
<file path=[Content_Types].xml><?xml version="1.0" encoding="utf-8"?>
<Types xmlns="http://schemas.openxmlformats.org/package/2006/content-types">
  <Override PartName="/ppt/slides/slide41.xml" ContentType="application/vnd.openxmlformats-officedocument.presentationml.slide+xml"/>
  <Override PartName="/ppt/slideLayouts/slideLayout67.xml" ContentType="application/vnd.openxmlformats-officedocument.presentationml.slideLayout+xml"/>
  <Override PartName="/ppt/slides/slide18.xml" ContentType="application/vnd.openxmlformats-officedocument.presentationml.slide+xml"/>
  <Override PartName="/ppt/slideLayouts/slideLayout77.xml" ContentType="application/vnd.openxmlformats-officedocument.presentationml.slideLayout+xml"/>
  <Override PartName="/ppt/embeddings/Microsoft_Equation3.bin" ContentType="application/vnd.openxmlformats-officedocument.oleObject"/>
  <Override PartName="/ppt/slides/slide28.xml" ContentType="application/vnd.openxmlformats-officedocument.presentationml.slide+xml"/>
  <Override PartName="/ppt/slides/slide37.xml" ContentType="application/vnd.openxmlformats-officedocument.presentationml.slide+xml"/>
  <Override PartName="/ppt/slides/slide9.xml" ContentType="application/vnd.openxmlformats-officedocument.presentationml.slide+xml"/>
  <Override PartName="/ppt/embeddings/Microsoft_Equation10.bin" ContentType="application/vnd.openxmlformats-officedocument.oleObject"/>
  <Override PartName="/ppt/slides/slide47.xml" ContentType="application/vnd.openxmlformats-officedocument.presentationml.slide+xml"/>
  <Override PartName="/ppt/embeddings/Microsoft_Equation20.bin" ContentType="application/vnd.openxmlformats-officedocument.oleObject"/>
  <Override PartName="/ppt/notesMasters/notesMaster1.xml" ContentType="application/vnd.openxmlformats-officedocument.presentationml.notesMaster+xml"/>
  <Default Extension="vml" ContentType="application/vnd.openxmlformats-officedocument.vmlDrawing"/>
  <Override PartName="/ppt/slideLayouts/slideLayout15.xml" ContentType="application/vnd.openxmlformats-officedocument.presentationml.slideLayout+xml"/>
  <Override PartName="/ppt/embeddings/Microsoft_Equation9.bin" ContentType="application/vnd.openxmlformats-officedocument.oleObject"/>
  <Override PartName="/ppt/theme/theme1.xml" ContentType="application/vnd.openxmlformats-officedocument.theme+xml"/>
  <Override PartName="/ppt/slideLayouts/slideLayout24.xml" ContentType="application/vnd.openxmlformats-officedocument.presentationml.slideLayout+xml"/>
  <Override PartName="/ppt/slideLayouts/slideLayout34.xml" ContentType="application/vnd.openxmlformats-officedocument.presentationml.slideLayout+xml"/>
  <Override PartName="/ppt/embeddings/oleObject1.bin" ContentType="application/vnd.openxmlformats-officedocument.oleObject"/>
  <Override PartName="/ppt/embeddings/Microsoft_Equation16.bin" ContentType="application/vnd.openxmlformats-officedocument.oleObject"/>
  <Override PartName="/ppt/slideLayouts/slideLayout43.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Default Extension="jpeg" ContentType="image/jpeg"/>
  <Override PartName="/ppt/slideLayouts/slideLayout63.xml" ContentType="application/vnd.openxmlformats-officedocument.presentationml.slideLayout+xml"/>
  <Override PartName="/ppt/slides/slide13.xml" ContentType="application/vnd.openxmlformats-officedocument.presentationml.slide+xml"/>
  <Override PartName="/ppt/slideLayouts/slideLayout72.xml" ContentType="application/vnd.openxmlformats-officedocument.presentationml.slideLayout+xml"/>
  <Override PartName="/ppt/slides/slide23.xml" ContentType="application/vnd.openxmlformats-officedocument.presentationml.slide+xml"/>
  <Override PartName="/ppt/slideLayouts/slideLayout49.xml" ContentType="application/vnd.openxmlformats-officedocument.presentationml.slideLayout+xml"/>
  <Override PartName="/ppt/slideLayouts/slideLayout82.xml" ContentType="application/vnd.openxmlformats-officedocument.presentationml.slideLayout+xml"/>
  <Override PartName="/ppt/slides/slide32.xml" ContentType="application/vnd.openxmlformats-officedocument.presentationml.slide+xml"/>
  <Override PartName="/ppt/slides/slide4.xml" ContentType="application/vnd.openxmlformats-officedocument.presentationml.slide+xml"/>
  <Override PartName="/ppt/slideLayouts/slideLayout59.xml" ContentType="application/vnd.openxmlformats-officedocument.presentationml.slideLayout+xml"/>
  <Override PartName="/ppt/slideLayouts/slideLayout5.xml" ContentType="application/vnd.openxmlformats-officedocument.presentationml.slideLayout+xml"/>
  <Override PartName="/ppt/slideMasters/slideMaster2.xml" ContentType="application/vnd.openxmlformats-officedocument.presentationml.slideMaster+xml"/>
  <Override PartName="/ppt/slides/slide42.xml" ContentType="application/vnd.openxmlformats-officedocument.presentationml.slide+xml"/>
  <Override PartName="/ppt/slideLayouts/slideLayout68.xml" ContentType="application/vnd.openxmlformats-officedocument.presentationml.slideLayout+xml"/>
  <Override PartName="/ppt/slides/slide19.xml" ContentType="application/vnd.openxmlformats-officedocument.presentationml.slide+xml"/>
  <Override PartName="/ppt/slideLayouts/slideLayout78.xml" ContentType="application/vnd.openxmlformats-officedocument.presentationml.slideLayout+xml"/>
  <Override PartName="/ppt/slideLayouts/slideLayout10.xml" ContentType="application/vnd.openxmlformats-officedocument.presentationml.slideLayout+xml"/>
  <Override PartName="/ppt/embeddings/Microsoft_Equation4.bin" ContentType="application/vnd.openxmlformats-officedocument.oleObject"/>
  <Override PartName="/ppt/slides/slide29.xml" ContentType="application/vnd.openxmlformats-officedocument.presentationml.slide+xml"/>
  <Override PartName="/ppt/slides/slide38.xml" ContentType="application/vnd.openxmlformats-officedocument.presentationml.slide+xml"/>
  <Override PartName="/ppt/embeddings/Microsoft_Equation11.bin" ContentType="application/vnd.openxmlformats-officedocument.oleObject"/>
  <Override PartName="/ppt/slides/slide48.xml" ContentType="application/vnd.openxmlformats-officedocument.presentationml.slide+xml"/>
  <Override PartName="/ppt/embeddings/Microsoft_Equation21.bin" ContentType="application/vnd.openxmlformats-officedocument.oleObject"/>
  <Override PartName="/ppt/embeddings/Microsoft_Equation30.bin" ContentType="application/vnd.openxmlformats-officedocument.oleObject"/>
  <Override PartName="/ppt/slideLayouts/slideLayout16.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35.xml" ContentType="application/vnd.openxmlformats-officedocument.presentationml.slideLayout+xml"/>
  <Override PartName="/ppt/embeddings/Microsoft_Equation17.bin" ContentType="application/vnd.openxmlformats-officedocument.oleObject"/>
  <Override PartName="/ppt/slideLayouts/slideLayout44.xml" ContentType="application/vnd.openxmlformats-officedocument.presentationml.slideLayout+xml"/>
  <Override PartName="/ppt/embeddings/Microsoft_Equation26.bin" ContentType="application/vnd.openxmlformats-officedocument.oleObject"/>
  <Override PartName="/ppt/slideLayouts/slideLayout54.xml" ContentType="application/vnd.openxmlformats-officedocument.presentationml.slideLayout+xml"/>
  <Override PartName="/ppt/slideLayouts/slideLayout64.xml" ContentType="application/vnd.openxmlformats-officedocument.presentationml.slideLayout+xml"/>
  <Override PartName="/ppt/slides/slide14.xml" ContentType="application/vnd.openxmlformats-officedocument.presentationml.slide+xml"/>
  <Override PartName="/ppt/slideLayouts/slideLayout73.xml" ContentType="application/vnd.openxmlformats-officedocument.presentationml.slideLayout+xml"/>
  <Override PartName="/ppt/slides/slide24.xml" ContentType="application/vnd.openxmlformats-officedocument.presentationml.slide+xml"/>
  <Default Extension="bin" ContentType="application/vnd.openxmlformats-officedocument.presentationml.printerSettings"/>
  <Override PartName="/ppt/slideLayouts/slideLayout83.xml" ContentType="application/vnd.openxmlformats-officedocument.presentationml.slideLayout+xml"/>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Layouts/slideLayout6.xml" ContentType="application/vnd.openxmlformats-officedocument.presentationml.slideLayout+xml"/>
  <Override PartName="/ppt/slideMasters/slideMaster3.xml" ContentType="application/vnd.openxmlformats-officedocument.presentationml.slideMaster+xml"/>
  <Override PartName="/ppt/slides/slide43.xml" ContentType="application/vnd.openxmlformats-officedocument.presentationml.slide+xml"/>
  <Override PartName="/ppt/slideLayouts/slideLayout69.xml" ContentType="application/vnd.openxmlformats-officedocument.presentationml.slideLayout+xml"/>
  <Override PartName="/ppt/tableStyles.xml" ContentType="application/vnd.openxmlformats-officedocument.presentationml.tableStyles+xml"/>
  <Override PartName="/ppt/slideLayouts/slideLayout79.xml" ContentType="application/vnd.openxmlformats-officedocument.presentationml.slideLayout+xml"/>
  <Override PartName="/ppt/slideLayouts/slideLayout11.xml" ContentType="application/vnd.openxmlformats-officedocument.presentationml.slideLayout+xml"/>
  <Override PartName="/ppt/embeddings/Microsoft_Equation5.bin" ContentType="application/vnd.openxmlformats-officedocument.oleObject"/>
  <Override PartName="/ppt/slideLayouts/slideLayout20.xml" ContentType="application/vnd.openxmlformats-officedocument.presentationml.slideLayout+xml"/>
  <Override PartName="/docProps/app.xml" ContentType="application/vnd.openxmlformats-officedocument.extended-properties+xml"/>
  <Override PartName="/ppt/slides/slide39.xml" ContentType="application/vnd.openxmlformats-officedocument.presentationml.slide+xml"/>
  <Override PartName="/ppt/slideLayouts/slideLayout30.xml" ContentType="application/vnd.openxmlformats-officedocument.presentationml.slideLayout+xml"/>
  <Override PartName="/ppt/embeddings/Microsoft_Equation12.bin" ContentType="application/vnd.openxmlformats-officedocument.oleObject"/>
  <Override PartName="/ppt/slides/slide49.xml" ContentType="application/vnd.openxmlformats-officedocument.presentationml.slide+xml"/>
  <Override PartName="/ppt/embeddings/Microsoft_Equation22.bin" ContentType="application/vnd.openxmlformats-officedocument.oleObject"/>
  <Override PartName="/docProps/core.xml" ContentType="application/vnd.openxmlformats-package.core-properties+xml"/>
  <Override PartName="/ppt/slideLayouts/slideLayout17.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36.xml" ContentType="application/vnd.openxmlformats-officedocument.presentationml.slideLayout+xml"/>
  <Override PartName="/ppt/embeddings/Microsoft_Equation18.bin" ContentType="application/vnd.openxmlformats-officedocument.oleObject"/>
  <Override PartName="/ppt/slideLayouts/slideLayout45.xml" ContentType="application/vnd.openxmlformats-officedocument.presentationml.slideLayout+xml"/>
  <Override PartName="/ppt/embeddings/Microsoft_Equation27.bin" ContentType="application/vnd.openxmlformats-officedocument.oleObject"/>
  <Override PartName="/ppt/slideLayouts/slideLayout55.xml" ContentType="application/vnd.openxmlformats-officedocument.presentationml.slideLayout+xml"/>
  <Override PartName="/ppt/slideLayouts/slideLayout1.xml" ContentType="application/vnd.openxmlformats-officedocument.presentationml.slideLayout+xml"/>
  <Default Extension="gif" ContentType="image/gif"/>
  <Override PartName="/ppt/slides/slide15.xml" ContentType="application/vnd.openxmlformats-officedocument.presentationml.slide+xml"/>
  <Override PartName="/ppt/slideLayouts/slideLayout74.xml" ContentType="application/vnd.openxmlformats-officedocument.presentationml.slideLayout+xml"/>
  <Override PartName="/ppt/slides/slide25.xml" ContentType="application/vnd.openxmlformats-officedocument.presentationml.slide+xml"/>
  <Override PartName="/ppt/slideLayouts/slideLayout84.xml" ContentType="application/vnd.openxmlformats-officedocument.presentationml.slideLayout+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slideMasters/slideMaster4.xml" ContentType="application/vnd.openxmlformats-officedocument.presentationml.slideMaster+xml"/>
  <Override PartName="/ppt/slides/slide44.xml" ContentType="application/vnd.openxmlformats-officedocument.presentationml.slide+xml"/>
  <Override PartName="/ppt/slideLayouts/slideLayout12.xml" ContentType="application/vnd.openxmlformats-officedocument.presentationml.slideLayout+xml"/>
  <Override PartName="/ppt/embeddings/Microsoft_Equation6.bin" ContentType="application/vnd.openxmlformats-officedocument.oleObject"/>
  <Override PartName="/ppt/slideLayouts/slideLayout21.xml" ContentType="application/vnd.openxmlformats-officedocument.presentationml.slideLayout+xml"/>
  <Override PartName="/ppt/slideLayouts/slideLayout31.xml" ContentType="application/vnd.openxmlformats-officedocument.presentationml.slideLayout+xml"/>
  <Override PartName="/ppt/embeddings/Microsoft_Equation13.bin" ContentType="application/vnd.openxmlformats-officedocument.oleObject"/>
  <Override PartName="/ppt/slideLayouts/slideLayout40.xml" ContentType="application/vnd.openxmlformats-officedocument.presentationml.slideLayout+xml"/>
  <Override PartName="/ppt/embeddings/Microsoft_Equation23.bin" ContentType="application/vnd.openxmlformats-officedocument.oleObject"/>
  <Override PartName="/ppt/slideLayouts/slideLayout50.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27.xml" ContentType="application/vnd.openxmlformats-officedocument.presentationml.slideLayout+xml"/>
  <Override PartName="/ppt/slides/slide10.xml" ContentType="application/vnd.openxmlformats-officedocument.presentationml.slide+xml"/>
  <Override PartName="/ppt/slideLayouts/slideLayout37.xml" ContentType="application/vnd.openxmlformats-officedocument.presentationml.slideLayout+xml"/>
  <Override PartName="/ppt/embeddings/Microsoft_Equation19.bin" ContentType="application/vnd.openxmlformats-officedocument.oleObject"/>
  <Override PartName="/ppt/slides/slide20.xml" ContentType="application/vnd.openxmlformats-officedocument.presentationml.slide+xml"/>
  <Override PartName="/ppt/slideLayouts/slideLayout46.xml" ContentType="application/vnd.openxmlformats-officedocument.presentationml.slideLayout+xml"/>
  <Override PartName="/ppt/embeddings/Microsoft_Equation28.bin" ContentType="application/vnd.openxmlformats-officedocument.oleObject"/>
  <Override PartName="/ppt/slides/slide1.xml" ContentType="application/vnd.openxmlformats-officedocument.presentationml.slide+xml"/>
  <Override PartName="/ppt/slideLayouts/slideLayout56.xml" ContentType="application/vnd.openxmlformats-officedocument.presentationml.slideLayout+xml"/>
  <Override PartName="/ppt/slideLayouts/slideLayout2.xml" ContentType="application/vnd.openxmlformats-officedocument.presentationml.slideLayout+xml"/>
  <Override PartName="/ppt/slideLayouts/slideLayout65.xml" ContentType="application/vnd.openxmlformats-officedocument.presentationml.slideLayout+xml"/>
  <Override PartName="/ppt/slides/slide16.xml" ContentType="application/vnd.openxmlformats-officedocument.presentationml.slide+xml"/>
  <Override PartName="/ppt/slideLayouts/slideLayout75.xml" ContentType="application/vnd.openxmlformats-officedocument.presentationml.slideLayout+xml"/>
  <Override PartName="/ppt/viewProps.xml" ContentType="application/vnd.openxmlformats-officedocument.presentationml.viewProps+xml"/>
  <Override PartName="/ppt/embeddings/Microsoft_Equation1.bin" ContentType="application/vnd.openxmlformats-officedocument.oleObject"/>
  <Default Extension="rels" ContentType="application/vnd.openxmlformats-package.relationships+xml"/>
  <Override PartName="/ppt/slides/slide26.xml" ContentType="application/vnd.openxmlformats-officedocument.presentationml.slide+xml"/>
  <Override PartName="/ppt/slideLayouts/slideLayout85.xml" ContentType="application/vnd.openxmlformats-officedocument.presentationml.slideLayout+xml"/>
  <Default Extension="pict" ContentType="image/pict"/>
  <Override PartName="/ppt/slides/slide35.xml" ContentType="application/vnd.openxmlformats-officedocument.presentationml.slide+xml"/>
  <Override PartName="/ppt/slides/slide7.xml" ContentType="application/vnd.openxmlformats-officedocument.presentationml.slide+xml"/>
  <Default Extension="wmf" ContentType="image/x-wmf"/>
  <Override PartName="/ppt/slideLayouts/slideLayout8.xml" ContentType="application/vnd.openxmlformats-officedocument.presentationml.slideLayout+xml"/>
  <Override PartName="/ppt/slideMasters/slideMaster5.xml" ContentType="application/vnd.openxmlformats-officedocument.presentationml.slideMaster+xml"/>
  <Override PartName="/ppt/slides/slide45.xml" ContentType="application/vnd.openxmlformats-officedocument.presentationml.slide+xml"/>
  <Override PartName="/ppt/slideLayouts/slideLayout13.xml" ContentType="application/vnd.openxmlformats-officedocument.presentationml.slideLayout+xml"/>
  <Override PartName="/ppt/embeddings/Microsoft_Equation7.bin" ContentType="application/vnd.openxmlformats-officedocument.oleObject"/>
  <Override PartName="/ppt/presProps.xml" ContentType="application/vnd.openxmlformats-officedocument.presentationml.presProps+xml"/>
  <Override PartName="/ppt/slideLayouts/slideLayout22.xml" ContentType="application/vnd.openxmlformats-officedocument.presentationml.slideLayout+xml"/>
  <Override PartName="/ppt/presentation.xml" ContentType="application/vnd.openxmlformats-officedocument.presentationml.presentation.main+xml"/>
  <Override PartName="/ppt/slideLayouts/slideLayout32.xml" ContentType="application/vnd.openxmlformats-officedocument.presentationml.slideLayout+xml"/>
  <Override PartName="/ppt/embeddings/Microsoft_Equation14.bin" ContentType="application/vnd.openxmlformats-officedocument.oleObject"/>
  <Override PartName="/ppt/slideLayouts/slideLayout41.xml" ContentType="application/vnd.openxmlformats-officedocument.presentationml.slideLayout+xml"/>
  <Override PartName="/ppt/embeddings/Microsoft_Equation24.bin" ContentType="application/vnd.openxmlformats-officedocument.oleObject"/>
  <Override PartName="/ppt/slideLayouts/slideLayout51.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61.xml" ContentType="application/vnd.openxmlformats-officedocument.presentationml.slideLayout+xml"/>
  <Override PartName="/ppt/slides/slide11.xml" ContentType="application/vnd.openxmlformats-officedocument.presentationml.slide+xml"/>
  <Override PartName="/ppt/slideLayouts/slideLayout70.xml" ContentType="application/vnd.openxmlformats-officedocument.presentationml.slideLayout+xml"/>
  <Override PartName="/ppt/slideLayouts/slideLayout38.xml" ContentType="application/vnd.openxmlformats-officedocument.presentationml.slideLayout+xml"/>
  <Override PartName="/ppt/slides/slide21.xml" ContentType="application/vnd.openxmlformats-officedocument.presentationml.slide+xml"/>
  <Override PartName="/ppt/slideLayouts/slideLayout47.xml" ContentType="application/vnd.openxmlformats-officedocument.presentationml.slideLayout+xml"/>
  <Override PartName="/ppt/slideLayouts/slideLayout80.xml" ContentType="application/vnd.openxmlformats-officedocument.presentationml.slideLayout+xml"/>
  <Override PartName="/ppt/embeddings/Microsoft_Equation29.bin" ContentType="application/vnd.openxmlformats-officedocument.oleObject"/>
  <Override PartName="/ppt/slides/slide30.xml" ContentType="application/vnd.openxmlformats-officedocument.presentationml.slide+xml"/>
  <Override PartName="/ppt/slides/slide2.xml" ContentType="application/vnd.openxmlformats-officedocument.presentationml.slide+xml"/>
  <Override PartName="/ppt/slideLayouts/slideLayout57.xml" ContentType="application/vnd.openxmlformats-officedocument.presentationml.slideLayout+xml"/>
  <Override PartName="/ppt/slideLayouts/slideLayout3.xml" ContentType="application/vnd.openxmlformats-officedocument.presentationml.slideLayout+xml"/>
  <Override PartName="/ppt/slides/slide40.xml" ContentType="application/vnd.openxmlformats-officedocument.presentationml.slide+xml"/>
  <Override PartName="/ppt/slideLayouts/slideLayout66.xml" ContentType="application/vnd.openxmlformats-officedocument.presentationml.slideLayout+xml"/>
  <Override PartName="/ppt/slides/slide17.xml" ContentType="application/vnd.openxmlformats-officedocument.presentationml.slide+xml"/>
  <Override PartName="/ppt/slideLayouts/slideLayout76.xml" ContentType="application/vnd.openxmlformats-officedocument.presentationml.slideLayout+xml"/>
  <Override PartName="/ppt/embeddings/Microsoft_Equation2.bin" ContentType="application/vnd.openxmlformats-officedocument.oleObject"/>
  <Override PartName="/ppt/slides/slide27.xml" ContentType="application/vnd.openxmlformats-officedocument.presentationml.slide+xml"/>
  <Override PartName="/ppt/slideLayouts/slideLayout86.xml" ContentType="application/vnd.openxmlformats-officedocument.presentationml.slideLayout+xml"/>
  <Override PartName="/ppt/slides/slide36.xml" ContentType="application/vnd.openxmlformats-officedocument.presentationml.slide+xml"/>
  <Override PartName="/ppt/slides/slide8.xml" ContentType="application/vnd.openxmlformats-officedocument.presentationml.slide+xml"/>
  <Override PartName="/ppt/slideLayouts/slideLayout9.xml" ContentType="application/vnd.openxmlformats-officedocument.presentationml.slideLayout+xml"/>
  <Override PartName="/ppt/slideMasters/slideMaster6.xml" ContentType="application/vnd.openxmlformats-officedocument.presentationml.slideMaster+xml"/>
  <Override PartName="/ppt/slides/slide46.xml" ContentType="application/vnd.openxmlformats-officedocument.presentationml.slide+xml"/>
  <Override PartName="/ppt/slideLayouts/slideLayout14.xml" ContentType="application/vnd.openxmlformats-officedocument.presentationml.slideLayout+xml"/>
  <Override PartName="/ppt/embeddings/Microsoft_Equation8.bin" ContentType="application/vnd.openxmlformats-officedocument.oleObject"/>
  <Override PartName="/ppt/slideLayouts/slideLayout23.xml" ContentType="application/vnd.openxmlformats-officedocument.presentationml.slideLayout+xml"/>
  <Override PartName="/ppt/notesSlides/notesSlide1.xml" ContentType="application/vnd.openxmlformats-officedocument.presentationml.notesSlide+xml"/>
  <Override PartName="/ppt/slideLayouts/slideLayout33.xml" ContentType="application/vnd.openxmlformats-officedocument.presentationml.slideLayout+xml"/>
  <Override PartName="/ppt/embeddings/Microsoft_Equation15.bin" ContentType="application/vnd.openxmlformats-officedocument.oleObject"/>
  <Override PartName="/ppt/slideLayouts/slideLayout42.xml" ContentType="application/vnd.openxmlformats-officedocument.presentationml.slideLayout+xml"/>
  <Override PartName="/ppt/embeddings/Microsoft_Equation25.bin" ContentType="application/vnd.openxmlformats-officedocument.oleObject"/>
  <Override PartName="/ppt/slideLayouts/slideLayout52.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slideLayouts/slideLayout62.xml" ContentType="application/vnd.openxmlformats-officedocument.presentationml.slideLayout+xml"/>
  <Override PartName="/ppt/slides/slide12.xml" ContentType="application/vnd.openxmlformats-officedocument.presentationml.slide+xml"/>
  <Override PartName="/ppt/slideLayouts/slideLayout71.xml" ContentType="application/vnd.openxmlformats-officedocument.presentationml.slideLayout+xml"/>
  <Override PartName="/ppt/slideLayouts/slideLayout39.xml" ContentType="application/vnd.openxmlformats-officedocument.presentationml.slideLayout+xml"/>
  <Override PartName="/ppt/slides/slide22.xml" ContentType="application/vnd.openxmlformats-officedocument.presentationml.slide+xml"/>
  <Override PartName="/ppt/slideLayouts/slideLayout48.xml" ContentType="application/vnd.openxmlformats-officedocument.presentationml.slideLayout+xml"/>
  <Override PartName="/ppt/slideLayouts/slideLayout81.xml" ContentType="application/vnd.openxmlformats-officedocument.presentationml.slideLayout+xml"/>
  <Override PartName="/ppt/slides/slide31.xml" ContentType="application/vnd.openxmlformats-officedocument.presentationml.slide+xml"/>
  <Override PartName="/ppt/slides/slide3.xml" ContentType="application/vnd.openxmlformats-officedocument.presentationml.slide+xml"/>
  <Override PartName="/ppt/slideLayouts/slideLayout58.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r:id="rId1"/>
    <p:sldMasterId r:id="rId2"/>
    <p:sldMasterId r:id="rId3"/>
    <p:sldMasterId r:id="rId4"/>
    <p:sldMasterId r:id="rId5"/>
    <p:sldMasterId r:id="rId6"/>
  </p:sldMasterIdLst>
  <p:notesMasterIdLst>
    <p:notesMasterId r:id="rId56"/>
  </p:notesMasterIdLst>
  <p:sldIdLst>
    <p:sldId id="444" r:id="rId7"/>
    <p:sldId id="443" r:id="rId8"/>
    <p:sldId id="445" r:id="rId9"/>
    <p:sldId id="437" r:id="rId10"/>
    <p:sldId id="423" r:id="rId11"/>
    <p:sldId id="399" r:id="rId12"/>
    <p:sldId id="400" r:id="rId13"/>
    <p:sldId id="425" r:id="rId14"/>
    <p:sldId id="424" r:id="rId15"/>
    <p:sldId id="439" r:id="rId16"/>
    <p:sldId id="446" r:id="rId17"/>
    <p:sldId id="441" r:id="rId18"/>
    <p:sldId id="440" r:id="rId19"/>
    <p:sldId id="426" r:id="rId20"/>
    <p:sldId id="449" r:id="rId21"/>
    <p:sldId id="450" r:id="rId22"/>
    <p:sldId id="455" r:id="rId23"/>
    <p:sldId id="451" r:id="rId24"/>
    <p:sldId id="456" r:id="rId25"/>
    <p:sldId id="435" r:id="rId26"/>
    <p:sldId id="407" r:id="rId27"/>
    <p:sldId id="428" r:id="rId28"/>
    <p:sldId id="373" r:id="rId29"/>
    <p:sldId id="403" r:id="rId30"/>
    <p:sldId id="429" r:id="rId31"/>
    <p:sldId id="409" r:id="rId32"/>
    <p:sldId id="391" r:id="rId33"/>
    <p:sldId id="434" r:id="rId34"/>
    <p:sldId id="430" r:id="rId35"/>
    <p:sldId id="379" r:id="rId36"/>
    <p:sldId id="457" r:id="rId37"/>
    <p:sldId id="462" r:id="rId38"/>
    <p:sldId id="420" r:id="rId39"/>
    <p:sldId id="411" r:id="rId40"/>
    <p:sldId id="463" r:id="rId41"/>
    <p:sldId id="459" r:id="rId42"/>
    <p:sldId id="458" r:id="rId43"/>
    <p:sldId id="454" r:id="rId44"/>
    <p:sldId id="464" r:id="rId45"/>
    <p:sldId id="410" r:id="rId46"/>
    <p:sldId id="470" r:id="rId47"/>
    <p:sldId id="447" r:id="rId48"/>
    <p:sldId id="460" r:id="rId49"/>
    <p:sldId id="448" r:id="rId50"/>
    <p:sldId id="469" r:id="rId51"/>
    <p:sldId id="472" r:id="rId52"/>
    <p:sldId id="471" r:id="rId53"/>
    <p:sldId id="465" r:id="rId54"/>
    <p:sldId id="468" r:id="rId55"/>
  </p:sldIdLst>
  <p:sldSz cx="9144000" cy="6858000" type="screen4x3"/>
  <p:notesSz cx="6858000" cy="9144000"/>
  <p:defaultTextStyle>
    <a:defPPr>
      <a:defRPr lang="fr-FR"/>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FA1D18"/>
    <a:srgbClr val="FFF822"/>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20"/>
    <p:restoredTop sz="94660"/>
  </p:normalViewPr>
  <p:slideViewPr>
    <p:cSldViewPr>
      <p:cViewPr>
        <p:scale>
          <a:sx n="100" d="100"/>
          <a:sy n="100" d="100"/>
        </p:scale>
        <p:origin x="-1128" y="-1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8224"/>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notesMaster" Target="notesMasters/notes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pict"/><Relationship Id="rId2" Type="http://schemas.openxmlformats.org/officeDocument/2006/relationships/image" Target="../media/image22.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9.wmf"/><Relationship Id="rId4" Type="http://schemas.openxmlformats.org/officeDocument/2006/relationships/image" Target="../media/image60.wmf"/><Relationship Id="rId5" Type="http://schemas.openxmlformats.org/officeDocument/2006/relationships/image" Target="../media/image61.wmf"/><Relationship Id="rId6" Type="http://schemas.openxmlformats.org/officeDocument/2006/relationships/image" Target="../media/image62.wmf"/><Relationship Id="rId7" Type="http://schemas.openxmlformats.org/officeDocument/2006/relationships/image" Target="../media/image63.wmf"/><Relationship Id="rId8" Type="http://schemas.openxmlformats.org/officeDocument/2006/relationships/image" Target="../media/image64.wmf"/><Relationship Id="rId1" Type="http://schemas.openxmlformats.org/officeDocument/2006/relationships/image" Target="../media/image57.wmf"/><Relationship Id="rId2" Type="http://schemas.openxmlformats.org/officeDocument/2006/relationships/image" Target="../media/image58.wmf"/></Relationships>
</file>

<file path=ppt/drawings/_rels/vmlDrawing4.vml.rels><?xml version="1.0" encoding="UTF-8" standalone="yes"?>
<Relationships xmlns="http://schemas.openxmlformats.org/package/2006/relationships"><Relationship Id="rId11" Type="http://schemas.openxmlformats.org/officeDocument/2006/relationships/image" Target="../media/image85.wmf"/><Relationship Id="rId12" Type="http://schemas.openxmlformats.org/officeDocument/2006/relationships/image" Target="../media/image86.wmf"/><Relationship Id="rId13" Type="http://schemas.openxmlformats.org/officeDocument/2006/relationships/image" Target="../media/image87.wmf"/><Relationship Id="rId14" Type="http://schemas.openxmlformats.org/officeDocument/2006/relationships/image" Target="../media/image88.wmf"/><Relationship Id="rId15" Type="http://schemas.openxmlformats.org/officeDocument/2006/relationships/image" Target="../media/image89.wmf"/><Relationship Id="rId1" Type="http://schemas.openxmlformats.org/officeDocument/2006/relationships/image" Target="../media/image75.wmf"/><Relationship Id="rId2" Type="http://schemas.openxmlformats.org/officeDocument/2006/relationships/image" Target="../media/image76.wmf"/><Relationship Id="rId3" Type="http://schemas.openxmlformats.org/officeDocument/2006/relationships/image" Target="../media/image77.wmf"/><Relationship Id="rId4" Type="http://schemas.openxmlformats.org/officeDocument/2006/relationships/image" Target="../media/image78.wmf"/><Relationship Id="rId5" Type="http://schemas.openxmlformats.org/officeDocument/2006/relationships/image" Target="../media/image79.wmf"/><Relationship Id="rId6" Type="http://schemas.openxmlformats.org/officeDocument/2006/relationships/image" Target="../media/image80.wmf"/><Relationship Id="rId7" Type="http://schemas.openxmlformats.org/officeDocument/2006/relationships/image" Target="../media/image81.wmf"/><Relationship Id="rId8" Type="http://schemas.openxmlformats.org/officeDocument/2006/relationships/image" Target="../media/image82.wmf"/><Relationship Id="rId9" Type="http://schemas.openxmlformats.org/officeDocument/2006/relationships/image" Target="../media/image83.wmf"/><Relationship Id="rId10" Type="http://schemas.openxmlformats.org/officeDocument/2006/relationships/image" Target="../media/image8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2.wmf"/><Relationship Id="rId2" Type="http://schemas.openxmlformats.org/officeDocument/2006/relationships/image" Target="../media/image9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7.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pPr>
              <a:defRPr/>
            </a:pPr>
            <a:endParaRPr lang="fr-FR" dirty="0"/>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pPr>
              <a:defRPr/>
            </a:pPr>
            <a:endParaRPr lang="fr-FR" dirty="0"/>
          </a:p>
        </p:txBody>
      </p:sp>
      <p:sp>
        <p:nvSpPr>
          <p:cNvPr id="972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pPr>
              <a:defRPr/>
            </a:pPr>
            <a:endParaRPr lang="fr-FR" dirty="0"/>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334DB2BC-15F9-E046-ADAE-BDF814AC3F31}" type="slidenum">
              <a:rPr lang="fr-FR"/>
              <a:pPr>
                <a:defRPr/>
              </a:pPr>
              <a:t>‹#›</a:t>
            </a:fld>
            <a:endParaRPr lang="fr-FR"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A6A8A6B9-6459-0A47-B11A-270FBA0598A6}" type="slidenum">
              <a:rPr lang="en-US"/>
              <a:pPr/>
              <a:t>20</a:t>
            </a:fld>
            <a:endParaRPr lang="en-US"/>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xfrm>
            <a:off x="915988" y="4343400"/>
            <a:ext cx="5026025" cy="4114800"/>
          </a:xfrm>
          <a:noFill/>
          <a:ln/>
        </p:spPr>
        <p:txBody>
          <a:bodyPr/>
          <a:lstStyle/>
          <a:p>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9"/>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6" name="Rectangle 6"/>
          <p:cNvSpPr>
            <a:spLocks noGrp="1" noChangeArrowheads="1"/>
          </p:cNvSpPr>
          <p:nvPr>
            <p:ph type="sldNum" sz="quarter" idx="12"/>
          </p:nvPr>
        </p:nvSpPr>
        <p:spPr>
          <a:ln/>
        </p:spPr>
        <p:txBody>
          <a:bodyPr/>
          <a:lstStyle>
            <a:lvl1pPr>
              <a:defRPr/>
            </a:lvl1pPr>
          </a:lstStyle>
          <a:p>
            <a:pPr>
              <a:defRPr/>
            </a:pPr>
            <a:fld id="{EB112C25-96E9-B14C-B00A-20A06E2133B4}" type="slidenum">
              <a:rPr lang="fr-FR"/>
              <a:pPr>
                <a:defRPr/>
              </a:pPr>
              <a:t>‹#›</a:t>
            </a:fld>
            <a:endParaRPr lang="fr-F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6" name="Rectangle 6"/>
          <p:cNvSpPr>
            <a:spLocks noGrp="1" noChangeArrowheads="1"/>
          </p:cNvSpPr>
          <p:nvPr>
            <p:ph type="sldNum" sz="quarter" idx="12"/>
          </p:nvPr>
        </p:nvSpPr>
        <p:spPr>
          <a:ln/>
        </p:spPr>
        <p:txBody>
          <a:bodyPr/>
          <a:lstStyle>
            <a:lvl1pPr>
              <a:defRPr/>
            </a:lvl1pPr>
          </a:lstStyle>
          <a:p>
            <a:pPr>
              <a:defRPr/>
            </a:pPr>
            <a:fld id="{45FF50E3-5A31-0E46-B2AC-A13758F8B789}" type="slidenum">
              <a:rPr lang="fr-FR"/>
              <a:pPr>
                <a:defRPr/>
              </a:pPr>
              <a:t>‹#›</a:t>
            </a:fld>
            <a:endParaRPr lang="fr-F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685800" y="609600"/>
            <a:ext cx="5676900"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6" name="Rectangle 6"/>
          <p:cNvSpPr>
            <a:spLocks noGrp="1" noChangeArrowheads="1"/>
          </p:cNvSpPr>
          <p:nvPr>
            <p:ph type="sldNum" sz="quarter" idx="12"/>
          </p:nvPr>
        </p:nvSpPr>
        <p:spPr>
          <a:ln/>
        </p:spPr>
        <p:txBody>
          <a:bodyPr/>
          <a:lstStyle>
            <a:lvl1pPr>
              <a:defRPr/>
            </a:lvl1pPr>
          </a:lstStyle>
          <a:p>
            <a:pPr>
              <a:defRPr/>
            </a:pPr>
            <a:fld id="{B5A03B4A-637C-E84F-B735-50296EEC1D43}" type="slidenum">
              <a:rPr lang="fr-FR"/>
              <a:pPr>
                <a:defRPr/>
              </a:pPr>
              <a:t>‹#›</a:t>
            </a:fld>
            <a:endParaRPr lang="fr-F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Diapositive de titre">
    <p:bg>
      <p:bgPr>
        <a:solidFill>
          <a:srgbClr val="FFFFFF"/>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vert="horz"/>
          <a:lstStyle/>
          <a:p>
            <a:r>
              <a:rPr lang="fr-FR" smtClean="0"/>
              <a:t>Cliquez et modifiez le titre</a:t>
            </a:r>
            <a:endParaRPr lang="fr-FR"/>
          </a:p>
        </p:txBody>
      </p:sp>
      <p:sp>
        <p:nvSpPr>
          <p:cNvPr id="3" name="Espace réservé du contenu 2"/>
          <p:cNvSpPr>
            <a:spLocks noGrp="1"/>
          </p:cNvSpPr>
          <p:nvPr>
            <p:ph idx="1"/>
          </p:nvPr>
        </p:nvSpPr>
        <p:spPr>
          <a:xfrm>
            <a:off x="457200" y="1600204"/>
            <a:ext cx="8229600" cy="4525963"/>
          </a:xfrm>
          <a:prstGeom prst="rect">
            <a:avLst/>
          </a:prstGeom>
        </p:spPr>
        <p:txBody>
          <a:bodyPr vert="horz"/>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4"/>
            <a:ext cx="7772400" cy="1362075"/>
          </a:xfrm>
          <a:prstGeom prst="rect">
            <a:avLst/>
          </a:prstGeom>
        </p:spPr>
        <p:txBody>
          <a:bodyPr vert="horz"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vert="horz"/>
          <a:lstStyle/>
          <a:p>
            <a:r>
              <a:rPr lang="fr-FR" smtClean="0"/>
              <a:t>Cliquez et modifiez le titre</a:t>
            </a:r>
            <a:endParaRPr lang="fr-FR"/>
          </a:p>
        </p:txBody>
      </p:sp>
      <p:sp>
        <p:nvSpPr>
          <p:cNvPr id="3" name="Espace réservé du contenu 2"/>
          <p:cNvSpPr>
            <a:spLocks noGrp="1"/>
          </p:cNvSpPr>
          <p:nvPr>
            <p:ph sz="half" idx="1"/>
          </p:nvPr>
        </p:nvSpPr>
        <p:spPr>
          <a:xfrm>
            <a:off x="457200" y="1600204"/>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4"/>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vert="horz"/>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7"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7"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vert="horz"/>
          <a:lstStyle/>
          <a:p>
            <a:r>
              <a:rPr lang="fr-FR" smtClean="0"/>
              <a:t>Cliquez et modifiez le titre</a:t>
            </a:r>
            <a:endParaRPr lang="fr-F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1" y="273054"/>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3"/>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6" name="Rectangle 6"/>
          <p:cNvSpPr>
            <a:spLocks noGrp="1" noChangeArrowheads="1"/>
          </p:cNvSpPr>
          <p:nvPr>
            <p:ph type="sldNum" sz="quarter" idx="12"/>
          </p:nvPr>
        </p:nvSpPr>
        <p:spPr>
          <a:ln/>
        </p:spPr>
        <p:txBody>
          <a:bodyPr/>
          <a:lstStyle>
            <a:lvl1pPr>
              <a:defRPr/>
            </a:lvl1pPr>
          </a:lstStyle>
          <a:p>
            <a:pPr>
              <a:defRPr/>
            </a:pPr>
            <a:fld id="{04C14345-2FC0-3D45-AD74-0E76C84118EA}" type="slidenum">
              <a:rPr lang="fr-FR"/>
              <a:pPr>
                <a:defRPr/>
              </a:pPr>
              <a:t>‹#›</a:t>
            </a:fld>
            <a:endParaRPr lang="fr-F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smtClean="0"/>
          </a:p>
        </p:txBody>
      </p:sp>
      <p:sp>
        <p:nvSpPr>
          <p:cNvPr id="4" name="Espace réservé du texte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vert="horz"/>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1600204"/>
            <a:ext cx="8229600" cy="4525963"/>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42"/>
            <a:ext cx="2057400" cy="5851525"/>
          </a:xfrm>
          <a:prstGeom prst="rect">
            <a:avLst/>
          </a:prstGeo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42"/>
            <a:ext cx="6019800" cy="5851525"/>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verTx" preserve="1">
  <p:cSld name="Titre et contenu sur text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vert="horz"/>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8229600" cy="2185988"/>
          </a:xfrm>
          <a:prstGeom prst="rect">
            <a:avLst/>
          </a:prstGeom>
        </p:spPr>
        <p:txBody>
          <a:bodyPr vert="horz"/>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3938592"/>
            <a:ext cx="8229600" cy="2187575"/>
          </a:xfrm>
          <a:prstGeom prst="rect">
            <a:avLst/>
          </a:prstGeom>
        </p:spPr>
        <p:txBody>
          <a:bodyPr vert="horz"/>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4642"/>
            <a:ext cx="8229600" cy="5851525"/>
          </a:xfrm>
          <a:prstGeom prst="rect">
            <a:avLst/>
          </a:prstGeom>
        </p:spPr>
        <p:txBody>
          <a:bodyPr vert="horz"/>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9"/>
            <a:ext cx="7772400" cy="1470025"/>
          </a:xfrm>
          <a:prstGeom prst="rect">
            <a:avLst/>
          </a:prstGeo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endParaRPr lang="fr-FR"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endParaRPr lang="fr-FR"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4702DFD4-FF53-024E-B52E-1CA64F4ABAE8}" type="slidenum">
              <a:rPr lang="fr-FR"/>
              <a:pPr>
                <a:defRPr/>
              </a:pPr>
              <a:t>‹#›</a:t>
            </a:fld>
            <a:endParaRPr lang="fr-FR"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hart">
  <p:cSld name="Titre. Text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457200" y="292100"/>
            <a:ext cx="8229600" cy="1384300"/>
          </a:xfrm>
          <a:prstGeom prst="rect">
            <a:avLst/>
          </a:prstGeom>
        </p:spPr>
        <p:txBody>
          <a:bodyPr/>
          <a:lstStyle/>
          <a:p>
            <a:r>
              <a:rPr lang="fr-FR" smtClean="0"/>
              <a:t>Cliquez et modifiez le titre</a:t>
            </a:r>
            <a:endParaRPr lang="fr-FR"/>
          </a:p>
        </p:txBody>
      </p:sp>
      <p:sp>
        <p:nvSpPr>
          <p:cNvPr id="3" name="Espace réservé du texte 2"/>
          <p:cNvSpPr>
            <a:spLocks noGrp="1"/>
          </p:cNvSpPr>
          <p:nvPr>
            <p:ph type="body" sz="half" idx="1"/>
          </p:nvPr>
        </p:nvSpPr>
        <p:spPr>
          <a:xfrm>
            <a:off x="457200" y="1905000"/>
            <a:ext cx="4038600" cy="4114800"/>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graphique 3"/>
          <p:cNvSpPr>
            <a:spLocks noGrp="1"/>
          </p:cNvSpPr>
          <p:nvPr>
            <p:ph type="chart" sz="half" idx="2"/>
          </p:nvPr>
        </p:nvSpPr>
        <p:spPr>
          <a:xfrm>
            <a:off x="4648200" y="1905000"/>
            <a:ext cx="4038600" cy="4114800"/>
          </a:xfrm>
          <a:prstGeom prst="rect">
            <a:avLst/>
          </a:prstGeom>
        </p:spPr>
        <p:txBody>
          <a:bodyPr>
            <a:normAutofit/>
          </a:bodyPr>
          <a:lstStyle/>
          <a:p>
            <a:pPr lvl="0"/>
            <a:endParaRPr lang="fr-FR" noProof="0" dirty="0"/>
          </a:p>
        </p:txBody>
      </p:sp>
      <p:sp>
        <p:nvSpPr>
          <p:cNvPr id="5" name="Espace réservé de la date 4"/>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endParaRPr lang="fr-FR" dirty="0"/>
          </a:p>
        </p:txBody>
      </p:sp>
      <p:sp>
        <p:nvSpPr>
          <p:cNvPr id="6" name="Espace réservé du pied de page 5"/>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endParaRPr lang="fr-FR" dirty="0"/>
          </a:p>
        </p:txBody>
      </p:sp>
      <p:sp>
        <p:nvSpPr>
          <p:cNvPr id="7" name="Espace réservé du numéro de diapositive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endParaRPr lang="fr-FR"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30"/>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435" y="4406905"/>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4"/>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6" name="Rectangle 6"/>
          <p:cNvSpPr>
            <a:spLocks noGrp="1" noChangeArrowheads="1"/>
          </p:cNvSpPr>
          <p:nvPr>
            <p:ph type="sldNum" sz="quarter" idx="12"/>
          </p:nvPr>
        </p:nvSpPr>
        <p:spPr>
          <a:ln/>
        </p:spPr>
        <p:txBody>
          <a:bodyPr/>
          <a:lstStyle>
            <a:lvl1pPr>
              <a:defRPr/>
            </a:lvl1pPr>
          </a:lstStyle>
          <a:p>
            <a:pPr>
              <a:defRPr/>
            </a:pPr>
            <a:fld id="{6E1DA530-6E1A-3644-8368-206570ADB65D}" type="slidenum">
              <a:rPr lang="fr-FR"/>
              <a:pPr>
                <a:defRPr/>
              </a:pPr>
              <a:t>‹#›</a:t>
            </a:fld>
            <a:endParaRPr lang="fr-F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984739" y="1981200"/>
            <a:ext cx="351692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2339" y="1981200"/>
            <a:ext cx="351692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272"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272"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2" y="273050"/>
            <a:ext cx="3008435"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538" y="273055"/>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2" y="1435103"/>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166"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smtClean="0"/>
          </a:p>
        </p:txBody>
      </p:sp>
      <p:sp>
        <p:nvSpPr>
          <p:cNvPr id="4" name="Espace réservé du texte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365633" y="609600"/>
            <a:ext cx="1793631" cy="54864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984741" y="609600"/>
            <a:ext cx="5240215"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fourObj" preserve="1">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984739" y="609600"/>
            <a:ext cx="7174523" cy="1143000"/>
          </a:xfrm>
        </p:spPr>
        <p:txBody>
          <a:bodyPr/>
          <a:lstStyle/>
          <a:p>
            <a:r>
              <a:rPr lang="fr-FR" smtClean="0"/>
              <a:t>Cliquez pour modifier le style du titre</a:t>
            </a:r>
            <a:endParaRPr lang="fr-FR"/>
          </a:p>
        </p:txBody>
      </p:sp>
      <p:sp>
        <p:nvSpPr>
          <p:cNvPr id="3" name="Espace réservé du contenu 2"/>
          <p:cNvSpPr>
            <a:spLocks noGrp="1"/>
          </p:cNvSpPr>
          <p:nvPr>
            <p:ph sz="quarter" idx="1"/>
          </p:nvPr>
        </p:nvSpPr>
        <p:spPr>
          <a:xfrm>
            <a:off x="984739" y="1981200"/>
            <a:ext cx="3516923"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2339" y="1981200"/>
            <a:ext cx="3516923"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984739" y="4114800"/>
            <a:ext cx="3516923"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contenu 5"/>
          <p:cNvSpPr>
            <a:spLocks noGrp="1"/>
          </p:cNvSpPr>
          <p:nvPr>
            <p:ph sz="quarter" idx="4"/>
          </p:nvPr>
        </p:nvSpPr>
        <p:spPr>
          <a:xfrm>
            <a:off x="4642339" y="4114800"/>
            <a:ext cx="3516923"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984739" y="609600"/>
            <a:ext cx="7174523" cy="1143000"/>
          </a:xfrm>
        </p:spPr>
        <p:txBody>
          <a:bodyPr/>
          <a:lstStyle/>
          <a:p>
            <a:r>
              <a:rPr lang="fr-FR" smtClean="0"/>
              <a:t>Cliquez pour modifier le style du titre</a:t>
            </a:r>
            <a:endParaRPr lang="fr-FR"/>
          </a:p>
        </p:txBody>
      </p:sp>
      <p:sp>
        <p:nvSpPr>
          <p:cNvPr id="3" name="Espace réservé du texte 2"/>
          <p:cNvSpPr>
            <a:spLocks noGrp="1"/>
          </p:cNvSpPr>
          <p:nvPr>
            <p:ph type="body" sz="half" idx="1"/>
          </p:nvPr>
        </p:nvSpPr>
        <p:spPr>
          <a:xfrm>
            <a:off x="984739" y="1981200"/>
            <a:ext cx="3516923"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2339" y="1981200"/>
            <a:ext cx="3516923"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dirty="0"/>
          </a:p>
        </p:txBody>
      </p:sp>
      <p:sp>
        <p:nvSpPr>
          <p:cNvPr id="6"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7" name="Rectangle 6"/>
          <p:cNvSpPr>
            <a:spLocks noGrp="1" noChangeArrowheads="1"/>
          </p:cNvSpPr>
          <p:nvPr>
            <p:ph type="sldNum" sz="quarter" idx="12"/>
          </p:nvPr>
        </p:nvSpPr>
        <p:spPr>
          <a:ln/>
        </p:spPr>
        <p:txBody>
          <a:bodyPr/>
          <a:lstStyle>
            <a:lvl1pPr>
              <a:defRPr/>
            </a:lvl1pPr>
          </a:lstStyle>
          <a:p>
            <a:pPr>
              <a:defRPr/>
            </a:pPr>
            <a:fld id="{EA89425C-3ACB-834A-A34B-6EA371422CE8}" type="slidenum">
              <a:rPr lang="fr-FR"/>
              <a:pPr>
                <a:defRPr/>
              </a:pPr>
              <a:t>‹#›</a:t>
            </a:fld>
            <a:endParaRPr lang="fr-FR"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984739" y="609600"/>
            <a:ext cx="7174523" cy="54864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reserve="1">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984739" y="609600"/>
            <a:ext cx="7174523" cy="1143000"/>
          </a:xfrm>
        </p:spPr>
        <p:txBody>
          <a:bodyPr/>
          <a:lstStyle/>
          <a:p>
            <a:r>
              <a:rPr lang="fr-FR" smtClean="0"/>
              <a:t>Cliquez pour modifier le style du titre</a:t>
            </a:r>
            <a:endParaRPr lang="fr-FR"/>
          </a:p>
        </p:txBody>
      </p:sp>
      <p:sp>
        <p:nvSpPr>
          <p:cNvPr id="3" name="Espace réservé du texte 2"/>
          <p:cNvSpPr>
            <a:spLocks noGrp="1"/>
          </p:cNvSpPr>
          <p:nvPr>
            <p:ph type="body" sz="half" idx="1"/>
          </p:nvPr>
        </p:nvSpPr>
        <p:spPr>
          <a:xfrm>
            <a:off x="984739" y="1981200"/>
            <a:ext cx="3516923"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2339" y="1981200"/>
            <a:ext cx="3516923"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642339" y="4114800"/>
            <a:ext cx="3516923"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984739" y="609600"/>
            <a:ext cx="7174523" cy="1143000"/>
          </a:xfrm>
        </p:spPr>
        <p:txBody>
          <a:bodyPr/>
          <a:lstStyle/>
          <a:p>
            <a:r>
              <a:rPr lang="fr-FR" smtClean="0"/>
              <a:t>Cliquez pour modifier le style du titre</a:t>
            </a:r>
            <a:endParaRPr lang="fr-FR"/>
          </a:p>
        </p:txBody>
      </p:sp>
      <p:sp>
        <p:nvSpPr>
          <p:cNvPr id="3" name="Espace réservé du tableau 2"/>
          <p:cNvSpPr>
            <a:spLocks noGrp="1"/>
          </p:cNvSpPr>
          <p:nvPr>
            <p:ph type="tbl" idx="1"/>
          </p:nvPr>
        </p:nvSpPr>
        <p:spPr>
          <a:xfrm>
            <a:off x="984739" y="1981200"/>
            <a:ext cx="7174523" cy="4114800"/>
          </a:xfrm>
        </p:spPr>
        <p:txBody>
          <a:bodyPr/>
          <a:lstStyle/>
          <a:p>
            <a:pPr lvl="0"/>
            <a:endParaRPr lang="fr-FR" noProof="0" dirty="0" smtClean="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8"/>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435" y="4406903"/>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984739" y="1981200"/>
            <a:ext cx="351692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2339" y="1981200"/>
            <a:ext cx="351692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271"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271"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dirty="0"/>
          </a:p>
        </p:txBody>
      </p:sp>
      <p:sp>
        <p:nvSpPr>
          <p:cNvPr id="8"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9" name="Rectangle 6"/>
          <p:cNvSpPr>
            <a:spLocks noGrp="1" noChangeArrowheads="1"/>
          </p:cNvSpPr>
          <p:nvPr>
            <p:ph type="sldNum" sz="quarter" idx="12"/>
          </p:nvPr>
        </p:nvSpPr>
        <p:spPr>
          <a:ln/>
        </p:spPr>
        <p:txBody>
          <a:bodyPr/>
          <a:lstStyle>
            <a:lvl1pPr>
              <a:defRPr/>
            </a:lvl1pPr>
          </a:lstStyle>
          <a:p>
            <a:pPr>
              <a:defRPr/>
            </a:pPr>
            <a:fld id="{D4FD9217-F37A-D14A-AF2E-50C897F279D7}" type="slidenum">
              <a:rPr lang="fr-FR"/>
              <a:pPr>
                <a:defRPr/>
              </a:pPr>
              <a:t>‹#›</a:t>
            </a:fld>
            <a:endParaRPr lang="fr-FR"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73050"/>
            <a:ext cx="3008435"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538" y="273053"/>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1" y="1435103"/>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166"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smtClean="0"/>
          </a:p>
        </p:txBody>
      </p:sp>
      <p:sp>
        <p:nvSpPr>
          <p:cNvPr id="4" name="Espace réservé du texte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365632" y="609600"/>
            <a:ext cx="1793631" cy="54864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984740" y="609600"/>
            <a:ext cx="5240215"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fourObj" preserve="1">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984739" y="609600"/>
            <a:ext cx="7174523" cy="1143000"/>
          </a:xfrm>
        </p:spPr>
        <p:txBody>
          <a:bodyPr/>
          <a:lstStyle/>
          <a:p>
            <a:r>
              <a:rPr lang="fr-FR" smtClean="0"/>
              <a:t>Cliquez pour modifier le style du titre</a:t>
            </a:r>
            <a:endParaRPr lang="fr-FR"/>
          </a:p>
        </p:txBody>
      </p:sp>
      <p:sp>
        <p:nvSpPr>
          <p:cNvPr id="3" name="Espace réservé du contenu 2"/>
          <p:cNvSpPr>
            <a:spLocks noGrp="1"/>
          </p:cNvSpPr>
          <p:nvPr>
            <p:ph sz="quarter" idx="1"/>
          </p:nvPr>
        </p:nvSpPr>
        <p:spPr>
          <a:xfrm>
            <a:off x="984739" y="1981200"/>
            <a:ext cx="3516923"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2339" y="1981200"/>
            <a:ext cx="3516923"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984739" y="4114800"/>
            <a:ext cx="3516923"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contenu 5"/>
          <p:cNvSpPr>
            <a:spLocks noGrp="1"/>
          </p:cNvSpPr>
          <p:nvPr>
            <p:ph sz="quarter" idx="4"/>
          </p:nvPr>
        </p:nvSpPr>
        <p:spPr>
          <a:xfrm>
            <a:off x="4642339" y="4114800"/>
            <a:ext cx="3516923"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984739" y="609600"/>
            <a:ext cx="7174523" cy="1143000"/>
          </a:xfrm>
        </p:spPr>
        <p:txBody>
          <a:bodyPr/>
          <a:lstStyle/>
          <a:p>
            <a:r>
              <a:rPr lang="fr-FR" smtClean="0"/>
              <a:t>Cliquez pour modifier le style du titre</a:t>
            </a:r>
            <a:endParaRPr lang="fr-FR"/>
          </a:p>
        </p:txBody>
      </p:sp>
      <p:sp>
        <p:nvSpPr>
          <p:cNvPr id="3" name="Espace réservé du texte 2"/>
          <p:cNvSpPr>
            <a:spLocks noGrp="1"/>
          </p:cNvSpPr>
          <p:nvPr>
            <p:ph type="body" sz="half" idx="1"/>
          </p:nvPr>
        </p:nvSpPr>
        <p:spPr>
          <a:xfrm>
            <a:off x="984739" y="1981200"/>
            <a:ext cx="3516923"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2339" y="1981200"/>
            <a:ext cx="3516923"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984739" y="609600"/>
            <a:ext cx="7174523" cy="54864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reserve="1">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984739" y="609600"/>
            <a:ext cx="7174523" cy="1143000"/>
          </a:xfrm>
        </p:spPr>
        <p:txBody>
          <a:bodyPr/>
          <a:lstStyle/>
          <a:p>
            <a:r>
              <a:rPr lang="fr-FR" smtClean="0"/>
              <a:t>Cliquez pour modifier le style du titre</a:t>
            </a:r>
            <a:endParaRPr lang="fr-FR"/>
          </a:p>
        </p:txBody>
      </p:sp>
      <p:sp>
        <p:nvSpPr>
          <p:cNvPr id="3" name="Espace réservé du texte 2"/>
          <p:cNvSpPr>
            <a:spLocks noGrp="1"/>
          </p:cNvSpPr>
          <p:nvPr>
            <p:ph type="body" sz="half" idx="1"/>
          </p:nvPr>
        </p:nvSpPr>
        <p:spPr>
          <a:xfrm>
            <a:off x="984739" y="1981200"/>
            <a:ext cx="3516923"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2339" y="1981200"/>
            <a:ext cx="3516923"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642339" y="4114800"/>
            <a:ext cx="3516923"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984739" y="609600"/>
            <a:ext cx="7174523" cy="1143000"/>
          </a:xfrm>
        </p:spPr>
        <p:txBody>
          <a:bodyPr/>
          <a:lstStyle/>
          <a:p>
            <a:r>
              <a:rPr lang="fr-FR" smtClean="0"/>
              <a:t>Cliquez pour modifier le style du titre</a:t>
            </a:r>
            <a:endParaRPr lang="fr-FR"/>
          </a:p>
        </p:txBody>
      </p:sp>
      <p:sp>
        <p:nvSpPr>
          <p:cNvPr id="3" name="Espace réservé du tableau 2"/>
          <p:cNvSpPr>
            <a:spLocks noGrp="1"/>
          </p:cNvSpPr>
          <p:nvPr>
            <p:ph type="tbl" idx="1"/>
          </p:nvPr>
        </p:nvSpPr>
        <p:spPr>
          <a:xfrm>
            <a:off x="984739" y="1981200"/>
            <a:ext cx="7174523" cy="4114800"/>
          </a:xfrm>
        </p:spPr>
        <p:txBody>
          <a:bodyPr/>
          <a:lstStyle/>
          <a:p>
            <a:pPr lvl="0"/>
            <a:endParaRPr lang="fr-FR" noProof="0" dirty="0" smtClean="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6" name="Rectangle 6"/>
          <p:cNvSpPr>
            <a:spLocks noGrp="1" noChangeArrowheads="1"/>
          </p:cNvSpPr>
          <p:nvPr>
            <p:ph type="sldNum" sz="quarter" idx="12"/>
          </p:nvPr>
        </p:nvSpPr>
        <p:spPr>
          <a:ln/>
        </p:spPr>
        <p:txBody>
          <a:bodyPr/>
          <a:lstStyle>
            <a:lvl1pPr>
              <a:defRPr/>
            </a:lvl1pPr>
          </a:lstStyle>
          <a:p>
            <a:pPr>
              <a:defRPr/>
            </a:pPr>
            <a:fld id="{9E86B91D-35BF-5D4E-8D9D-EB51F1235797}" type="slidenum">
              <a:rPr lang="fr-FR"/>
              <a:pPr>
                <a:defRPr/>
              </a:pPr>
              <a:t>‹#›</a:t>
            </a:fld>
            <a:endParaRPr lang="fr-F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dirty="0"/>
          </a:p>
        </p:txBody>
      </p:sp>
      <p:sp>
        <p:nvSpPr>
          <p:cNvPr id="4"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5" name="Rectangle 6"/>
          <p:cNvSpPr>
            <a:spLocks noGrp="1" noChangeArrowheads="1"/>
          </p:cNvSpPr>
          <p:nvPr>
            <p:ph type="sldNum" sz="quarter" idx="12"/>
          </p:nvPr>
        </p:nvSpPr>
        <p:spPr>
          <a:ln/>
        </p:spPr>
        <p:txBody>
          <a:bodyPr/>
          <a:lstStyle>
            <a:lvl1pPr>
              <a:defRPr/>
            </a:lvl1pPr>
          </a:lstStyle>
          <a:p>
            <a:pPr>
              <a:defRPr/>
            </a:pPr>
            <a:fld id="{0F583C5F-C578-2542-A24F-3DD3F144035A}" type="slidenum">
              <a:rPr lang="fr-FR"/>
              <a:pPr>
                <a:defRPr/>
              </a:pPr>
              <a:t>‹#›</a:t>
            </a:fld>
            <a:endParaRPr lang="fr-FR"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6" name="Rectangle 6"/>
          <p:cNvSpPr>
            <a:spLocks noGrp="1" noChangeArrowheads="1"/>
          </p:cNvSpPr>
          <p:nvPr>
            <p:ph type="sldNum" sz="quarter" idx="12"/>
          </p:nvPr>
        </p:nvSpPr>
        <p:spPr>
          <a:ln/>
        </p:spPr>
        <p:txBody>
          <a:bodyPr/>
          <a:lstStyle>
            <a:lvl1pPr>
              <a:defRPr/>
            </a:lvl1pPr>
          </a:lstStyle>
          <a:p>
            <a:pPr>
              <a:defRPr/>
            </a:pPr>
            <a:fld id="{FB69AC93-1EC8-1A45-BA48-33948A4F1D5E}" type="slidenum">
              <a:rPr lang="fr-FR"/>
              <a:pPr>
                <a:defRPr/>
              </a:pPr>
              <a:t>‹#›</a:t>
            </a:fld>
            <a:endParaRPr lang="fr-FR"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6" name="Rectangle 6"/>
          <p:cNvSpPr>
            <a:spLocks noGrp="1" noChangeArrowheads="1"/>
          </p:cNvSpPr>
          <p:nvPr>
            <p:ph type="sldNum" sz="quarter" idx="12"/>
          </p:nvPr>
        </p:nvSpPr>
        <p:spPr>
          <a:ln/>
        </p:spPr>
        <p:txBody>
          <a:bodyPr/>
          <a:lstStyle>
            <a:lvl1pPr>
              <a:defRPr/>
            </a:lvl1pPr>
          </a:lstStyle>
          <a:p>
            <a:pPr>
              <a:defRPr/>
            </a:pPr>
            <a:fld id="{43CC11EF-11D3-8D47-9BB2-38D372B1EFBE}" type="slidenum">
              <a:rPr lang="fr-FR"/>
              <a:pPr>
                <a:defRPr/>
              </a:pPr>
              <a:t>‹#›</a:t>
            </a:fld>
            <a:endParaRPr lang="fr-FR"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dirty="0"/>
          </a:p>
        </p:txBody>
      </p:sp>
      <p:sp>
        <p:nvSpPr>
          <p:cNvPr id="6"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7" name="Rectangle 6"/>
          <p:cNvSpPr>
            <a:spLocks noGrp="1" noChangeArrowheads="1"/>
          </p:cNvSpPr>
          <p:nvPr>
            <p:ph type="sldNum" sz="quarter" idx="12"/>
          </p:nvPr>
        </p:nvSpPr>
        <p:spPr>
          <a:ln/>
        </p:spPr>
        <p:txBody>
          <a:bodyPr/>
          <a:lstStyle>
            <a:lvl1pPr>
              <a:defRPr/>
            </a:lvl1pPr>
          </a:lstStyle>
          <a:p>
            <a:pPr>
              <a:defRPr/>
            </a:pPr>
            <a:fld id="{4E747F8F-2942-D944-8F88-51DE7EC9B4F9}" type="slidenum">
              <a:rPr lang="fr-FR"/>
              <a:pPr>
                <a:defRPr/>
              </a:pPr>
              <a:t>‹#›</a:t>
            </a:fld>
            <a:endParaRPr lang="fr-FR"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dirty="0"/>
          </a:p>
        </p:txBody>
      </p:sp>
      <p:sp>
        <p:nvSpPr>
          <p:cNvPr id="8"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9" name="Rectangle 6"/>
          <p:cNvSpPr>
            <a:spLocks noGrp="1" noChangeArrowheads="1"/>
          </p:cNvSpPr>
          <p:nvPr>
            <p:ph type="sldNum" sz="quarter" idx="12"/>
          </p:nvPr>
        </p:nvSpPr>
        <p:spPr>
          <a:ln/>
        </p:spPr>
        <p:txBody>
          <a:bodyPr/>
          <a:lstStyle>
            <a:lvl1pPr>
              <a:defRPr/>
            </a:lvl1pPr>
          </a:lstStyle>
          <a:p>
            <a:pPr>
              <a:defRPr/>
            </a:pPr>
            <a:fld id="{EBCA2250-7762-1540-8363-0ADC6B1E7A06}" type="slidenum">
              <a:rPr lang="fr-FR"/>
              <a:pPr>
                <a:defRPr/>
              </a:pPr>
              <a:t>‹#›</a:t>
            </a:fld>
            <a:endParaRPr lang="fr-FR"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dirty="0"/>
          </a:p>
        </p:txBody>
      </p:sp>
      <p:sp>
        <p:nvSpPr>
          <p:cNvPr id="4"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5" name="Rectangle 6"/>
          <p:cNvSpPr>
            <a:spLocks noGrp="1" noChangeArrowheads="1"/>
          </p:cNvSpPr>
          <p:nvPr>
            <p:ph type="sldNum" sz="quarter" idx="12"/>
          </p:nvPr>
        </p:nvSpPr>
        <p:spPr>
          <a:ln/>
        </p:spPr>
        <p:txBody>
          <a:bodyPr/>
          <a:lstStyle>
            <a:lvl1pPr>
              <a:defRPr/>
            </a:lvl1pPr>
          </a:lstStyle>
          <a:p>
            <a:pPr>
              <a:defRPr/>
            </a:pPr>
            <a:fld id="{636C0C84-1563-CD4E-9760-10D4CF32A37C}" type="slidenum">
              <a:rPr lang="fr-FR"/>
              <a:pPr>
                <a:defRPr/>
              </a:pPr>
              <a:t>‹#›</a:t>
            </a:fld>
            <a:endParaRPr lang="fr-FR"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dirty="0"/>
          </a:p>
        </p:txBody>
      </p:sp>
      <p:sp>
        <p:nvSpPr>
          <p:cNvPr id="3"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4" name="Rectangle 6"/>
          <p:cNvSpPr>
            <a:spLocks noGrp="1" noChangeArrowheads="1"/>
          </p:cNvSpPr>
          <p:nvPr>
            <p:ph type="sldNum" sz="quarter" idx="12"/>
          </p:nvPr>
        </p:nvSpPr>
        <p:spPr>
          <a:ln/>
        </p:spPr>
        <p:txBody>
          <a:bodyPr/>
          <a:lstStyle>
            <a:lvl1pPr>
              <a:defRPr/>
            </a:lvl1pPr>
          </a:lstStyle>
          <a:p>
            <a:pPr>
              <a:defRPr/>
            </a:pPr>
            <a:fld id="{E01F8937-DDF8-EA43-855A-E124716B90DE}" type="slidenum">
              <a:rPr lang="fr-FR"/>
              <a:pPr>
                <a:defRPr/>
              </a:pPr>
              <a:t>‹#›</a:t>
            </a:fld>
            <a:endParaRPr lang="fr-FR"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dirty="0"/>
          </a:p>
        </p:txBody>
      </p:sp>
      <p:sp>
        <p:nvSpPr>
          <p:cNvPr id="6"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7" name="Rectangle 6"/>
          <p:cNvSpPr>
            <a:spLocks noGrp="1" noChangeArrowheads="1"/>
          </p:cNvSpPr>
          <p:nvPr>
            <p:ph type="sldNum" sz="quarter" idx="12"/>
          </p:nvPr>
        </p:nvSpPr>
        <p:spPr>
          <a:ln/>
        </p:spPr>
        <p:txBody>
          <a:bodyPr/>
          <a:lstStyle>
            <a:lvl1pPr>
              <a:defRPr/>
            </a:lvl1pPr>
          </a:lstStyle>
          <a:p>
            <a:pPr>
              <a:defRPr/>
            </a:pPr>
            <a:fld id="{93DB93E8-B44F-DF4E-89E9-3E950DBC012A}" type="slidenum">
              <a:rPr lang="fr-FR"/>
              <a:pPr>
                <a:defRPr/>
              </a:pPr>
              <a:t>‹#›</a:t>
            </a:fld>
            <a:endParaRPr lang="fr-FR" dirty="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dirty="0"/>
          </a:p>
        </p:txBody>
      </p:sp>
      <p:sp>
        <p:nvSpPr>
          <p:cNvPr id="6"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7" name="Rectangle 6"/>
          <p:cNvSpPr>
            <a:spLocks noGrp="1" noChangeArrowheads="1"/>
          </p:cNvSpPr>
          <p:nvPr>
            <p:ph type="sldNum" sz="quarter" idx="12"/>
          </p:nvPr>
        </p:nvSpPr>
        <p:spPr>
          <a:ln/>
        </p:spPr>
        <p:txBody>
          <a:bodyPr/>
          <a:lstStyle>
            <a:lvl1pPr>
              <a:defRPr/>
            </a:lvl1pPr>
          </a:lstStyle>
          <a:p>
            <a:pPr>
              <a:defRPr/>
            </a:pPr>
            <a:fld id="{9055EE4B-6BDF-EE4C-9BEC-B58ABA4A57D8}" type="slidenum">
              <a:rPr lang="fr-FR"/>
              <a:pPr>
                <a:defRPr/>
              </a:pPr>
              <a:t>‹#›</a:t>
            </a:fld>
            <a:endParaRPr lang="fr-FR"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6" name="Rectangle 6"/>
          <p:cNvSpPr>
            <a:spLocks noGrp="1" noChangeArrowheads="1"/>
          </p:cNvSpPr>
          <p:nvPr>
            <p:ph type="sldNum" sz="quarter" idx="12"/>
          </p:nvPr>
        </p:nvSpPr>
        <p:spPr>
          <a:ln/>
        </p:spPr>
        <p:txBody>
          <a:bodyPr/>
          <a:lstStyle>
            <a:lvl1pPr>
              <a:defRPr/>
            </a:lvl1pPr>
          </a:lstStyle>
          <a:p>
            <a:pPr>
              <a:defRPr/>
            </a:pPr>
            <a:fld id="{1D2752FA-CA26-3749-A6D5-DC23425D92A3}" type="slidenum">
              <a:rPr lang="fr-FR"/>
              <a:pPr>
                <a:defRPr/>
              </a:pPr>
              <a:t>‹#›</a:t>
            </a:fld>
            <a:endParaRPr lang="fr-FR" dirty="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685800" y="609600"/>
            <a:ext cx="5676900"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6" name="Rectangle 6"/>
          <p:cNvSpPr>
            <a:spLocks noGrp="1" noChangeArrowheads="1"/>
          </p:cNvSpPr>
          <p:nvPr>
            <p:ph type="sldNum" sz="quarter" idx="12"/>
          </p:nvPr>
        </p:nvSpPr>
        <p:spPr>
          <a:ln/>
        </p:spPr>
        <p:txBody>
          <a:bodyPr/>
          <a:lstStyle>
            <a:lvl1pPr>
              <a:defRPr/>
            </a:lvl1pPr>
          </a:lstStyle>
          <a:p>
            <a:pPr>
              <a:defRPr/>
            </a:pPr>
            <a:fld id="{77788041-2FAE-3141-A33F-BFEFF5958C2B}" type="slidenum">
              <a:rPr lang="fr-FR"/>
              <a:pPr>
                <a:defRPr/>
              </a:pPr>
              <a:t>‹#›</a:t>
            </a:fld>
            <a:endParaRPr lang="fr-F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dirty="0"/>
          </a:p>
        </p:txBody>
      </p:sp>
      <p:sp>
        <p:nvSpPr>
          <p:cNvPr id="3"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4" name="Rectangle 6"/>
          <p:cNvSpPr>
            <a:spLocks noGrp="1" noChangeArrowheads="1"/>
          </p:cNvSpPr>
          <p:nvPr>
            <p:ph type="sldNum" sz="quarter" idx="12"/>
          </p:nvPr>
        </p:nvSpPr>
        <p:spPr>
          <a:ln/>
        </p:spPr>
        <p:txBody>
          <a:bodyPr/>
          <a:lstStyle>
            <a:lvl1pPr>
              <a:defRPr/>
            </a:lvl1pPr>
          </a:lstStyle>
          <a:p>
            <a:pPr>
              <a:defRPr/>
            </a:pPr>
            <a:fld id="{E21819A8-533B-2B41-8F3A-AF736FECF9ED}" type="slidenum">
              <a:rPr lang="fr-FR"/>
              <a:pPr>
                <a:defRPr/>
              </a:pPr>
              <a:t>‹#›</a:t>
            </a:fld>
            <a:endParaRPr lang="fr-FR"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hart" preserve="1">
  <p:cSld name="Titre. Text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Cliquez et modifiez le titre</a:t>
            </a:r>
            <a:endParaRPr lang="fr-FR"/>
          </a:p>
        </p:txBody>
      </p:sp>
      <p:sp>
        <p:nvSpPr>
          <p:cNvPr id="3" name="Espace réservé du texte 2"/>
          <p:cNvSpPr>
            <a:spLocks noGrp="1"/>
          </p:cNvSpPr>
          <p:nvPr>
            <p:ph type="body" sz="half" idx="1"/>
          </p:nvPr>
        </p:nvSpPr>
        <p:spPr>
          <a:xfrm>
            <a:off x="685800" y="1981200"/>
            <a:ext cx="3810000"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graphique 3"/>
          <p:cNvSpPr>
            <a:spLocks noGrp="1"/>
          </p:cNvSpPr>
          <p:nvPr>
            <p:ph type="chart" sz="half" idx="2"/>
          </p:nvPr>
        </p:nvSpPr>
        <p:spPr>
          <a:xfrm>
            <a:off x="4648200" y="1981200"/>
            <a:ext cx="3810000" cy="4114800"/>
          </a:xfrm>
        </p:spPr>
        <p:txBody>
          <a:bodyPr/>
          <a:lstStyle/>
          <a:p>
            <a:pPr lvl="0"/>
            <a:endParaRPr lang="fr-FR" noProof="0" dirty="0" smtClean="0"/>
          </a:p>
        </p:txBody>
      </p:sp>
      <p:sp>
        <p:nvSpPr>
          <p:cNvPr id="5" name="Rectangle 4"/>
          <p:cNvSpPr>
            <a:spLocks noGrp="1" noChangeArrowheads="1"/>
          </p:cNvSpPr>
          <p:nvPr>
            <p:ph type="dt" sz="half" idx="10"/>
          </p:nvPr>
        </p:nvSpPr>
        <p:spPr>
          <a:ln/>
        </p:spPr>
        <p:txBody>
          <a:bodyPr/>
          <a:lstStyle>
            <a:lvl1pPr>
              <a:defRPr/>
            </a:lvl1pPr>
          </a:lstStyle>
          <a:p>
            <a:pPr>
              <a:defRPr/>
            </a:pPr>
            <a:endParaRPr lang="fr-FR" dirty="0"/>
          </a:p>
        </p:txBody>
      </p:sp>
      <p:sp>
        <p:nvSpPr>
          <p:cNvPr id="6"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7" name="Rectangle 6"/>
          <p:cNvSpPr>
            <a:spLocks noGrp="1" noChangeArrowheads="1"/>
          </p:cNvSpPr>
          <p:nvPr>
            <p:ph type="sldNum" sz="quarter" idx="12"/>
          </p:nvPr>
        </p:nvSpPr>
        <p:spPr>
          <a:ln/>
        </p:spPr>
        <p:txBody>
          <a:bodyPr/>
          <a:lstStyle>
            <a:lvl1pPr>
              <a:defRPr/>
            </a:lvl1pPr>
          </a:lstStyle>
          <a:p>
            <a:pPr>
              <a:defRPr/>
            </a:pPr>
            <a:fld id="{0FDBD2D1-871E-BE4A-823A-4A09DB9FCD04}" type="slidenum">
              <a:rPr lang="fr-FR"/>
              <a:pPr>
                <a:defRPr/>
              </a:pPr>
              <a:t>‹#›</a:t>
            </a:fld>
            <a:endParaRPr lang="fr-FR" dirty="0"/>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Cliquez et modifiez le titre</a:t>
            </a:r>
            <a:endParaRPr lang="fr-FR"/>
          </a:p>
        </p:txBody>
      </p:sp>
      <p:sp>
        <p:nvSpPr>
          <p:cNvPr id="3" name="Espace réservé du tableau 2"/>
          <p:cNvSpPr>
            <a:spLocks noGrp="1"/>
          </p:cNvSpPr>
          <p:nvPr>
            <p:ph type="tbl" idx="1"/>
          </p:nvPr>
        </p:nvSpPr>
        <p:spPr>
          <a:xfrm>
            <a:off x="685800" y="1981200"/>
            <a:ext cx="7772400" cy="4114800"/>
          </a:xfrm>
        </p:spPr>
        <p:txBody>
          <a:bodyPr/>
          <a:lstStyle/>
          <a:p>
            <a:pPr lvl="0"/>
            <a:endParaRPr lang="fr-FR"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fr-F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6" name="Rectangle 6"/>
          <p:cNvSpPr>
            <a:spLocks noGrp="1" noChangeArrowheads="1"/>
          </p:cNvSpPr>
          <p:nvPr>
            <p:ph type="sldNum" sz="quarter" idx="12"/>
          </p:nvPr>
        </p:nvSpPr>
        <p:spPr>
          <a:ln/>
        </p:spPr>
        <p:txBody>
          <a:bodyPr/>
          <a:lstStyle>
            <a:lvl1pPr>
              <a:defRPr/>
            </a:lvl1pPr>
          </a:lstStyle>
          <a:p>
            <a:pPr>
              <a:defRPr/>
            </a:pPr>
            <a:fld id="{68373DC7-83FB-024F-9711-08348DB3B76B}" type="slidenum">
              <a:rPr lang="fr-FR"/>
              <a:pPr>
                <a:defRPr/>
              </a:pPr>
              <a:t>‹#›</a:t>
            </a:fld>
            <a:endParaRPr lang="fr-FR" dirty="0"/>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hartAndTx" preserve="1">
  <p:cSld name="1_Titre. Text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Cliquez et modifiez le titre</a:t>
            </a:r>
            <a:endParaRPr lang="fr-FR"/>
          </a:p>
        </p:txBody>
      </p:sp>
      <p:sp>
        <p:nvSpPr>
          <p:cNvPr id="3" name="Espace réservé du graphique 2"/>
          <p:cNvSpPr>
            <a:spLocks noGrp="1"/>
          </p:cNvSpPr>
          <p:nvPr>
            <p:ph type="chart" sz="half" idx="1"/>
          </p:nvPr>
        </p:nvSpPr>
        <p:spPr>
          <a:xfrm>
            <a:off x="685800" y="1981200"/>
            <a:ext cx="3810000" cy="4114800"/>
          </a:xfrm>
        </p:spPr>
        <p:txBody>
          <a:bodyPr/>
          <a:lstStyle/>
          <a:p>
            <a:pPr lvl="0"/>
            <a:endParaRPr lang="fr-FR" noProof="0" dirty="0" smtClean="0"/>
          </a:p>
        </p:txBody>
      </p:sp>
      <p:sp>
        <p:nvSpPr>
          <p:cNvPr id="4" name="Espace réservé du texte 3"/>
          <p:cNvSpPr>
            <a:spLocks noGrp="1"/>
          </p:cNvSpPr>
          <p:nvPr>
            <p:ph type="body" sz="half" idx="2"/>
          </p:nvPr>
        </p:nvSpPr>
        <p:spPr>
          <a:xfrm>
            <a:off x="4648200" y="1981200"/>
            <a:ext cx="3810000"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dirty="0"/>
          </a:p>
        </p:txBody>
      </p:sp>
      <p:sp>
        <p:nvSpPr>
          <p:cNvPr id="6"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7" name="Rectangle 6"/>
          <p:cNvSpPr>
            <a:spLocks noGrp="1" noChangeArrowheads="1"/>
          </p:cNvSpPr>
          <p:nvPr>
            <p:ph type="sldNum" sz="quarter" idx="12"/>
          </p:nvPr>
        </p:nvSpPr>
        <p:spPr>
          <a:ln/>
        </p:spPr>
        <p:txBody>
          <a:bodyPr/>
          <a:lstStyle>
            <a:lvl1pPr>
              <a:defRPr/>
            </a:lvl1pPr>
          </a:lstStyle>
          <a:p>
            <a:pPr>
              <a:defRPr/>
            </a:pPr>
            <a:fld id="{9D589082-F57F-5F43-A2D5-1550FF78E1B9}" type="slidenum">
              <a:rPr lang="fr-FR"/>
              <a:pPr>
                <a:defRPr/>
              </a:pPr>
              <a:t>‹#›</a:t>
            </a:fld>
            <a:endParaRPr lang="fr-FR" dirty="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lipArtAndTx" preserve="1">
  <p:cSld name="Titre. Image de la bibliothèque et texte">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Cliquez et modifiez le titre</a:t>
            </a:r>
            <a:endParaRPr lang="fr-FR"/>
          </a:p>
        </p:txBody>
      </p:sp>
      <p:sp>
        <p:nvSpPr>
          <p:cNvPr id="3" name="Espace réservé de l'image de la bibliothèque 2"/>
          <p:cNvSpPr>
            <a:spLocks noGrp="1"/>
          </p:cNvSpPr>
          <p:nvPr>
            <p:ph type="clipArt" sz="half" idx="1"/>
          </p:nvPr>
        </p:nvSpPr>
        <p:spPr>
          <a:xfrm>
            <a:off x="685800" y="1981200"/>
            <a:ext cx="3810000" cy="4114800"/>
          </a:xfrm>
        </p:spPr>
        <p:txBody>
          <a:bodyPr/>
          <a:lstStyle/>
          <a:p>
            <a:pPr lvl="0"/>
            <a:endParaRPr lang="fr-FR" noProof="0" dirty="0" smtClean="0"/>
          </a:p>
        </p:txBody>
      </p:sp>
      <p:sp>
        <p:nvSpPr>
          <p:cNvPr id="4" name="Espace réservé du texte 3"/>
          <p:cNvSpPr>
            <a:spLocks noGrp="1"/>
          </p:cNvSpPr>
          <p:nvPr>
            <p:ph type="body" sz="half" idx="2"/>
          </p:nvPr>
        </p:nvSpPr>
        <p:spPr>
          <a:xfrm>
            <a:off x="4648200" y="1981200"/>
            <a:ext cx="3810000"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dirty="0"/>
          </a:p>
        </p:txBody>
      </p:sp>
      <p:sp>
        <p:nvSpPr>
          <p:cNvPr id="6"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7" name="Rectangle 6"/>
          <p:cNvSpPr>
            <a:spLocks noGrp="1" noChangeArrowheads="1"/>
          </p:cNvSpPr>
          <p:nvPr>
            <p:ph type="sldNum" sz="quarter" idx="12"/>
          </p:nvPr>
        </p:nvSpPr>
        <p:spPr>
          <a:ln/>
        </p:spPr>
        <p:txBody>
          <a:bodyPr/>
          <a:lstStyle>
            <a:lvl1pPr>
              <a:defRPr/>
            </a:lvl1pPr>
          </a:lstStyle>
          <a:p>
            <a:pPr>
              <a:defRPr/>
            </a:pPr>
            <a:fld id="{23C0FB8A-7215-224E-8380-355BAD365D89}" type="slidenum">
              <a:rPr lang="fr-FR"/>
              <a:pPr>
                <a:defRPr/>
              </a:pPr>
              <a:t>‹#›</a:t>
            </a:fld>
            <a:endParaRPr lang="fr-FR" dirty="0"/>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Diapositive de titre">
    <p:bg>
      <p:bgPr>
        <a:solidFill>
          <a:srgbClr val="FFFFFF"/>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vert="horz"/>
          <a:lstStyle/>
          <a:p>
            <a:r>
              <a:rPr lang="fr-FR" smtClean="0"/>
              <a:t>Cliquez et modifiez le titre</a:t>
            </a:r>
            <a:endParaRPr lang="fr-FR"/>
          </a:p>
        </p:txBody>
      </p:sp>
      <p:sp>
        <p:nvSpPr>
          <p:cNvPr id="3" name="Espace réservé du contenu 2"/>
          <p:cNvSpPr>
            <a:spLocks noGrp="1"/>
          </p:cNvSpPr>
          <p:nvPr>
            <p:ph idx="1"/>
          </p:nvPr>
        </p:nvSpPr>
        <p:spPr>
          <a:xfrm>
            <a:off x="457200" y="1600200"/>
            <a:ext cx="8229600" cy="4525963"/>
          </a:xfrm>
          <a:prstGeom prst="rect">
            <a:avLst/>
          </a:prstGeom>
        </p:spPr>
        <p:txBody>
          <a:bodyPr vert="horz"/>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vert="horz"/>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vert="horz"/>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vert="horz"/>
          <a:lstStyle/>
          <a:p>
            <a:r>
              <a:rPr lang="fr-FR" smtClean="0"/>
              <a:t>Cliquez et modifiez le titre</a:t>
            </a:r>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1"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dirty="0"/>
          </a:p>
        </p:txBody>
      </p:sp>
      <p:sp>
        <p:nvSpPr>
          <p:cNvPr id="6"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7" name="Rectangle 6"/>
          <p:cNvSpPr>
            <a:spLocks noGrp="1" noChangeArrowheads="1"/>
          </p:cNvSpPr>
          <p:nvPr>
            <p:ph type="sldNum" sz="quarter" idx="12"/>
          </p:nvPr>
        </p:nvSpPr>
        <p:spPr>
          <a:ln/>
        </p:spPr>
        <p:txBody>
          <a:bodyPr/>
          <a:lstStyle>
            <a:lvl1pPr>
              <a:defRPr/>
            </a:lvl1pPr>
          </a:lstStyle>
          <a:p>
            <a:pPr>
              <a:defRPr/>
            </a:pPr>
            <a:fld id="{DDA5D8F6-2DF6-B642-8A34-C220F7D03F76}" type="slidenum">
              <a:rPr lang="fr-FR"/>
              <a:pPr>
                <a:defRPr/>
              </a:pPr>
              <a:t>‹#›</a:t>
            </a:fld>
            <a:endParaRPr lang="fr-FR"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smtClean="0"/>
          </a:p>
        </p:txBody>
      </p:sp>
      <p:sp>
        <p:nvSpPr>
          <p:cNvPr id="4" name="Espace réservé du texte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vert="horz"/>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1600200"/>
            <a:ext cx="8229600" cy="4525963"/>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a:prstGeom prst="rect">
            <a:avLst/>
          </a:prstGeo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verTx" preserve="1">
  <p:cSld name="Titre et contenu sur text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vert="horz"/>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8229600" cy="2185988"/>
          </a:xfrm>
          <a:prstGeom prst="rect">
            <a:avLst/>
          </a:prstGeom>
        </p:spPr>
        <p:txBody>
          <a:bodyPr vert="horz"/>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3938588"/>
            <a:ext cx="8229600" cy="2187575"/>
          </a:xfrm>
          <a:prstGeom prst="rect">
            <a:avLst/>
          </a:prstGeom>
        </p:spPr>
        <p:txBody>
          <a:bodyPr vert="horz"/>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4638"/>
            <a:ext cx="8229600" cy="5851525"/>
          </a:xfrm>
          <a:prstGeom prst="rect">
            <a:avLst/>
          </a:prstGeom>
        </p:spPr>
        <p:txBody>
          <a:bodyPr vert="horz"/>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dirty="0"/>
          </a:p>
        </p:txBody>
      </p:sp>
      <p:sp>
        <p:nvSpPr>
          <p:cNvPr id="6"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7" name="Rectangle 6"/>
          <p:cNvSpPr>
            <a:spLocks noGrp="1" noChangeArrowheads="1"/>
          </p:cNvSpPr>
          <p:nvPr>
            <p:ph type="sldNum" sz="quarter" idx="12"/>
          </p:nvPr>
        </p:nvSpPr>
        <p:spPr>
          <a:ln/>
        </p:spPr>
        <p:txBody>
          <a:bodyPr/>
          <a:lstStyle>
            <a:lvl1pPr>
              <a:defRPr/>
            </a:lvl1pPr>
          </a:lstStyle>
          <a:p>
            <a:pPr>
              <a:defRPr/>
            </a:pPr>
            <a:fld id="{7035590A-58DF-B543-9911-C88E36FF2746}" type="slidenum">
              <a:rPr lang="fr-FR"/>
              <a:pPr>
                <a:defRPr/>
              </a:pPr>
              <a:t>‹#›</a:t>
            </a:fld>
            <a:endParaRPr lang="fr-FR"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slideLayout" Target="../slideLayouts/slideLayout26.xml"/><Relationship Id="rId16"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slideLayout" Target="../slideLayouts/slideLayout38.xml"/><Relationship Id="rId13" Type="http://schemas.openxmlformats.org/officeDocument/2006/relationships/slideLayout" Target="../slideLayouts/slideLayout39.xml"/><Relationship Id="rId14" Type="http://schemas.openxmlformats.org/officeDocument/2006/relationships/slideLayout" Target="../slideLayouts/slideLayout40.xml"/><Relationship Id="rId15" Type="http://schemas.openxmlformats.org/officeDocument/2006/relationships/slideLayout" Target="../slideLayouts/slideLayout41.xml"/><Relationship Id="rId16" Type="http://schemas.openxmlformats.org/officeDocument/2006/relationships/slideLayout" Target="../slideLayouts/slideLayout42.xml"/><Relationship Id="rId17" Type="http://schemas.openxmlformats.org/officeDocument/2006/relationships/theme" Target="../theme/theme3.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3.xml"/><Relationship Id="rId12" Type="http://schemas.openxmlformats.org/officeDocument/2006/relationships/slideLayout" Target="../slideLayouts/slideLayout54.xml"/><Relationship Id="rId13" Type="http://schemas.openxmlformats.org/officeDocument/2006/relationships/slideLayout" Target="../slideLayouts/slideLayout55.xml"/><Relationship Id="rId14" Type="http://schemas.openxmlformats.org/officeDocument/2006/relationships/slideLayout" Target="../slideLayouts/slideLayout56.xml"/><Relationship Id="rId15" Type="http://schemas.openxmlformats.org/officeDocument/2006/relationships/slideLayout" Target="../slideLayouts/slideLayout57.xml"/><Relationship Id="rId16" Type="http://schemas.openxmlformats.org/officeDocument/2006/relationships/slideLayout" Target="../slideLayouts/slideLayout58.xml"/><Relationship Id="rId17" Type="http://schemas.openxmlformats.org/officeDocument/2006/relationships/theme" Target="../theme/theme4.xml"/><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 Id="rId9" Type="http://schemas.openxmlformats.org/officeDocument/2006/relationships/slideLayout" Target="../slideLayouts/slideLayout51.xml"/><Relationship Id="rId10"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slideLayout" Target="../slideLayouts/slideLayout71.xml"/><Relationship Id="rId14" Type="http://schemas.openxmlformats.org/officeDocument/2006/relationships/slideLayout" Target="../slideLayouts/slideLayout72.xml"/><Relationship Id="rId15" Type="http://schemas.openxmlformats.org/officeDocument/2006/relationships/slideLayout" Target="../slideLayouts/slideLayout73.xml"/><Relationship Id="rId16" Type="http://schemas.openxmlformats.org/officeDocument/2006/relationships/theme" Target="../theme/theme5.xml"/><Relationship Id="rId1" Type="http://schemas.openxmlformats.org/officeDocument/2006/relationships/slideLayout" Target="../slideLayouts/slideLayout59.xml"/><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84.xml"/><Relationship Id="rId12" Type="http://schemas.openxmlformats.org/officeDocument/2006/relationships/slideLayout" Target="../slideLayouts/slideLayout85.xml"/><Relationship Id="rId13" Type="http://schemas.openxmlformats.org/officeDocument/2006/relationships/slideLayout" Target="../slideLayouts/slideLayout86.xml"/><Relationship Id="rId14" Type="http://schemas.openxmlformats.org/officeDocument/2006/relationships/theme" Target="../theme/theme6.xml"/><Relationship Id="rId15" Type="http://schemas.openxmlformats.org/officeDocument/2006/relationships/image" Target="../media/image1.png"/><Relationship Id="rId1" Type="http://schemas.openxmlformats.org/officeDocument/2006/relationships/slideLayout" Target="../slideLayouts/slideLayout74.xml"/><Relationship Id="rId2" Type="http://schemas.openxmlformats.org/officeDocument/2006/relationships/slideLayout" Target="../slideLayouts/slideLayout75.xml"/><Relationship Id="rId3" Type="http://schemas.openxmlformats.org/officeDocument/2006/relationships/slideLayout" Target="../slideLayouts/slideLayout76.xml"/><Relationship Id="rId4" Type="http://schemas.openxmlformats.org/officeDocument/2006/relationships/slideLayout" Target="../slideLayouts/slideLayout77.xml"/><Relationship Id="rId5" Type="http://schemas.openxmlformats.org/officeDocument/2006/relationships/slideLayout" Target="../slideLayouts/slideLayout78.xml"/><Relationship Id="rId6" Type="http://schemas.openxmlformats.org/officeDocument/2006/relationships/slideLayout" Target="../slideLayouts/slideLayout79.xml"/><Relationship Id="rId7" Type="http://schemas.openxmlformats.org/officeDocument/2006/relationships/slideLayout" Target="../slideLayouts/slideLayout80.xml"/><Relationship Id="rId8" Type="http://schemas.openxmlformats.org/officeDocument/2006/relationships/slideLayout" Target="../slideLayouts/slideLayout81.xml"/><Relationship Id="rId9" Type="http://schemas.openxmlformats.org/officeDocument/2006/relationships/slideLayout" Target="../slideLayouts/slideLayout82.xml"/><Relationship Id="rId10"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fr-FR"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fr-FR"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BE1D2452-8C6C-9841-8EE6-00D4F4F5FEE4}" type="slidenum">
              <a:rPr lang="fr-FR"/>
              <a:pPr>
                <a:defRPr/>
              </a:pPr>
              <a:t>‹#›</a:t>
            </a:fld>
            <a:endParaRPr lang="fr-FR" dirty="0"/>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00"/>
        </a:solidFill>
        <a:effectLst/>
      </p:bgPr>
    </p:bg>
    <p:spTree>
      <p:nvGrpSpPr>
        <p:cNvPr id="1" name=""/>
        <p:cNvGrpSpPr/>
        <p:nvPr/>
      </p:nvGrpSpPr>
      <p:grpSpPr>
        <a:xfrm>
          <a:off x="0" y="0"/>
          <a:ext cx="0" cy="0"/>
          <a:chOff x="0" y="0"/>
          <a:chExt cx="0" cy="0"/>
        </a:xfrm>
      </p:grpSpPr>
      <p:sp>
        <p:nvSpPr>
          <p:cNvPr id="142339" name="Text Box 3"/>
          <p:cNvSpPr txBox="1">
            <a:spLocks noChangeArrowheads="1"/>
          </p:cNvSpPr>
          <p:nvPr/>
        </p:nvSpPr>
        <p:spPr bwMode="auto">
          <a:xfrm>
            <a:off x="138113" y="6657975"/>
            <a:ext cx="0" cy="147638"/>
          </a:xfrm>
          <a:prstGeom prst="rect">
            <a:avLst/>
          </a:prstGeom>
          <a:noFill/>
          <a:ln w="9525">
            <a:noFill/>
            <a:miter lim="800000"/>
            <a:headEnd/>
            <a:tailEnd/>
          </a:ln>
        </p:spPr>
        <p:txBody>
          <a:bodyPr wrap="none" lIns="0" tIns="0" rIns="0" bIns="0">
            <a:prstTxWarp prst="textNoShape">
              <a:avLst/>
            </a:prstTxWarp>
            <a:spAutoFit/>
          </a:bodyPr>
          <a:lstStyle/>
          <a:p>
            <a:pPr defTabSz="828675" eaLnBrk="1">
              <a:lnSpc>
                <a:spcPct val="95000"/>
              </a:lnSpc>
              <a:buClr>
                <a:srgbClr val="000000"/>
              </a:buClr>
              <a:buSzPct val="45000"/>
              <a:buFont typeface="StarSymbol" charset="0"/>
              <a:buNone/>
              <a:tabLst>
                <a:tab pos="657225" algn="l"/>
                <a:tab pos="1312863" algn="l"/>
                <a:tab pos="1970088" algn="l"/>
              </a:tabLst>
              <a:defRPr/>
            </a:pPr>
            <a:r>
              <a:rPr lang="en-GB" sz="1000" b="1" i="1" dirty="0">
                <a:solidFill>
                  <a:srgbClr val="E6E6E6"/>
                </a:solidFill>
                <a:latin typeface="Utopia" pitchFamily="16" charset="0"/>
                <a:ea typeface="HG Mincho Light J" charset="0"/>
                <a:cs typeface="HG Mincho Light J" charset="0"/>
              </a:rPr>
              <a:t> </a:t>
            </a:r>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 r:id="rId12"/>
    <p:sldLayoutId r:id="rId13"/>
    <p:sldLayoutId r:id="rId14"/>
    <p:sldLayoutId r:id="rId15"/>
  </p:sldLayoutIdLst>
  <p:txStyles>
    <p:titleStyle>
      <a:lvl1pPr marL="1306513" indent="-1306513" algn="l" defTabSz="407988" rtl="0" eaLnBrk="0" fontAlgn="base" hangingPunct="0">
        <a:spcBef>
          <a:spcPct val="0"/>
        </a:spcBef>
        <a:spcAft>
          <a:spcPct val="0"/>
        </a:spcAft>
        <a:buClr>
          <a:srgbClr val="000000"/>
        </a:buClr>
        <a:buSzPct val="45000"/>
        <a:buFont typeface="StarSymbol" charset="0"/>
        <a:defRPr sz="4000">
          <a:solidFill>
            <a:srgbClr val="000000"/>
          </a:solidFill>
          <a:latin typeface="+mj-lt"/>
          <a:ea typeface="+mj-ea"/>
          <a:cs typeface="+mj-cs"/>
        </a:defRPr>
      </a:lvl1pPr>
      <a:lvl2pPr marL="1306513" indent="-1306513" algn="l" defTabSz="407988" rtl="0" eaLnBrk="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HG Mincho Light J" charset="0"/>
          <a:cs typeface="HG Mincho Light J" charset="0"/>
        </a:defRPr>
      </a:lvl2pPr>
      <a:lvl3pPr marL="1306513" indent="-1306513" algn="l" defTabSz="407988" rtl="0" eaLnBrk="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HG Mincho Light J" charset="0"/>
          <a:cs typeface="HG Mincho Light J" charset="0"/>
        </a:defRPr>
      </a:lvl3pPr>
      <a:lvl4pPr marL="1306513" indent="-1306513" algn="l" defTabSz="407988" rtl="0" eaLnBrk="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HG Mincho Light J" charset="0"/>
          <a:cs typeface="HG Mincho Light J" charset="0"/>
        </a:defRPr>
      </a:lvl4pPr>
      <a:lvl5pPr marL="1306513" indent="-1306513" algn="l" defTabSz="407988" rtl="0" eaLnBrk="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HG Mincho Light J" charset="0"/>
          <a:cs typeface="HG Mincho Light J" charset="0"/>
        </a:defRPr>
      </a:lvl5pPr>
      <a:lvl6pPr marL="1763713" algn="l" defTabSz="407988" rtl="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HG Mincho Light J" charset="0"/>
          <a:cs typeface="HG Mincho Light J" charset="0"/>
        </a:defRPr>
      </a:lvl6pPr>
      <a:lvl7pPr marL="2220913" algn="l" defTabSz="407988" rtl="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HG Mincho Light J" charset="0"/>
          <a:cs typeface="HG Mincho Light J" charset="0"/>
        </a:defRPr>
      </a:lvl7pPr>
      <a:lvl8pPr marL="2678113" algn="l" defTabSz="407988" rtl="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HG Mincho Light J" charset="0"/>
          <a:cs typeface="HG Mincho Light J" charset="0"/>
        </a:defRPr>
      </a:lvl8pPr>
      <a:lvl9pPr marL="3135313" algn="l" defTabSz="407988" rtl="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HG Mincho Light J" charset="0"/>
          <a:cs typeface="HG Mincho Light J" charset="0"/>
        </a:defRPr>
      </a:lvl9pPr>
    </p:titleStyle>
    <p:bodyStyle>
      <a:lvl1pPr marL="392113" indent="-293688" algn="l" defTabSz="407988" rtl="0" eaLnBrk="0" fontAlgn="base" hangingPunct="0">
        <a:spcBef>
          <a:spcPct val="0"/>
        </a:spcBef>
        <a:spcAft>
          <a:spcPts val="1288"/>
        </a:spcAft>
        <a:buClr>
          <a:srgbClr val="000000"/>
        </a:buClr>
        <a:buSzPct val="45000"/>
        <a:buFont typeface="StarSymbol" charset="0"/>
        <a:buChar char="●"/>
        <a:defRPr sz="2900">
          <a:solidFill>
            <a:srgbClr val="000000"/>
          </a:solidFill>
          <a:latin typeface="+mn-lt"/>
          <a:ea typeface="+mn-ea"/>
          <a:cs typeface="+mn-cs"/>
        </a:defRPr>
      </a:lvl1pPr>
      <a:lvl2pPr marL="782638" indent="-260350" algn="l" defTabSz="407988" rtl="0" eaLnBrk="0" fontAlgn="base" hangingPunct="0">
        <a:spcBef>
          <a:spcPct val="0"/>
        </a:spcBef>
        <a:spcAft>
          <a:spcPts val="1025"/>
        </a:spcAft>
        <a:buClr>
          <a:srgbClr val="000000"/>
        </a:buClr>
        <a:buSzPct val="75000"/>
        <a:buFont typeface="StarSymbol" charset="0"/>
        <a:buChar char="–"/>
        <a:defRPr sz="2500">
          <a:solidFill>
            <a:srgbClr val="000000"/>
          </a:solidFill>
          <a:latin typeface="+mn-lt"/>
          <a:ea typeface="+mn-ea"/>
          <a:cs typeface="+mn-cs"/>
        </a:defRPr>
      </a:lvl2pPr>
      <a:lvl3pPr marL="1174750" indent="-195263" algn="l" defTabSz="407988" rtl="0" eaLnBrk="0" fontAlgn="base" hangingPunct="0">
        <a:spcBef>
          <a:spcPct val="0"/>
        </a:spcBef>
        <a:spcAft>
          <a:spcPts val="775"/>
        </a:spcAft>
        <a:buClr>
          <a:srgbClr val="000000"/>
        </a:buClr>
        <a:buSzPct val="45000"/>
        <a:buFont typeface="StarSymbol" charset="0"/>
        <a:buChar char="●"/>
        <a:defRPr sz="2200">
          <a:solidFill>
            <a:srgbClr val="000000"/>
          </a:solidFill>
          <a:latin typeface="+mn-lt"/>
          <a:ea typeface="+mn-ea"/>
          <a:cs typeface="+mn-cs"/>
        </a:defRPr>
      </a:lvl3pPr>
      <a:lvl4pPr marL="1566863" indent="-195263" algn="l" defTabSz="407988" rtl="0" eaLnBrk="0" fontAlgn="base" hangingPunct="0">
        <a:spcBef>
          <a:spcPct val="0"/>
        </a:spcBef>
        <a:spcAft>
          <a:spcPts val="513"/>
        </a:spcAft>
        <a:buClr>
          <a:srgbClr val="000000"/>
        </a:buClr>
        <a:buSzPct val="75000"/>
        <a:buFont typeface="StarSymbol" charset="0"/>
        <a:buChar char="–"/>
        <a:defRPr sz="2000">
          <a:solidFill>
            <a:srgbClr val="000000"/>
          </a:solidFill>
          <a:latin typeface="+mn-lt"/>
          <a:ea typeface="+mn-ea"/>
          <a:cs typeface="+mn-cs"/>
        </a:defRPr>
      </a:lvl4pPr>
      <a:lvl5pPr marL="1958975" indent="-196850" algn="l" defTabSz="407988" rtl="0" eaLnBrk="0" fontAlgn="base" hangingPunct="0">
        <a:spcBef>
          <a:spcPct val="0"/>
        </a:spcBef>
        <a:spcAft>
          <a:spcPts val="250"/>
        </a:spcAft>
        <a:buClr>
          <a:srgbClr val="000000"/>
        </a:buClr>
        <a:buSzPct val="45000"/>
        <a:buFont typeface="StarSymbol" charset="0"/>
        <a:buChar char="●"/>
        <a:defRPr sz="2000">
          <a:solidFill>
            <a:srgbClr val="000000"/>
          </a:solidFill>
          <a:latin typeface="+mn-lt"/>
          <a:ea typeface="+mn-ea"/>
          <a:cs typeface="+mn-cs"/>
        </a:defRPr>
      </a:lvl5pPr>
      <a:lvl6pPr marL="2416175" indent="-196850" algn="l" defTabSz="407988" rtl="0" fontAlgn="base" hangingPunct="0">
        <a:spcBef>
          <a:spcPct val="0"/>
        </a:spcBef>
        <a:spcAft>
          <a:spcPts val="250"/>
        </a:spcAft>
        <a:buClr>
          <a:srgbClr val="000000"/>
        </a:buClr>
        <a:buSzPct val="45000"/>
        <a:buFont typeface="StarSymbol" charset="0"/>
        <a:buChar char="●"/>
        <a:defRPr>
          <a:solidFill>
            <a:srgbClr val="000000"/>
          </a:solidFill>
          <a:latin typeface="+mn-lt"/>
          <a:ea typeface="+mn-ea"/>
          <a:cs typeface="+mn-cs"/>
        </a:defRPr>
      </a:lvl6pPr>
      <a:lvl7pPr marL="2873375" indent="-196850" algn="l" defTabSz="407988" rtl="0" fontAlgn="base" hangingPunct="0">
        <a:spcBef>
          <a:spcPct val="0"/>
        </a:spcBef>
        <a:spcAft>
          <a:spcPts val="250"/>
        </a:spcAft>
        <a:buClr>
          <a:srgbClr val="000000"/>
        </a:buClr>
        <a:buSzPct val="45000"/>
        <a:buFont typeface="StarSymbol" charset="0"/>
        <a:buChar char="●"/>
        <a:defRPr>
          <a:solidFill>
            <a:srgbClr val="000000"/>
          </a:solidFill>
          <a:latin typeface="+mn-lt"/>
          <a:ea typeface="+mn-ea"/>
          <a:cs typeface="+mn-cs"/>
        </a:defRPr>
      </a:lvl7pPr>
      <a:lvl8pPr marL="3330575" indent="-196850" algn="l" defTabSz="407988" rtl="0" fontAlgn="base" hangingPunct="0">
        <a:spcBef>
          <a:spcPct val="0"/>
        </a:spcBef>
        <a:spcAft>
          <a:spcPts val="250"/>
        </a:spcAft>
        <a:buClr>
          <a:srgbClr val="000000"/>
        </a:buClr>
        <a:buSzPct val="45000"/>
        <a:buFont typeface="StarSymbol" charset="0"/>
        <a:buChar char="●"/>
        <a:defRPr>
          <a:solidFill>
            <a:srgbClr val="000000"/>
          </a:solidFill>
          <a:latin typeface="+mn-lt"/>
          <a:ea typeface="+mn-ea"/>
          <a:cs typeface="+mn-cs"/>
        </a:defRPr>
      </a:lvl8pPr>
      <a:lvl9pPr marL="3787775" indent="-196850" algn="l" defTabSz="407988" rtl="0" fontAlgn="base" hangingPunct="0">
        <a:spcBef>
          <a:spcPct val="0"/>
        </a:spcBef>
        <a:spcAft>
          <a:spcPts val="250"/>
        </a:spcAft>
        <a:buClr>
          <a:srgbClr val="000000"/>
        </a:buClr>
        <a:buSzPct val="45000"/>
        <a:buFont typeface="StarSymbol" charset="0"/>
        <a:buChar char="●"/>
        <a:defRPr>
          <a:solidFill>
            <a:srgbClr val="000000"/>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body" idx="1"/>
          </p:nvPr>
        </p:nvSpPr>
        <p:spPr bwMode="auto">
          <a:xfrm>
            <a:off x="984250" y="1981200"/>
            <a:ext cx="7175500" cy="41148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fr-FR"/>
              <a:t>Corps du texte</a:t>
            </a:r>
          </a:p>
          <a:p>
            <a:pPr lvl="1"/>
            <a:r>
              <a:rPr lang="fr-FR"/>
              <a:t>Deuxième niveau</a:t>
            </a:r>
          </a:p>
          <a:p>
            <a:pPr lvl="2"/>
            <a:r>
              <a:rPr lang="fr-FR"/>
              <a:t>Troisième niveau</a:t>
            </a:r>
          </a:p>
          <a:p>
            <a:pPr lvl="3"/>
            <a:r>
              <a:rPr lang="fr-FR"/>
              <a:t>Quatrième niveau</a:t>
            </a:r>
          </a:p>
          <a:p>
            <a:pPr lvl="4"/>
            <a:r>
              <a:rPr lang="fr-FR"/>
              <a:t>Cinquième niveau</a:t>
            </a:r>
          </a:p>
        </p:txBody>
      </p:sp>
      <p:sp>
        <p:nvSpPr>
          <p:cNvPr id="29699" name="Rectangle 3"/>
          <p:cNvSpPr>
            <a:spLocks noGrp="1" noChangeArrowheads="1"/>
          </p:cNvSpPr>
          <p:nvPr>
            <p:ph type="title"/>
          </p:nvPr>
        </p:nvSpPr>
        <p:spPr bwMode="auto">
          <a:xfrm>
            <a:off x="984250" y="609600"/>
            <a:ext cx="7175500" cy="1143000"/>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bodyPr>
          <a:lstStyle/>
          <a:p>
            <a:pPr lvl="0"/>
            <a:r>
              <a:rPr lang="fr-FR"/>
              <a:t>Titre de la diapositive</a:t>
            </a:r>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 r:id="rId12"/>
    <p:sldLayoutId r:id="rId13"/>
    <p:sldLayoutId r:id="rId14"/>
    <p:sldLayoutId r:id="rId15"/>
    <p:sldLayoutId r:id="rId16"/>
  </p:sldLayoutIdLst>
  <p:txStyles>
    <p:titleStyle>
      <a:lvl1pPr algn="ctr" rtl="0" eaLnBrk="0" fontAlgn="base" hangingPunct="0">
        <a:lnSpc>
          <a:spcPct val="90000"/>
        </a:lnSpc>
        <a:spcBef>
          <a:spcPct val="0"/>
        </a:spcBef>
        <a:spcAft>
          <a:spcPct val="0"/>
        </a:spcAft>
        <a:defRPr sz="3600" b="1">
          <a:solidFill>
            <a:schemeClr val="tx2"/>
          </a:solidFill>
          <a:latin typeface="+mj-lt"/>
          <a:ea typeface="ＭＳ Ｐゴシック" pitchFamily="-110" charset="-128"/>
          <a:cs typeface="ＭＳ Ｐゴシック" pitchFamily="-110" charset="-128"/>
        </a:defRPr>
      </a:lvl1pPr>
      <a:lvl2pPr algn="ctr" rtl="0" eaLnBrk="0" fontAlgn="base" hangingPunct="0">
        <a:lnSpc>
          <a:spcPct val="90000"/>
        </a:lnSpc>
        <a:spcBef>
          <a:spcPct val="0"/>
        </a:spcBef>
        <a:spcAft>
          <a:spcPct val="0"/>
        </a:spcAft>
        <a:defRPr sz="3600" b="1">
          <a:solidFill>
            <a:schemeClr val="tx2"/>
          </a:solidFill>
          <a:latin typeface="Times New Roman" pitchFamily="18" charset="0"/>
          <a:ea typeface="ＭＳ Ｐゴシック" pitchFamily="-110" charset="-128"/>
          <a:cs typeface="ＭＳ Ｐゴシック" pitchFamily="-110" charset="-128"/>
        </a:defRPr>
      </a:lvl2pPr>
      <a:lvl3pPr algn="ctr" rtl="0" eaLnBrk="0" fontAlgn="base" hangingPunct="0">
        <a:lnSpc>
          <a:spcPct val="90000"/>
        </a:lnSpc>
        <a:spcBef>
          <a:spcPct val="0"/>
        </a:spcBef>
        <a:spcAft>
          <a:spcPct val="0"/>
        </a:spcAft>
        <a:defRPr sz="3600" b="1">
          <a:solidFill>
            <a:schemeClr val="tx2"/>
          </a:solidFill>
          <a:latin typeface="Times New Roman" pitchFamily="18" charset="0"/>
          <a:ea typeface="ＭＳ Ｐゴシック" pitchFamily="-110" charset="-128"/>
          <a:cs typeface="ＭＳ Ｐゴシック" pitchFamily="-110" charset="-128"/>
        </a:defRPr>
      </a:lvl3pPr>
      <a:lvl4pPr algn="ctr" rtl="0" eaLnBrk="0" fontAlgn="base" hangingPunct="0">
        <a:lnSpc>
          <a:spcPct val="90000"/>
        </a:lnSpc>
        <a:spcBef>
          <a:spcPct val="0"/>
        </a:spcBef>
        <a:spcAft>
          <a:spcPct val="0"/>
        </a:spcAft>
        <a:defRPr sz="3600" b="1">
          <a:solidFill>
            <a:schemeClr val="tx2"/>
          </a:solidFill>
          <a:latin typeface="Times New Roman" pitchFamily="18" charset="0"/>
          <a:ea typeface="ＭＳ Ｐゴシック" pitchFamily="-110" charset="-128"/>
          <a:cs typeface="ＭＳ Ｐゴシック" pitchFamily="-110" charset="-128"/>
        </a:defRPr>
      </a:lvl4pPr>
      <a:lvl5pPr algn="ctr" rtl="0" eaLnBrk="0" fontAlgn="base" hangingPunct="0">
        <a:lnSpc>
          <a:spcPct val="90000"/>
        </a:lnSpc>
        <a:spcBef>
          <a:spcPct val="0"/>
        </a:spcBef>
        <a:spcAft>
          <a:spcPct val="0"/>
        </a:spcAft>
        <a:defRPr sz="3600" b="1">
          <a:solidFill>
            <a:schemeClr val="tx2"/>
          </a:solidFill>
          <a:latin typeface="Times New Roman" pitchFamily="18" charset="0"/>
          <a:ea typeface="ＭＳ Ｐゴシック" pitchFamily="-110" charset="-128"/>
          <a:cs typeface="ＭＳ Ｐゴシック" pitchFamily="-110" charset="-128"/>
        </a:defRPr>
      </a:lvl5pPr>
      <a:lvl6pPr marL="457200" algn="ctr" rtl="0" eaLnBrk="0" fontAlgn="base" hangingPunct="0">
        <a:lnSpc>
          <a:spcPct val="90000"/>
        </a:lnSpc>
        <a:spcBef>
          <a:spcPct val="0"/>
        </a:spcBef>
        <a:spcAft>
          <a:spcPct val="0"/>
        </a:spcAft>
        <a:defRPr sz="3600" b="1">
          <a:solidFill>
            <a:schemeClr val="tx2"/>
          </a:solidFill>
          <a:latin typeface="Times New Roman" pitchFamily="18" charset="0"/>
        </a:defRPr>
      </a:lvl6pPr>
      <a:lvl7pPr marL="914400" algn="ctr" rtl="0" eaLnBrk="0" fontAlgn="base" hangingPunct="0">
        <a:lnSpc>
          <a:spcPct val="90000"/>
        </a:lnSpc>
        <a:spcBef>
          <a:spcPct val="0"/>
        </a:spcBef>
        <a:spcAft>
          <a:spcPct val="0"/>
        </a:spcAft>
        <a:defRPr sz="3600" b="1">
          <a:solidFill>
            <a:schemeClr val="tx2"/>
          </a:solidFill>
          <a:latin typeface="Times New Roman" pitchFamily="18" charset="0"/>
        </a:defRPr>
      </a:lvl7pPr>
      <a:lvl8pPr marL="1371600" algn="ctr" rtl="0" eaLnBrk="0" fontAlgn="base" hangingPunct="0">
        <a:lnSpc>
          <a:spcPct val="90000"/>
        </a:lnSpc>
        <a:spcBef>
          <a:spcPct val="0"/>
        </a:spcBef>
        <a:spcAft>
          <a:spcPct val="0"/>
        </a:spcAft>
        <a:defRPr sz="3600" b="1">
          <a:solidFill>
            <a:schemeClr val="tx2"/>
          </a:solidFill>
          <a:latin typeface="Times New Roman" pitchFamily="18" charset="0"/>
        </a:defRPr>
      </a:lvl8pPr>
      <a:lvl9pPr marL="1828800" algn="ctr" rtl="0" eaLnBrk="0" fontAlgn="base" hangingPunct="0">
        <a:lnSpc>
          <a:spcPct val="90000"/>
        </a:lnSpc>
        <a:spcBef>
          <a:spcPct val="0"/>
        </a:spcBef>
        <a:spcAft>
          <a:spcPct val="0"/>
        </a:spcAft>
        <a:defRPr sz="3600" b="1">
          <a:solidFill>
            <a:schemeClr val="tx2"/>
          </a:solidFill>
          <a:latin typeface="Times New Roman" pitchFamily="18" charset="0"/>
        </a:defRPr>
      </a:lvl9pPr>
    </p:titleStyle>
    <p:bodyStyle>
      <a:lvl1pPr marL="285750" indent="-285750" algn="l" rtl="0" eaLnBrk="0" fontAlgn="base" hangingPunct="0">
        <a:lnSpc>
          <a:spcPct val="90000"/>
        </a:lnSpc>
        <a:spcBef>
          <a:spcPct val="30000"/>
        </a:spcBef>
        <a:spcAft>
          <a:spcPct val="0"/>
        </a:spcAft>
        <a:buSzPct val="100000"/>
        <a:buChar char="•"/>
        <a:defRPr sz="2400" b="1">
          <a:solidFill>
            <a:schemeClr val="tx1"/>
          </a:solidFill>
          <a:latin typeface="+mn-lt"/>
          <a:ea typeface="ＭＳ Ｐゴシック" pitchFamily="-110" charset="-128"/>
          <a:cs typeface="ＭＳ Ｐゴシック" pitchFamily="-110" charset="-128"/>
        </a:defRPr>
      </a:lvl1pPr>
      <a:lvl2pPr marL="685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pitchFamily="-110" charset="-128"/>
        </a:defRPr>
      </a:lvl2pPr>
      <a:lvl3pPr marL="1143000" indent="-228600" algn="l" rtl="0" eaLnBrk="0" fontAlgn="base" hangingPunct="0">
        <a:lnSpc>
          <a:spcPct val="90000"/>
        </a:lnSpc>
        <a:spcBef>
          <a:spcPct val="30000"/>
        </a:spcBef>
        <a:spcAft>
          <a:spcPct val="0"/>
        </a:spcAft>
        <a:buSzPct val="100000"/>
        <a:buChar char="»"/>
        <a:defRPr sz="2400" b="1">
          <a:solidFill>
            <a:schemeClr val="tx1"/>
          </a:solidFill>
          <a:latin typeface="+mn-lt"/>
          <a:ea typeface="ＭＳ Ｐゴシック" pitchFamily="-110" charset="-128"/>
        </a:defRPr>
      </a:lvl3pPr>
      <a:lvl4pPr marL="1543050" indent="-171450" algn="l" rtl="0" eaLnBrk="0" fontAlgn="base" hangingPunct="0">
        <a:lnSpc>
          <a:spcPct val="90000"/>
        </a:lnSpc>
        <a:spcBef>
          <a:spcPct val="30000"/>
        </a:spcBef>
        <a:spcAft>
          <a:spcPct val="0"/>
        </a:spcAft>
        <a:buSzPct val="100000"/>
        <a:buChar char="•"/>
        <a:defRPr sz="1400" b="1">
          <a:solidFill>
            <a:schemeClr val="tx1"/>
          </a:solidFill>
          <a:latin typeface="+mn-lt"/>
          <a:ea typeface="ＭＳ Ｐゴシック" pitchFamily="-110" charset="-128"/>
        </a:defRPr>
      </a:lvl4pPr>
      <a:lvl5pPr marL="2000250" indent="-171450" algn="l" rtl="0" eaLnBrk="0" fontAlgn="base" hangingPunct="0">
        <a:lnSpc>
          <a:spcPct val="90000"/>
        </a:lnSpc>
        <a:spcBef>
          <a:spcPct val="30000"/>
        </a:spcBef>
        <a:spcAft>
          <a:spcPct val="0"/>
        </a:spcAft>
        <a:buSzPct val="100000"/>
        <a:buChar char="–"/>
        <a:defRPr sz="1400" b="1">
          <a:solidFill>
            <a:schemeClr val="tx1"/>
          </a:solidFill>
          <a:latin typeface="+mn-lt"/>
          <a:ea typeface="ＭＳ Ｐゴシック" pitchFamily="-110" charset="-128"/>
        </a:defRPr>
      </a:lvl5pPr>
      <a:lvl6pPr marL="2457450" indent="-171450" algn="l" rtl="0" eaLnBrk="0" fontAlgn="base" hangingPunct="0">
        <a:lnSpc>
          <a:spcPct val="90000"/>
        </a:lnSpc>
        <a:spcBef>
          <a:spcPct val="30000"/>
        </a:spcBef>
        <a:spcAft>
          <a:spcPct val="0"/>
        </a:spcAft>
        <a:buSzPct val="100000"/>
        <a:buChar char="–"/>
        <a:defRPr sz="1400" b="1">
          <a:solidFill>
            <a:schemeClr val="tx1"/>
          </a:solidFill>
          <a:latin typeface="+mn-lt"/>
        </a:defRPr>
      </a:lvl6pPr>
      <a:lvl7pPr marL="2914650" indent="-171450" algn="l" rtl="0" eaLnBrk="0" fontAlgn="base" hangingPunct="0">
        <a:lnSpc>
          <a:spcPct val="90000"/>
        </a:lnSpc>
        <a:spcBef>
          <a:spcPct val="30000"/>
        </a:spcBef>
        <a:spcAft>
          <a:spcPct val="0"/>
        </a:spcAft>
        <a:buSzPct val="100000"/>
        <a:buChar char="–"/>
        <a:defRPr sz="1400" b="1">
          <a:solidFill>
            <a:schemeClr val="tx1"/>
          </a:solidFill>
          <a:latin typeface="+mn-lt"/>
        </a:defRPr>
      </a:lvl7pPr>
      <a:lvl8pPr marL="3371850" indent="-171450" algn="l" rtl="0" eaLnBrk="0" fontAlgn="base" hangingPunct="0">
        <a:lnSpc>
          <a:spcPct val="90000"/>
        </a:lnSpc>
        <a:spcBef>
          <a:spcPct val="30000"/>
        </a:spcBef>
        <a:spcAft>
          <a:spcPct val="0"/>
        </a:spcAft>
        <a:buSzPct val="100000"/>
        <a:buChar char="–"/>
        <a:defRPr sz="1400" b="1">
          <a:solidFill>
            <a:schemeClr val="tx1"/>
          </a:solidFill>
          <a:latin typeface="+mn-lt"/>
        </a:defRPr>
      </a:lvl8pPr>
      <a:lvl9pPr marL="3829050" indent="-171450" algn="l" rtl="0" eaLnBrk="0" fontAlgn="base" hangingPunct="0">
        <a:lnSpc>
          <a:spcPct val="90000"/>
        </a:lnSpc>
        <a:spcBef>
          <a:spcPct val="30000"/>
        </a:spcBef>
        <a:spcAft>
          <a:spcPct val="0"/>
        </a:spcAft>
        <a:buSzPct val="100000"/>
        <a:buChar char="–"/>
        <a:defRPr sz="1400" b="1">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body" idx="1"/>
          </p:nvPr>
        </p:nvSpPr>
        <p:spPr bwMode="auto">
          <a:xfrm>
            <a:off x="984250" y="1981200"/>
            <a:ext cx="7175500" cy="41148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fr-FR"/>
              <a:t>Corps du texte</a:t>
            </a:r>
          </a:p>
          <a:p>
            <a:pPr lvl="1"/>
            <a:r>
              <a:rPr lang="fr-FR"/>
              <a:t>Deuxième niveau</a:t>
            </a:r>
          </a:p>
          <a:p>
            <a:pPr lvl="2"/>
            <a:r>
              <a:rPr lang="fr-FR"/>
              <a:t>Troisième niveau</a:t>
            </a:r>
          </a:p>
          <a:p>
            <a:pPr lvl="3"/>
            <a:r>
              <a:rPr lang="fr-FR"/>
              <a:t>Quatrième niveau</a:t>
            </a:r>
          </a:p>
          <a:p>
            <a:pPr lvl="4"/>
            <a:r>
              <a:rPr lang="fr-FR"/>
              <a:t>Cinquième niveau</a:t>
            </a:r>
          </a:p>
        </p:txBody>
      </p:sp>
      <p:sp>
        <p:nvSpPr>
          <p:cNvPr id="47107" name="Rectangle 3"/>
          <p:cNvSpPr>
            <a:spLocks noGrp="1" noChangeArrowheads="1"/>
          </p:cNvSpPr>
          <p:nvPr>
            <p:ph type="title"/>
          </p:nvPr>
        </p:nvSpPr>
        <p:spPr bwMode="auto">
          <a:xfrm>
            <a:off x="984250" y="609600"/>
            <a:ext cx="7175500" cy="1143000"/>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bodyPr>
          <a:lstStyle/>
          <a:p>
            <a:pPr lvl="0"/>
            <a:r>
              <a:rPr lang="fr-FR"/>
              <a:t>Titre de la diapositive</a:t>
            </a:r>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 r:id="rId12"/>
    <p:sldLayoutId r:id="rId13"/>
    <p:sldLayoutId r:id="rId14"/>
    <p:sldLayoutId r:id="rId15"/>
    <p:sldLayoutId r:id="rId16"/>
  </p:sldLayoutIdLst>
  <p:txStyles>
    <p:titleStyle>
      <a:lvl1pPr algn="ctr" rtl="0" eaLnBrk="0" fontAlgn="base" hangingPunct="0">
        <a:lnSpc>
          <a:spcPct val="90000"/>
        </a:lnSpc>
        <a:spcBef>
          <a:spcPct val="0"/>
        </a:spcBef>
        <a:spcAft>
          <a:spcPct val="0"/>
        </a:spcAft>
        <a:defRPr sz="3600" b="1">
          <a:solidFill>
            <a:schemeClr val="tx2"/>
          </a:solidFill>
          <a:latin typeface="+mj-lt"/>
          <a:ea typeface="ＭＳ Ｐゴシック" pitchFamily="-110" charset="-128"/>
          <a:cs typeface="ＭＳ Ｐゴシック" pitchFamily="-110" charset="-128"/>
        </a:defRPr>
      </a:lvl1pPr>
      <a:lvl2pPr algn="ctr" rtl="0" eaLnBrk="0" fontAlgn="base" hangingPunct="0">
        <a:lnSpc>
          <a:spcPct val="90000"/>
        </a:lnSpc>
        <a:spcBef>
          <a:spcPct val="0"/>
        </a:spcBef>
        <a:spcAft>
          <a:spcPct val="0"/>
        </a:spcAft>
        <a:defRPr sz="3600" b="1">
          <a:solidFill>
            <a:schemeClr val="tx2"/>
          </a:solidFill>
          <a:latin typeface="Times New Roman" pitchFamily="18" charset="0"/>
          <a:ea typeface="ＭＳ Ｐゴシック" pitchFamily="-110" charset="-128"/>
          <a:cs typeface="ＭＳ Ｐゴシック" pitchFamily="-110" charset="-128"/>
        </a:defRPr>
      </a:lvl2pPr>
      <a:lvl3pPr algn="ctr" rtl="0" eaLnBrk="0" fontAlgn="base" hangingPunct="0">
        <a:lnSpc>
          <a:spcPct val="90000"/>
        </a:lnSpc>
        <a:spcBef>
          <a:spcPct val="0"/>
        </a:spcBef>
        <a:spcAft>
          <a:spcPct val="0"/>
        </a:spcAft>
        <a:defRPr sz="3600" b="1">
          <a:solidFill>
            <a:schemeClr val="tx2"/>
          </a:solidFill>
          <a:latin typeface="Times New Roman" pitchFamily="18" charset="0"/>
          <a:ea typeface="ＭＳ Ｐゴシック" pitchFamily="-110" charset="-128"/>
          <a:cs typeface="ＭＳ Ｐゴシック" pitchFamily="-110" charset="-128"/>
        </a:defRPr>
      </a:lvl3pPr>
      <a:lvl4pPr algn="ctr" rtl="0" eaLnBrk="0" fontAlgn="base" hangingPunct="0">
        <a:lnSpc>
          <a:spcPct val="90000"/>
        </a:lnSpc>
        <a:spcBef>
          <a:spcPct val="0"/>
        </a:spcBef>
        <a:spcAft>
          <a:spcPct val="0"/>
        </a:spcAft>
        <a:defRPr sz="3600" b="1">
          <a:solidFill>
            <a:schemeClr val="tx2"/>
          </a:solidFill>
          <a:latin typeface="Times New Roman" pitchFamily="18" charset="0"/>
          <a:ea typeface="ＭＳ Ｐゴシック" pitchFamily="-110" charset="-128"/>
          <a:cs typeface="ＭＳ Ｐゴシック" pitchFamily="-110" charset="-128"/>
        </a:defRPr>
      </a:lvl4pPr>
      <a:lvl5pPr algn="ctr" rtl="0" eaLnBrk="0" fontAlgn="base" hangingPunct="0">
        <a:lnSpc>
          <a:spcPct val="90000"/>
        </a:lnSpc>
        <a:spcBef>
          <a:spcPct val="0"/>
        </a:spcBef>
        <a:spcAft>
          <a:spcPct val="0"/>
        </a:spcAft>
        <a:defRPr sz="3600" b="1">
          <a:solidFill>
            <a:schemeClr val="tx2"/>
          </a:solidFill>
          <a:latin typeface="Times New Roman" pitchFamily="18" charset="0"/>
          <a:ea typeface="ＭＳ Ｐゴシック" pitchFamily="-110" charset="-128"/>
          <a:cs typeface="ＭＳ Ｐゴシック" pitchFamily="-110" charset="-128"/>
        </a:defRPr>
      </a:lvl5pPr>
      <a:lvl6pPr marL="457200" algn="ctr" rtl="0" eaLnBrk="0" fontAlgn="base" hangingPunct="0">
        <a:lnSpc>
          <a:spcPct val="90000"/>
        </a:lnSpc>
        <a:spcBef>
          <a:spcPct val="0"/>
        </a:spcBef>
        <a:spcAft>
          <a:spcPct val="0"/>
        </a:spcAft>
        <a:defRPr sz="3600" b="1">
          <a:solidFill>
            <a:schemeClr val="tx2"/>
          </a:solidFill>
          <a:latin typeface="Times New Roman" pitchFamily="18" charset="0"/>
        </a:defRPr>
      </a:lvl6pPr>
      <a:lvl7pPr marL="914400" algn="ctr" rtl="0" eaLnBrk="0" fontAlgn="base" hangingPunct="0">
        <a:lnSpc>
          <a:spcPct val="90000"/>
        </a:lnSpc>
        <a:spcBef>
          <a:spcPct val="0"/>
        </a:spcBef>
        <a:spcAft>
          <a:spcPct val="0"/>
        </a:spcAft>
        <a:defRPr sz="3600" b="1">
          <a:solidFill>
            <a:schemeClr val="tx2"/>
          </a:solidFill>
          <a:latin typeface="Times New Roman" pitchFamily="18" charset="0"/>
        </a:defRPr>
      </a:lvl7pPr>
      <a:lvl8pPr marL="1371600" algn="ctr" rtl="0" eaLnBrk="0" fontAlgn="base" hangingPunct="0">
        <a:lnSpc>
          <a:spcPct val="90000"/>
        </a:lnSpc>
        <a:spcBef>
          <a:spcPct val="0"/>
        </a:spcBef>
        <a:spcAft>
          <a:spcPct val="0"/>
        </a:spcAft>
        <a:defRPr sz="3600" b="1">
          <a:solidFill>
            <a:schemeClr val="tx2"/>
          </a:solidFill>
          <a:latin typeface="Times New Roman" pitchFamily="18" charset="0"/>
        </a:defRPr>
      </a:lvl8pPr>
      <a:lvl9pPr marL="1828800" algn="ctr" rtl="0" eaLnBrk="0" fontAlgn="base" hangingPunct="0">
        <a:lnSpc>
          <a:spcPct val="90000"/>
        </a:lnSpc>
        <a:spcBef>
          <a:spcPct val="0"/>
        </a:spcBef>
        <a:spcAft>
          <a:spcPct val="0"/>
        </a:spcAft>
        <a:defRPr sz="3600" b="1">
          <a:solidFill>
            <a:schemeClr val="tx2"/>
          </a:solidFill>
          <a:latin typeface="Times New Roman" pitchFamily="18" charset="0"/>
        </a:defRPr>
      </a:lvl9pPr>
    </p:titleStyle>
    <p:bodyStyle>
      <a:lvl1pPr marL="285750" indent="-285750" algn="l" rtl="0" eaLnBrk="0" fontAlgn="base" hangingPunct="0">
        <a:lnSpc>
          <a:spcPct val="90000"/>
        </a:lnSpc>
        <a:spcBef>
          <a:spcPct val="30000"/>
        </a:spcBef>
        <a:spcAft>
          <a:spcPct val="0"/>
        </a:spcAft>
        <a:buSzPct val="100000"/>
        <a:buChar char="•"/>
        <a:defRPr sz="2400" b="1">
          <a:solidFill>
            <a:schemeClr val="tx1"/>
          </a:solidFill>
          <a:latin typeface="+mn-lt"/>
          <a:ea typeface="ＭＳ Ｐゴシック" pitchFamily="-110" charset="-128"/>
          <a:cs typeface="ＭＳ Ｐゴシック" pitchFamily="-110" charset="-128"/>
        </a:defRPr>
      </a:lvl1pPr>
      <a:lvl2pPr marL="685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pitchFamily="-110" charset="-128"/>
        </a:defRPr>
      </a:lvl2pPr>
      <a:lvl3pPr marL="1143000" indent="-228600" algn="l" rtl="0" eaLnBrk="0" fontAlgn="base" hangingPunct="0">
        <a:lnSpc>
          <a:spcPct val="90000"/>
        </a:lnSpc>
        <a:spcBef>
          <a:spcPct val="30000"/>
        </a:spcBef>
        <a:spcAft>
          <a:spcPct val="0"/>
        </a:spcAft>
        <a:buSzPct val="100000"/>
        <a:buChar char="»"/>
        <a:defRPr sz="2400" b="1">
          <a:solidFill>
            <a:schemeClr val="tx1"/>
          </a:solidFill>
          <a:latin typeface="+mn-lt"/>
          <a:ea typeface="ＭＳ Ｐゴシック" pitchFamily="-110" charset="-128"/>
        </a:defRPr>
      </a:lvl3pPr>
      <a:lvl4pPr marL="1543050" indent="-171450" algn="l" rtl="0" eaLnBrk="0" fontAlgn="base" hangingPunct="0">
        <a:lnSpc>
          <a:spcPct val="90000"/>
        </a:lnSpc>
        <a:spcBef>
          <a:spcPct val="30000"/>
        </a:spcBef>
        <a:spcAft>
          <a:spcPct val="0"/>
        </a:spcAft>
        <a:buSzPct val="100000"/>
        <a:buChar char="•"/>
        <a:defRPr sz="1400" b="1">
          <a:solidFill>
            <a:schemeClr val="tx1"/>
          </a:solidFill>
          <a:latin typeface="+mn-lt"/>
          <a:ea typeface="ＭＳ Ｐゴシック" pitchFamily="-110" charset="-128"/>
        </a:defRPr>
      </a:lvl4pPr>
      <a:lvl5pPr marL="2000250" indent="-171450" algn="l" rtl="0" eaLnBrk="0" fontAlgn="base" hangingPunct="0">
        <a:lnSpc>
          <a:spcPct val="90000"/>
        </a:lnSpc>
        <a:spcBef>
          <a:spcPct val="30000"/>
        </a:spcBef>
        <a:spcAft>
          <a:spcPct val="0"/>
        </a:spcAft>
        <a:buSzPct val="100000"/>
        <a:buChar char="–"/>
        <a:defRPr sz="1400" b="1">
          <a:solidFill>
            <a:schemeClr val="tx1"/>
          </a:solidFill>
          <a:latin typeface="+mn-lt"/>
          <a:ea typeface="ＭＳ Ｐゴシック" pitchFamily="-110" charset="-128"/>
        </a:defRPr>
      </a:lvl5pPr>
      <a:lvl6pPr marL="2457450" indent="-171450" algn="l" rtl="0" eaLnBrk="0" fontAlgn="base" hangingPunct="0">
        <a:lnSpc>
          <a:spcPct val="90000"/>
        </a:lnSpc>
        <a:spcBef>
          <a:spcPct val="30000"/>
        </a:spcBef>
        <a:spcAft>
          <a:spcPct val="0"/>
        </a:spcAft>
        <a:buSzPct val="100000"/>
        <a:buChar char="–"/>
        <a:defRPr sz="1400" b="1">
          <a:solidFill>
            <a:schemeClr val="tx1"/>
          </a:solidFill>
          <a:latin typeface="+mn-lt"/>
        </a:defRPr>
      </a:lvl6pPr>
      <a:lvl7pPr marL="2914650" indent="-171450" algn="l" rtl="0" eaLnBrk="0" fontAlgn="base" hangingPunct="0">
        <a:lnSpc>
          <a:spcPct val="90000"/>
        </a:lnSpc>
        <a:spcBef>
          <a:spcPct val="30000"/>
        </a:spcBef>
        <a:spcAft>
          <a:spcPct val="0"/>
        </a:spcAft>
        <a:buSzPct val="100000"/>
        <a:buChar char="–"/>
        <a:defRPr sz="1400" b="1">
          <a:solidFill>
            <a:schemeClr val="tx1"/>
          </a:solidFill>
          <a:latin typeface="+mn-lt"/>
        </a:defRPr>
      </a:lvl7pPr>
      <a:lvl8pPr marL="3371850" indent="-171450" algn="l" rtl="0" eaLnBrk="0" fontAlgn="base" hangingPunct="0">
        <a:lnSpc>
          <a:spcPct val="90000"/>
        </a:lnSpc>
        <a:spcBef>
          <a:spcPct val="30000"/>
        </a:spcBef>
        <a:spcAft>
          <a:spcPct val="0"/>
        </a:spcAft>
        <a:buSzPct val="100000"/>
        <a:buChar char="–"/>
        <a:defRPr sz="1400" b="1">
          <a:solidFill>
            <a:schemeClr val="tx1"/>
          </a:solidFill>
          <a:latin typeface="+mn-lt"/>
        </a:defRPr>
      </a:lvl8pPr>
      <a:lvl9pPr marL="3829050" indent="-171450" algn="l" rtl="0" eaLnBrk="0" fontAlgn="base" hangingPunct="0">
        <a:lnSpc>
          <a:spcPct val="90000"/>
        </a:lnSpc>
        <a:spcBef>
          <a:spcPct val="30000"/>
        </a:spcBef>
        <a:spcAft>
          <a:spcPct val="0"/>
        </a:spcAft>
        <a:buSzPct val="100000"/>
        <a:buChar char="–"/>
        <a:defRPr sz="1400" b="1">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fr-FR"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fr-FR"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3B6F9FAA-B027-5A4C-A887-BFFB27AE11EC}" type="slidenum">
              <a:rPr lang="fr-FR"/>
              <a:pPr>
                <a:defRPr/>
              </a:pPr>
              <a:t>‹#›</a:t>
            </a:fld>
            <a:endParaRPr lang="fr-FR" dirty="0"/>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 r:id="rId12"/>
    <p:sldLayoutId r:id="rId13"/>
    <p:sldLayoutId r:id="rId14"/>
    <p:sldLayoutId r:id="rId15"/>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0" charset="-128"/>
          <a:cs typeface="ＭＳ Ｐゴシック" pitchFamily="-110"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00"/>
        </a:solidFill>
        <a:effectLst/>
      </p:bgPr>
    </p:bg>
    <p:spTree>
      <p:nvGrpSpPr>
        <p:cNvPr id="1" name=""/>
        <p:cNvGrpSpPr/>
        <p:nvPr/>
      </p:nvGrpSpPr>
      <p:grpSpPr>
        <a:xfrm>
          <a:off x="0" y="0"/>
          <a:ext cx="0" cy="0"/>
          <a:chOff x="0" y="0"/>
          <a:chExt cx="0" cy="0"/>
        </a:xfrm>
      </p:grpSpPr>
      <p:sp>
        <p:nvSpPr>
          <p:cNvPr id="142339" name="Text Box 3"/>
          <p:cNvSpPr txBox="1">
            <a:spLocks noChangeArrowheads="1"/>
          </p:cNvSpPr>
          <p:nvPr/>
        </p:nvSpPr>
        <p:spPr bwMode="auto">
          <a:xfrm>
            <a:off x="138113" y="6657975"/>
            <a:ext cx="34925" cy="144463"/>
          </a:xfrm>
          <a:prstGeom prst="rect">
            <a:avLst/>
          </a:prstGeom>
          <a:noFill/>
          <a:ln w="9525">
            <a:noFill/>
            <a:miter lim="800000"/>
            <a:headEnd/>
            <a:tailEnd/>
          </a:ln>
        </p:spPr>
        <p:txBody>
          <a:bodyPr wrap="none" lIns="0" tIns="0" rIns="0" bIns="0">
            <a:prstTxWarp prst="textNoShape">
              <a:avLst/>
            </a:prstTxWarp>
            <a:spAutoFit/>
          </a:bodyPr>
          <a:lstStyle/>
          <a:p>
            <a:pPr defTabSz="828675" hangingPunct="0">
              <a:lnSpc>
                <a:spcPct val="95000"/>
              </a:lnSpc>
              <a:buClr>
                <a:srgbClr val="000000"/>
              </a:buClr>
              <a:buSzPct val="45000"/>
              <a:buFont typeface="StarSymbol" charset="0"/>
              <a:buNone/>
              <a:tabLst>
                <a:tab pos="657225" algn="l"/>
                <a:tab pos="1312863" algn="l"/>
                <a:tab pos="1970088" algn="l"/>
              </a:tabLst>
              <a:defRPr/>
            </a:pPr>
            <a:r>
              <a:rPr lang="en-GB" sz="1000" b="1" i="1" dirty="0">
                <a:solidFill>
                  <a:srgbClr val="E6E6E6"/>
                </a:solidFill>
                <a:latin typeface="Utopia" pitchFamily="16" charset="0"/>
                <a:ea typeface="HG Mincho Light J" charset="0"/>
                <a:cs typeface="HG Mincho Light J" charset="0"/>
              </a:rPr>
              <a:t> </a:t>
            </a:r>
          </a:p>
        </p:txBody>
      </p:sp>
      <p:sp>
        <p:nvSpPr>
          <p:cNvPr id="5" name="Rogner un rectangle avec un coin du même côté 4"/>
          <p:cNvSpPr/>
          <p:nvPr userDrawn="1"/>
        </p:nvSpPr>
        <p:spPr bwMode="auto">
          <a:xfrm>
            <a:off x="1066800" y="914400"/>
            <a:ext cx="8077200" cy="381000"/>
          </a:xfrm>
          <a:prstGeom prst="snip2SameRect">
            <a:avLst/>
          </a:prstGeom>
          <a:solidFill>
            <a:srgbClr val="000000"/>
          </a:solidFill>
          <a:ln w="9525" cap="flat" cmpd="sng" algn="ctr">
            <a:solidFill>
              <a:schemeClr val="tx1"/>
            </a:solidFill>
            <a:prstDash val="solid"/>
            <a:round/>
            <a:headEnd type="none" w="med" len="med"/>
            <a:tailEnd type="none" w="med" len="med"/>
          </a:ln>
          <a:effectLst/>
        </p:spPr>
        <p:txBody>
          <a:bodyPr>
            <a:prstTxWarp prst="textNoShape">
              <a:avLst/>
            </a:prstTxWarp>
          </a:bodyPr>
          <a:lstStyle/>
          <a:p>
            <a:pPr eaLnBrk="0" hangingPunct="0">
              <a:defRPr/>
            </a:pPr>
            <a:endParaRPr lang="fr-FR" dirty="0"/>
          </a:p>
        </p:txBody>
      </p:sp>
      <p:pic>
        <p:nvPicPr>
          <p:cNvPr id="1028" name="Image 7" descr="ASPERAlogo.eps"/>
          <p:cNvPicPr>
            <a:picLocks noChangeAspect="1"/>
          </p:cNvPicPr>
          <p:nvPr userDrawn="1"/>
        </p:nvPicPr>
        <p:blipFill>
          <a:blip r:embed="rId15"/>
          <a:srcRect/>
          <a:stretch>
            <a:fillRect/>
          </a:stretch>
        </p:blipFill>
        <p:spPr bwMode="auto">
          <a:xfrm>
            <a:off x="152400" y="152400"/>
            <a:ext cx="990600" cy="1219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 r:id="rId12"/>
    <p:sldLayoutId r:id="rId13"/>
  </p:sldLayoutIdLst>
  <p:txStyles>
    <p:titleStyle>
      <a:lvl1pPr marL="1306513" indent="-1306513" algn="l" defTabSz="407988" rtl="0" eaLnBrk="0" fontAlgn="base" hangingPunct="0">
        <a:spcBef>
          <a:spcPct val="0"/>
        </a:spcBef>
        <a:spcAft>
          <a:spcPct val="0"/>
        </a:spcAft>
        <a:buClr>
          <a:srgbClr val="000000"/>
        </a:buClr>
        <a:buSzPct val="45000"/>
        <a:buFont typeface="StarSymbol" charset="0"/>
        <a:defRPr sz="4000">
          <a:solidFill>
            <a:srgbClr val="000000"/>
          </a:solidFill>
          <a:latin typeface="+mj-lt"/>
          <a:ea typeface="+mj-ea"/>
          <a:cs typeface="+mj-cs"/>
        </a:defRPr>
      </a:lvl1pPr>
      <a:lvl2pPr marL="1306513" indent="-1306513" algn="l" defTabSz="407988" rtl="0" eaLnBrk="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HG Mincho Light J" charset="0"/>
          <a:cs typeface="HG Mincho Light J" charset="0"/>
        </a:defRPr>
      </a:lvl2pPr>
      <a:lvl3pPr marL="1306513" indent="-1306513" algn="l" defTabSz="407988" rtl="0" eaLnBrk="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HG Mincho Light J" charset="0"/>
          <a:cs typeface="HG Mincho Light J" charset="0"/>
        </a:defRPr>
      </a:lvl3pPr>
      <a:lvl4pPr marL="1306513" indent="-1306513" algn="l" defTabSz="407988" rtl="0" eaLnBrk="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HG Mincho Light J" charset="0"/>
          <a:cs typeface="HG Mincho Light J" charset="0"/>
        </a:defRPr>
      </a:lvl4pPr>
      <a:lvl5pPr marL="1306513" indent="-1306513" algn="l" defTabSz="407988" rtl="0" eaLnBrk="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HG Mincho Light J" charset="0"/>
          <a:cs typeface="HG Mincho Light J" charset="0"/>
        </a:defRPr>
      </a:lvl5pPr>
      <a:lvl6pPr marL="1763713" algn="l" defTabSz="407988" rtl="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HG Mincho Light J" charset="0"/>
          <a:cs typeface="HG Mincho Light J" charset="0"/>
        </a:defRPr>
      </a:lvl6pPr>
      <a:lvl7pPr marL="2220913" algn="l" defTabSz="407988" rtl="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HG Mincho Light J" charset="0"/>
          <a:cs typeface="HG Mincho Light J" charset="0"/>
        </a:defRPr>
      </a:lvl7pPr>
      <a:lvl8pPr marL="2678113" algn="l" defTabSz="407988" rtl="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HG Mincho Light J" charset="0"/>
          <a:cs typeface="HG Mincho Light J" charset="0"/>
        </a:defRPr>
      </a:lvl8pPr>
      <a:lvl9pPr marL="3135313" algn="l" defTabSz="407988" rtl="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HG Mincho Light J" charset="0"/>
          <a:cs typeface="HG Mincho Light J" charset="0"/>
        </a:defRPr>
      </a:lvl9pPr>
    </p:titleStyle>
    <p:bodyStyle>
      <a:lvl1pPr marL="392113" indent="-293688" algn="l" defTabSz="407988" rtl="0" eaLnBrk="0" fontAlgn="base" hangingPunct="0">
        <a:spcBef>
          <a:spcPct val="0"/>
        </a:spcBef>
        <a:spcAft>
          <a:spcPts val="1288"/>
        </a:spcAft>
        <a:buClr>
          <a:srgbClr val="000000"/>
        </a:buClr>
        <a:buSzPct val="45000"/>
        <a:buFont typeface="StarSymbol" charset="0"/>
        <a:buChar char="●"/>
        <a:defRPr sz="2900">
          <a:solidFill>
            <a:srgbClr val="000000"/>
          </a:solidFill>
          <a:latin typeface="+mn-lt"/>
          <a:ea typeface="+mn-ea"/>
          <a:cs typeface="+mn-cs"/>
        </a:defRPr>
      </a:lvl1pPr>
      <a:lvl2pPr marL="782638" indent="-260350" algn="l" defTabSz="407988" rtl="0" eaLnBrk="0" fontAlgn="base" hangingPunct="0">
        <a:spcBef>
          <a:spcPct val="0"/>
        </a:spcBef>
        <a:spcAft>
          <a:spcPts val="1025"/>
        </a:spcAft>
        <a:buClr>
          <a:srgbClr val="000000"/>
        </a:buClr>
        <a:buSzPct val="75000"/>
        <a:buFont typeface="StarSymbol" charset="0"/>
        <a:buChar char="–"/>
        <a:defRPr sz="2500">
          <a:solidFill>
            <a:srgbClr val="000000"/>
          </a:solidFill>
          <a:latin typeface="+mn-lt"/>
          <a:ea typeface="+mn-ea"/>
          <a:cs typeface="+mn-cs"/>
        </a:defRPr>
      </a:lvl2pPr>
      <a:lvl3pPr marL="1174750" indent="-195263" algn="l" defTabSz="407988" rtl="0" eaLnBrk="0" fontAlgn="base" hangingPunct="0">
        <a:spcBef>
          <a:spcPct val="0"/>
        </a:spcBef>
        <a:spcAft>
          <a:spcPts val="775"/>
        </a:spcAft>
        <a:buClr>
          <a:srgbClr val="000000"/>
        </a:buClr>
        <a:buSzPct val="45000"/>
        <a:buFont typeface="StarSymbol" charset="0"/>
        <a:buChar char="●"/>
        <a:defRPr sz="2200">
          <a:solidFill>
            <a:srgbClr val="000000"/>
          </a:solidFill>
          <a:latin typeface="+mn-lt"/>
          <a:ea typeface="+mn-ea"/>
          <a:cs typeface="+mn-cs"/>
        </a:defRPr>
      </a:lvl3pPr>
      <a:lvl4pPr marL="1566863" indent="-195263" algn="l" defTabSz="407988" rtl="0" eaLnBrk="0" fontAlgn="base" hangingPunct="0">
        <a:spcBef>
          <a:spcPct val="0"/>
        </a:spcBef>
        <a:spcAft>
          <a:spcPts val="513"/>
        </a:spcAft>
        <a:buClr>
          <a:srgbClr val="000000"/>
        </a:buClr>
        <a:buSzPct val="75000"/>
        <a:buFont typeface="StarSymbol" charset="0"/>
        <a:buChar char="–"/>
        <a:defRPr>
          <a:solidFill>
            <a:srgbClr val="000000"/>
          </a:solidFill>
          <a:latin typeface="+mn-lt"/>
          <a:ea typeface="+mn-ea"/>
          <a:cs typeface="+mn-cs"/>
        </a:defRPr>
      </a:lvl4pPr>
      <a:lvl5pPr marL="1958975" indent="-196850" algn="l" defTabSz="407988" rtl="0" eaLnBrk="0" fontAlgn="base" hangingPunct="0">
        <a:spcBef>
          <a:spcPct val="0"/>
        </a:spcBef>
        <a:spcAft>
          <a:spcPts val="250"/>
        </a:spcAft>
        <a:buClr>
          <a:srgbClr val="000000"/>
        </a:buClr>
        <a:buSzPct val="45000"/>
        <a:buFont typeface="StarSymbol" charset="0"/>
        <a:buChar char="●"/>
        <a:defRPr>
          <a:solidFill>
            <a:srgbClr val="000000"/>
          </a:solidFill>
          <a:latin typeface="+mn-lt"/>
          <a:ea typeface="+mn-ea"/>
          <a:cs typeface="+mn-cs"/>
        </a:defRPr>
      </a:lvl5pPr>
      <a:lvl6pPr marL="2416175" indent="-196850" algn="l" defTabSz="407988" rtl="0" fontAlgn="base" hangingPunct="0">
        <a:spcBef>
          <a:spcPct val="0"/>
        </a:spcBef>
        <a:spcAft>
          <a:spcPts val="250"/>
        </a:spcAft>
        <a:buClr>
          <a:srgbClr val="000000"/>
        </a:buClr>
        <a:buSzPct val="45000"/>
        <a:buFont typeface="StarSymbol" charset="0"/>
        <a:buChar char="●"/>
        <a:defRPr>
          <a:solidFill>
            <a:srgbClr val="000000"/>
          </a:solidFill>
          <a:latin typeface="+mn-lt"/>
          <a:ea typeface="+mn-ea"/>
          <a:cs typeface="+mn-cs"/>
        </a:defRPr>
      </a:lvl6pPr>
      <a:lvl7pPr marL="2873375" indent="-196850" algn="l" defTabSz="407988" rtl="0" fontAlgn="base" hangingPunct="0">
        <a:spcBef>
          <a:spcPct val="0"/>
        </a:spcBef>
        <a:spcAft>
          <a:spcPts val="250"/>
        </a:spcAft>
        <a:buClr>
          <a:srgbClr val="000000"/>
        </a:buClr>
        <a:buSzPct val="45000"/>
        <a:buFont typeface="StarSymbol" charset="0"/>
        <a:buChar char="●"/>
        <a:defRPr>
          <a:solidFill>
            <a:srgbClr val="000000"/>
          </a:solidFill>
          <a:latin typeface="+mn-lt"/>
          <a:ea typeface="+mn-ea"/>
          <a:cs typeface="+mn-cs"/>
        </a:defRPr>
      </a:lvl7pPr>
      <a:lvl8pPr marL="3330575" indent="-196850" algn="l" defTabSz="407988" rtl="0" fontAlgn="base" hangingPunct="0">
        <a:spcBef>
          <a:spcPct val="0"/>
        </a:spcBef>
        <a:spcAft>
          <a:spcPts val="250"/>
        </a:spcAft>
        <a:buClr>
          <a:srgbClr val="000000"/>
        </a:buClr>
        <a:buSzPct val="45000"/>
        <a:buFont typeface="StarSymbol" charset="0"/>
        <a:buChar char="●"/>
        <a:defRPr>
          <a:solidFill>
            <a:srgbClr val="000000"/>
          </a:solidFill>
          <a:latin typeface="+mn-lt"/>
          <a:ea typeface="+mn-ea"/>
          <a:cs typeface="+mn-cs"/>
        </a:defRPr>
      </a:lvl8pPr>
      <a:lvl9pPr marL="3787775" indent="-196850" algn="l" defTabSz="407988" rtl="0" fontAlgn="base" hangingPunct="0">
        <a:spcBef>
          <a:spcPct val="0"/>
        </a:spcBef>
        <a:spcAft>
          <a:spcPts val="250"/>
        </a:spcAft>
        <a:buClr>
          <a:srgbClr val="000000"/>
        </a:buClr>
        <a:buSzPct val="45000"/>
        <a:buFont typeface="StarSymbol" charset="0"/>
        <a:buChar char="●"/>
        <a:defRPr>
          <a:solidFill>
            <a:srgbClr val="000000"/>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13.jpeg"/><Relationship Id="rId1" Type="http://schemas.openxmlformats.org/officeDocument/2006/relationships/slideLayout" Target="../slideLayouts/slideLayout46.xml"/><Relationship Id="rId2"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14.png"/><Relationship Id="rId3"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png"/><Relationship Id="rId1" Type="http://schemas.openxmlformats.org/officeDocument/2006/relationships/slideLayout" Target="../slideLayouts/slideLayout30.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Microsoft_Equation1.bin"/><Relationship Id="rId4" Type="http://schemas.openxmlformats.org/officeDocument/2006/relationships/oleObject" Target="../embeddings/Microsoft_Equation2.bin"/><Relationship Id="rId5" Type="http://schemas.openxmlformats.org/officeDocument/2006/relationships/image" Target="../media/image23.jpeg"/><Relationship Id="rId6" Type="http://schemas.openxmlformats.org/officeDocument/2006/relationships/image" Target="../media/image24.jpe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jpeg"/><Relationship Id="rId1" Type="http://schemas.openxmlformats.org/officeDocument/2006/relationships/vmlDrawing" Target="../drawings/vmlDrawing1.vml"/><Relationship Id="rId2"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29.jpeg"/><Relationship Id="rId1" Type="http://schemas.openxmlformats.org/officeDocument/2006/relationships/slideLayout" Target="../slideLayouts/slideLayout30.xml"/><Relationship Id="rId2" Type="http://schemas.openxmlformats.org/officeDocument/2006/relationships/image" Target="../media/image2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3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3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11" Type="http://schemas.openxmlformats.org/officeDocument/2006/relationships/oleObject" Target="../embeddings/oleObject1.bin"/><Relationship Id="rId12" Type="http://schemas.openxmlformats.org/officeDocument/2006/relationships/image" Target="../media/image39.png"/><Relationship Id="rId1" Type="http://schemas.openxmlformats.org/officeDocument/2006/relationships/vmlDrawing" Target="../drawings/vmlDrawing2.vml"/><Relationship Id="rId2" Type="http://schemas.openxmlformats.org/officeDocument/2006/relationships/video" Target="file://localhost/C/%5CUsers%5CGeorg%20Raffelt%5CDesktop%5CISAPP04%5Cexplosion.avi" TargetMode="External"/><Relationship Id="rId3" Type="http://schemas.openxmlformats.org/officeDocument/2006/relationships/slideLayout" Target="../slideLayouts/slideLayout32.xml"/><Relationship Id="rId4" Type="http://schemas.openxmlformats.org/officeDocument/2006/relationships/notesSlide" Target="../notesSlides/notesSlide1.xml"/><Relationship Id="rId5" Type="http://schemas.openxmlformats.org/officeDocument/2006/relationships/image" Target="../media/image33.jpeg"/><Relationship Id="rId6" Type="http://schemas.openxmlformats.org/officeDocument/2006/relationships/image" Target="../media/image34.jpeg"/><Relationship Id="rId7" Type="http://schemas.openxmlformats.org/officeDocument/2006/relationships/image" Target="../media/image35.jpeg"/><Relationship Id="rId8" Type="http://schemas.openxmlformats.org/officeDocument/2006/relationships/image" Target="../media/image36.png"/><Relationship Id="rId9" Type="http://schemas.openxmlformats.org/officeDocument/2006/relationships/image" Target="../media/image37.png"/><Relationship Id="rId10" Type="http://schemas.openxmlformats.org/officeDocument/2006/relationships/image" Target="../media/image3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1" Type="http://schemas.openxmlformats.org/officeDocument/2006/relationships/slideLayout" Target="../slideLayouts/slideLayout64.xml"/><Relationship Id="rId2" Type="http://schemas.openxmlformats.org/officeDocument/2006/relationships/image" Target="../media/image4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46.jpeg"/><Relationship Id="rId3" Type="http://schemas.openxmlformats.org/officeDocument/2006/relationships/image" Target="../media/image47.w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8.jpeg"/><Relationship Id="rId3" Type="http://schemas.openxmlformats.org/officeDocument/2006/relationships/image" Target="../media/image49.jpe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png"/><Relationship Id="rId1" Type="http://schemas.openxmlformats.org/officeDocument/2006/relationships/slideLayout" Target="../slideLayouts/slideLayout33.xml"/><Relationship Id="rId2" Type="http://schemas.openxmlformats.org/officeDocument/2006/relationships/image" Target="../media/image5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 Id="rId3" Type="http://schemas.openxmlformats.org/officeDocument/2006/relationships/image" Target="../media/image5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image" Target="../media/image56.jpeg"/></Relationships>
</file>

<file path=ppt/slides/_rels/slide31.xml.rels><?xml version="1.0" encoding="UTF-8" standalone="yes"?>
<Relationships xmlns="http://schemas.openxmlformats.org/package/2006/relationships"><Relationship Id="rId3" Type="http://schemas.openxmlformats.org/officeDocument/2006/relationships/oleObject" Target="../embeddings/Microsoft_Equation3.bin"/><Relationship Id="rId4" Type="http://schemas.openxmlformats.org/officeDocument/2006/relationships/oleObject" Target="../embeddings/Microsoft_Equation4.bin"/><Relationship Id="rId5" Type="http://schemas.openxmlformats.org/officeDocument/2006/relationships/oleObject" Target="../embeddings/Microsoft_Equation5.bin"/><Relationship Id="rId6" Type="http://schemas.openxmlformats.org/officeDocument/2006/relationships/oleObject" Target="../embeddings/Microsoft_Equation6.bin"/><Relationship Id="rId7" Type="http://schemas.openxmlformats.org/officeDocument/2006/relationships/oleObject" Target="../embeddings/Microsoft_Equation7.bin"/><Relationship Id="rId8" Type="http://schemas.openxmlformats.org/officeDocument/2006/relationships/oleObject" Target="../embeddings/Microsoft_Equation8.bin"/><Relationship Id="rId9" Type="http://schemas.openxmlformats.org/officeDocument/2006/relationships/oleObject" Target="../embeddings/Microsoft_Equation9.bin"/><Relationship Id="rId10" Type="http://schemas.openxmlformats.org/officeDocument/2006/relationships/oleObject" Target="../embeddings/Microsoft_Equation10.bin"/><Relationship Id="rId1" Type="http://schemas.openxmlformats.org/officeDocument/2006/relationships/vmlDrawing" Target="../drawings/vmlDrawing3.vml"/><Relationship Id="rId2"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gif"/><Relationship Id="rId5" Type="http://schemas.openxmlformats.org/officeDocument/2006/relationships/image" Target="../media/image68.jpeg"/><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69.jpeg"/></Relationships>
</file>

<file path=ppt/slides/_rels/slide34.xml.rels><?xml version="1.0" encoding="UTF-8" standalone="yes"?>
<Relationships xmlns="http://schemas.openxmlformats.org/package/2006/relationships"><Relationship Id="rId3" Type="http://schemas.openxmlformats.org/officeDocument/2006/relationships/image" Target="../media/image71.gif"/><Relationship Id="rId4" Type="http://schemas.openxmlformats.org/officeDocument/2006/relationships/image" Target="../media/image72.png"/><Relationship Id="rId1" Type="http://schemas.openxmlformats.org/officeDocument/2006/relationships/slideLayout" Target="../slideLayouts/slideLayout32.xml"/><Relationship Id="rId2" Type="http://schemas.openxmlformats.org/officeDocument/2006/relationships/image" Target="../media/image7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73.png"/><Relationship Id="rId3" Type="http://schemas.openxmlformats.org/officeDocument/2006/relationships/image" Target="../media/image7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9" Type="http://schemas.openxmlformats.org/officeDocument/2006/relationships/oleObject" Target="../embeddings/Microsoft_Equation16.bin"/><Relationship Id="rId20" Type="http://schemas.openxmlformats.org/officeDocument/2006/relationships/oleObject" Target="../embeddings/Microsoft_Equation27.bin"/><Relationship Id="rId21" Type="http://schemas.openxmlformats.org/officeDocument/2006/relationships/oleObject" Target="../embeddings/Microsoft_Equation28.bin"/><Relationship Id="rId22" Type="http://schemas.openxmlformats.org/officeDocument/2006/relationships/image" Target="../media/image91.jpeg"/><Relationship Id="rId10" Type="http://schemas.openxmlformats.org/officeDocument/2006/relationships/oleObject" Target="../embeddings/Microsoft_Equation17.bin"/><Relationship Id="rId11" Type="http://schemas.openxmlformats.org/officeDocument/2006/relationships/oleObject" Target="../embeddings/Microsoft_Equation18.bin"/><Relationship Id="rId12" Type="http://schemas.openxmlformats.org/officeDocument/2006/relationships/oleObject" Target="../embeddings/Microsoft_Equation19.bin"/><Relationship Id="rId13" Type="http://schemas.openxmlformats.org/officeDocument/2006/relationships/oleObject" Target="../embeddings/Microsoft_Equation20.bin"/><Relationship Id="rId14" Type="http://schemas.openxmlformats.org/officeDocument/2006/relationships/oleObject" Target="../embeddings/Microsoft_Equation21.bin"/><Relationship Id="rId15" Type="http://schemas.openxmlformats.org/officeDocument/2006/relationships/oleObject" Target="../embeddings/Microsoft_Equation22.bin"/><Relationship Id="rId16" Type="http://schemas.openxmlformats.org/officeDocument/2006/relationships/oleObject" Target="../embeddings/Microsoft_Equation23.bin"/><Relationship Id="rId17" Type="http://schemas.openxmlformats.org/officeDocument/2006/relationships/oleObject" Target="../embeddings/Microsoft_Equation24.bin"/><Relationship Id="rId18" Type="http://schemas.openxmlformats.org/officeDocument/2006/relationships/oleObject" Target="../embeddings/Microsoft_Equation25.bin"/><Relationship Id="rId19" Type="http://schemas.openxmlformats.org/officeDocument/2006/relationships/oleObject" Target="../embeddings/Microsoft_Equation26.bin"/><Relationship Id="rId1" Type="http://schemas.openxmlformats.org/officeDocument/2006/relationships/vmlDrawing" Target="../drawings/vmlDrawing4.vml"/><Relationship Id="rId2" Type="http://schemas.openxmlformats.org/officeDocument/2006/relationships/slideLayout" Target="../slideLayouts/slideLayout6.xml"/><Relationship Id="rId3" Type="http://schemas.openxmlformats.org/officeDocument/2006/relationships/oleObject" Target="../embeddings/Microsoft_Equation11.bin"/><Relationship Id="rId4" Type="http://schemas.openxmlformats.org/officeDocument/2006/relationships/oleObject" Target="../embeddings/Microsoft_Equation12.bin"/><Relationship Id="rId5" Type="http://schemas.openxmlformats.org/officeDocument/2006/relationships/oleObject" Target="../embeddings/Microsoft_Equation13.bin"/><Relationship Id="rId6" Type="http://schemas.openxmlformats.org/officeDocument/2006/relationships/image" Target="../media/image90.jpeg"/><Relationship Id="rId7" Type="http://schemas.openxmlformats.org/officeDocument/2006/relationships/oleObject" Target="../embeddings/Microsoft_Equation14.bin"/><Relationship Id="rId8" Type="http://schemas.openxmlformats.org/officeDocument/2006/relationships/oleObject" Target="../embeddings/Microsoft_Equation15.bin"/></Relationships>
</file>

<file path=ppt/slides/_rels/slide38.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oleObject" Target="../embeddings/Microsoft_Equation29.bin"/><Relationship Id="rId5" Type="http://schemas.openxmlformats.org/officeDocument/2006/relationships/oleObject" Target="../embeddings/Microsoft_Equation30.bin"/><Relationship Id="rId1" Type="http://schemas.openxmlformats.org/officeDocument/2006/relationships/vmlDrawing" Target="../drawings/vmlDrawing5.vml"/><Relationship Id="rId2" Type="http://schemas.openxmlformats.org/officeDocument/2006/relationships/slideLayout" Target="../slideLayouts/slideLayout48.xml"/></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image" Target="../media/image98.png"/><Relationship Id="rId1" Type="http://schemas.openxmlformats.org/officeDocument/2006/relationships/slideLayout" Target="../slideLayouts/slideLayout49.xml"/><Relationship Id="rId2" Type="http://schemas.openxmlformats.org/officeDocument/2006/relationships/image" Target="../media/image9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0.xml.rels><?xml version="1.0" encoding="UTF-8" standalone="yes"?>
<Relationships xmlns="http://schemas.openxmlformats.org/package/2006/relationships"><Relationship Id="rId3" Type="http://schemas.openxmlformats.org/officeDocument/2006/relationships/image" Target="../media/image100.jpeg"/><Relationship Id="rId4" Type="http://schemas.openxmlformats.org/officeDocument/2006/relationships/image" Target="../media/image101.png"/><Relationship Id="rId1" Type="http://schemas.openxmlformats.org/officeDocument/2006/relationships/slideLayout" Target="../slideLayouts/slideLayout33.xml"/><Relationship Id="rId2" Type="http://schemas.openxmlformats.org/officeDocument/2006/relationships/image" Target="../media/image99.jpeg"/></Relationships>
</file>

<file path=ppt/slides/_rels/slide41.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jpeg"/><Relationship Id="rId1" Type="http://schemas.openxmlformats.org/officeDocument/2006/relationships/slideLayout" Target="../slideLayouts/slideLayout86.xml"/><Relationship Id="rId2" Type="http://schemas.openxmlformats.org/officeDocument/2006/relationships/image" Target="../media/image10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8.xml.rels><?xml version="1.0" encoding="UTF-8" standalone="yes"?>
<Relationships xmlns="http://schemas.openxmlformats.org/package/2006/relationships"><Relationship Id="rId1" Type="http://schemas.openxmlformats.org/officeDocument/2006/relationships/vmlDrawing" Target="../drawings/vmlDrawing6.vml"/><Relationship Id="rId2" Type="http://schemas.openxmlformats.org/officeDocument/2006/relationships/slideLayout" Target="../slideLayouts/slideLayout48.xml"/><Relationship Id="rId3" Type="http://schemas.openxmlformats.org/officeDocument/2006/relationships/oleObject" Target="???"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4.png"/><Relationship Id="rId3"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28.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4191000" y="0"/>
            <a:ext cx="4953000" cy="6858000"/>
          </a:xfrm>
        </p:spPr>
        <p:txBody>
          <a:bodyPr/>
          <a:lstStyle/>
          <a:p>
            <a:r>
              <a:rPr lang="fr-FR" dirty="0" smtClean="0"/>
              <a:t>« Bonheur au neutrino par qui le  le scandale arrive… »</a:t>
            </a:r>
            <a:br>
              <a:rPr lang="fr-FR" dirty="0" smtClean="0"/>
            </a:br>
            <a:r>
              <a:rPr lang="fr-FR" dirty="0" smtClean="0"/>
              <a:t/>
            </a:r>
            <a:br>
              <a:rPr lang="fr-FR" dirty="0" smtClean="0"/>
            </a:br>
            <a:r>
              <a:rPr lang="fr-FR" sz="2000" dirty="0" smtClean="0"/>
              <a:t/>
            </a:r>
            <a:br>
              <a:rPr lang="fr-FR" sz="2000" dirty="0" smtClean="0"/>
            </a:br>
            <a:r>
              <a:rPr lang="fr-FR" sz="2000" dirty="0" smtClean="0"/>
              <a:t/>
            </a:r>
            <a:br>
              <a:rPr lang="fr-FR" sz="2000" dirty="0" smtClean="0"/>
            </a:br>
            <a:r>
              <a:rPr lang="fr-FR" sz="2000" dirty="0" smtClean="0"/>
              <a:t>S. </a:t>
            </a:r>
            <a:r>
              <a:rPr lang="fr-FR" sz="2000" dirty="0" err="1" smtClean="0"/>
              <a:t>Katsanevas</a:t>
            </a:r>
            <a:r>
              <a:rPr lang="fr-FR" sz="2000" dirty="0" smtClean="0"/>
              <a:t/>
            </a:r>
            <a:br>
              <a:rPr lang="fr-FR" sz="2000" dirty="0" smtClean="0"/>
            </a:br>
            <a:r>
              <a:rPr lang="fr-FR" sz="2000" dirty="0" smtClean="0"/>
              <a:t> </a:t>
            </a:r>
            <a:br>
              <a:rPr lang="fr-FR" sz="2000" dirty="0" smtClean="0"/>
            </a:br>
            <a:r>
              <a:rPr lang="fr-FR" sz="2000" dirty="0" smtClean="0"/>
              <a:t>Professeur  Paris VII</a:t>
            </a:r>
            <a:br>
              <a:rPr lang="fr-FR" sz="2000" dirty="0" smtClean="0"/>
            </a:br>
            <a:r>
              <a:rPr lang="fr-FR" sz="2000" dirty="0" smtClean="0"/>
              <a:t/>
            </a:r>
            <a:br>
              <a:rPr lang="fr-FR" sz="2000" dirty="0" smtClean="0"/>
            </a:br>
            <a:r>
              <a:rPr lang="fr-FR" sz="2000" dirty="0" smtClean="0"/>
              <a:t>Chairman de la Coordination Européenne de l’</a:t>
            </a:r>
            <a:r>
              <a:rPr lang="fr-FR" sz="2000" dirty="0" err="1" smtClean="0"/>
              <a:t>Astroparticule</a:t>
            </a:r>
            <a:r>
              <a:rPr lang="fr-FR" sz="2000" dirty="0" smtClean="0"/>
              <a:t> (</a:t>
            </a:r>
            <a:r>
              <a:rPr lang="fr-FR" sz="2000" dirty="0" err="1" smtClean="0"/>
              <a:t>ApPEC</a:t>
            </a:r>
            <a:r>
              <a:rPr lang="fr-FR" sz="2000" dirty="0" smtClean="0"/>
              <a:t>)</a:t>
            </a:r>
            <a:br>
              <a:rPr lang="fr-FR" sz="2000" dirty="0" smtClean="0"/>
            </a:br>
            <a:r>
              <a:rPr lang="fr-FR" sz="2000" dirty="0" smtClean="0"/>
              <a:t/>
            </a:r>
            <a:br>
              <a:rPr lang="fr-FR" sz="2000" dirty="0" smtClean="0"/>
            </a:br>
            <a:r>
              <a:rPr lang="fr-FR" sz="2000" dirty="0" smtClean="0"/>
              <a:t>Ex Directeur Adjoint Scientifique  IN2P3 </a:t>
            </a:r>
            <a:br>
              <a:rPr lang="fr-FR" sz="2000" dirty="0" smtClean="0"/>
            </a:br>
            <a:r>
              <a:rPr lang="fr-FR" sz="2000" dirty="0" smtClean="0"/>
              <a:t>( Avril 2002 à Avril 2012)</a:t>
            </a:r>
            <a:br>
              <a:rPr lang="fr-FR" sz="2000" dirty="0" smtClean="0"/>
            </a:br>
            <a:r>
              <a:rPr lang="fr-FR" dirty="0" smtClean="0"/>
              <a:t/>
            </a:r>
            <a:br>
              <a:rPr lang="fr-FR" dirty="0" smtClean="0"/>
            </a:br>
            <a:endParaRPr lang="fr-FR" dirty="0"/>
          </a:p>
        </p:txBody>
      </p:sp>
      <p:pic>
        <p:nvPicPr>
          <p:cNvPr id="3" name="Image 2" descr="affiche-1348482546182_1349003246236.png"/>
          <p:cNvPicPr>
            <a:picLocks noChangeAspect="1"/>
          </p:cNvPicPr>
          <p:nvPr/>
        </p:nvPicPr>
        <p:blipFill>
          <a:blip r:embed="rId2"/>
          <a:stretch>
            <a:fillRect/>
          </a:stretch>
        </p:blipFill>
        <p:spPr>
          <a:xfrm>
            <a:off x="0" y="0"/>
            <a:ext cx="4038600" cy="6858000"/>
          </a:xfrm>
          <a:prstGeom prst="rect">
            <a:avLst/>
          </a:prstGeom>
        </p:spPr>
      </p:pic>
      <p:sp>
        <p:nvSpPr>
          <p:cNvPr id="4" name="ZoneTexte 3"/>
          <p:cNvSpPr txBox="1"/>
          <p:nvPr/>
        </p:nvSpPr>
        <p:spPr>
          <a:xfrm>
            <a:off x="4267200" y="6273224"/>
            <a:ext cx="4876800" cy="584776"/>
          </a:xfrm>
          <a:prstGeom prst="rect">
            <a:avLst/>
          </a:prstGeom>
          <a:noFill/>
        </p:spPr>
        <p:txBody>
          <a:bodyPr wrap="square" rtlCol="0">
            <a:spAutoFit/>
          </a:bodyPr>
          <a:lstStyle/>
          <a:p>
            <a:r>
              <a:rPr lang="fr-FR" sz="1600" dirty="0" smtClean="0"/>
              <a:t>Certains diapos pris de présentations de</a:t>
            </a:r>
          </a:p>
          <a:p>
            <a:r>
              <a:rPr lang="fr-FR" sz="1600" dirty="0" smtClean="0"/>
              <a:t> </a:t>
            </a:r>
            <a:r>
              <a:rPr lang="fr-FR" sz="1600" dirty="0" err="1" smtClean="0"/>
              <a:t>H.DeKerret</a:t>
            </a:r>
            <a:r>
              <a:rPr lang="fr-FR" sz="1600" dirty="0" smtClean="0"/>
              <a:t>, P. </a:t>
            </a:r>
            <a:r>
              <a:rPr lang="fr-FR" sz="1600" dirty="0" err="1" smtClean="0"/>
              <a:t>Strolin</a:t>
            </a:r>
            <a:r>
              <a:rPr lang="fr-FR" sz="1600" dirty="0" smtClean="0"/>
              <a:t>, G. </a:t>
            </a:r>
            <a:r>
              <a:rPr lang="fr-FR" sz="1600" dirty="0" err="1" smtClean="0"/>
              <a:t>Raffelt</a:t>
            </a:r>
            <a:r>
              <a:rPr lang="fr-FR" sz="1600" dirty="0" smtClean="0"/>
              <a:t>, D. </a:t>
            </a:r>
            <a:r>
              <a:rPr lang="fr-FR" sz="1600" dirty="0" err="1" smtClean="0"/>
              <a:t>Ducheneau</a:t>
            </a:r>
            <a:r>
              <a:rPr lang="fr-FR" sz="1600" dirty="0" smtClean="0"/>
              <a:t> </a:t>
            </a:r>
            <a:endParaRPr lang="fr-FR" sz="16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Titre 1"/>
          <p:cNvSpPr>
            <a:spLocks noGrp="1"/>
          </p:cNvSpPr>
          <p:nvPr>
            <p:ph type="title"/>
          </p:nvPr>
        </p:nvSpPr>
        <p:spPr>
          <a:xfrm>
            <a:off x="838200" y="1524000"/>
            <a:ext cx="7175500" cy="3505200"/>
          </a:xfrm>
        </p:spPr>
        <p:txBody>
          <a:bodyPr/>
          <a:lstStyle/>
          <a:p>
            <a:r>
              <a:rPr lang="fr-FR" i="1" dirty="0" smtClean="0">
                <a:solidFill>
                  <a:srgbClr val="FF0000"/>
                </a:solidFill>
                <a:ea typeface="ＭＳ Ｐゴシック" charset="-128"/>
                <a:cs typeface="ＭＳ Ｐゴシック" charset="-128"/>
              </a:rPr>
              <a:t>II</a:t>
            </a:r>
            <a:br>
              <a:rPr lang="fr-FR" i="1" dirty="0" smtClean="0">
                <a:solidFill>
                  <a:srgbClr val="FF0000"/>
                </a:solidFill>
                <a:ea typeface="ＭＳ Ｐゴシック" charset="-128"/>
                <a:cs typeface="ＭＳ Ｐゴシック" charset="-128"/>
              </a:rPr>
            </a:br>
            <a:r>
              <a:rPr lang="fr-FR" i="1" dirty="0" smtClean="0">
                <a:solidFill>
                  <a:srgbClr val="FF0000"/>
                </a:solidFill>
                <a:ea typeface="ＭＳ Ｐゴシック" charset="-128"/>
                <a:cs typeface="ＭＳ Ｐゴシック" charset="-128"/>
              </a:rPr>
              <a:t>Pas seulement « invisible » mais il viole la parité « </a:t>
            </a:r>
            <a:r>
              <a:rPr lang="fr-FR" i="1" dirty="0" err="1" smtClean="0">
                <a:solidFill>
                  <a:srgbClr val="FF0000"/>
                </a:solidFill>
                <a:ea typeface="ＭＳ Ｐゴシック" charset="-128"/>
                <a:cs typeface="ＭＳ Ｐゴシック" charset="-128"/>
              </a:rPr>
              <a:t>gauche-droite</a:t>
            </a:r>
            <a:r>
              <a:rPr lang="fr-FR" i="1" dirty="0" smtClean="0">
                <a:solidFill>
                  <a:srgbClr val="FF0000"/>
                </a:solidFill>
                <a:ea typeface="ＭＳ Ｐゴシック" charset="-128"/>
                <a:cs typeface="ＭＳ Ｐゴシック" charset="-128"/>
              </a:rPr>
              <a:t> »</a:t>
            </a:r>
            <a:br>
              <a:rPr lang="fr-FR" i="1" dirty="0" smtClean="0">
                <a:solidFill>
                  <a:srgbClr val="FF0000"/>
                </a:solidFill>
                <a:ea typeface="ＭＳ Ｐゴシック" charset="-128"/>
                <a:cs typeface="ＭＳ Ｐゴシック" charset="-128"/>
              </a:rPr>
            </a:br>
            <a:r>
              <a:rPr lang="fr-FR" i="1" dirty="0" smtClean="0">
                <a:solidFill>
                  <a:srgbClr val="FF0000"/>
                </a:solidFill>
                <a:ea typeface="ＭＳ Ｐゴシック" charset="-128"/>
                <a:cs typeface="ＭＳ Ｐゴシック" charset="-128"/>
              </a:rPr>
              <a:t>(Lee, Yang, Wu, </a:t>
            </a:r>
            <a:r>
              <a:rPr lang="fr-FR" i="1" dirty="0" err="1" smtClean="0">
                <a:solidFill>
                  <a:srgbClr val="FF0000"/>
                </a:solidFill>
                <a:ea typeface="ＭＳ Ｐゴシック" charset="-128"/>
                <a:cs typeface="ＭＳ Ｐゴシック" charset="-128"/>
              </a:rPr>
              <a:t>Lederman</a:t>
            </a:r>
            <a:r>
              <a:rPr lang="fr-FR" i="1" dirty="0" smtClean="0">
                <a:solidFill>
                  <a:srgbClr val="FF0000"/>
                </a:solidFill>
                <a:ea typeface="ＭＳ Ｐゴシック" charset="-128"/>
                <a:cs typeface="ＭＳ Ｐゴシック" charset="-128"/>
              </a:rPr>
              <a:t>, </a:t>
            </a:r>
            <a:r>
              <a:rPr lang="fr-FR" i="1" dirty="0" err="1" smtClean="0">
                <a:solidFill>
                  <a:srgbClr val="FF0000"/>
                </a:solidFill>
                <a:ea typeface="ＭＳ Ｐゴシック" charset="-128"/>
                <a:cs typeface="ＭＳ Ｐゴシック" charset="-128"/>
              </a:rPr>
              <a:t>Telegdi</a:t>
            </a:r>
            <a:r>
              <a:rPr lang="fr-FR" i="1" dirty="0" smtClean="0">
                <a:solidFill>
                  <a:srgbClr val="FF0000"/>
                </a:solidFill>
                <a:ea typeface="ＭＳ Ｐゴシック" charset="-128"/>
                <a:cs typeface="ＭＳ Ｐゴシック" charset="-128"/>
              </a:rPr>
              <a:t>, </a:t>
            </a:r>
            <a:r>
              <a:rPr lang="fr-FR" i="1" dirty="0" err="1" smtClean="0">
                <a:solidFill>
                  <a:srgbClr val="FF0000"/>
                </a:solidFill>
                <a:ea typeface="ＭＳ Ｐゴシック" charset="-128"/>
                <a:cs typeface="ＭＳ Ｐゴシック" charset="-128"/>
              </a:rPr>
              <a:t>Goldhaber</a:t>
            </a:r>
            <a:r>
              <a:rPr lang="fr-FR" i="1" dirty="0" smtClean="0">
                <a:solidFill>
                  <a:srgbClr val="FF0000"/>
                </a:solidFill>
                <a:ea typeface="ＭＳ Ｐゴシック" charset="-128"/>
                <a:cs typeface="ＭＳ Ｐゴシック" charset="-128"/>
              </a:rPr>
              <a:t>, </a:t>
            </a:r>
            <a:r>
              <a:rPr lang="fr-FR" i="1" dirty="0" err="1" smtClean="0">
                <a:solidFill>
                  <a:srgbClr val="FF0000"/>
                </a:solidFill>
                <a:ea typeface="ＭＳ Ｐゴシック" charset="-128"/>
                <a:cs typeface="ＭＳ Ｐゴシック" charset="-128"/>
              </a:rPr>
              <a:t>Grodzins</a:t>
            </a:r>
            <a:r>
              <a:rPr lang="fr-FR" i="1" dirty="0" smtClean="0">
                <a:solidFill>
                  <a:srgbClr val="FF0000"/>
                </a:solidFill>
                <a:ea typeface="ＭＳ Ｐゴシック" charset="-128"/>
                <a:cs typeface="ＭＳ Ｐゴシック" charset="-128"/>
              </a:rPr>
              <a:t>, </a:t>
            </a:r>
            <a:r>
              <a:rPr lang="fr-FR" i="1" dirty="0" err="1" smtClean="0">
                <a:solidFill>
                  <a:srgbClr val="FF0000"/>
                </a:solidFill>
                <a:ea typeface="ＭＳ Ｐゴシック" charset="-128"/>
                <a:cs typeface="ＭＳ Ｐゴシック" charset="-128"/>
              </a:rPr>
              <a:t>Sunyar</a:t>
            </a:r>
            <a:r>
              <a:rPr lang="fr-FR" i="1" dirty="0" smtClean="0">
                <a:solidFill>
                  <a:srgbClr val="FF0000"/>
                </a:solidFill>
                <a:ea typeface="ＭＳ Ｐゴシック" charset="-128"/>
                <a:cs typeface="ＭＳ Ｐゴシック" charset="-128"/>
              </a:rPr>
              <a:t>…)</a:t>
            </a:r>
            <a:endParaRPr lang="fr-FR" dirty="0" smtClean="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905000" y="457200"/>
            <a:ext cx="6781800" cy="685800"/>
          </a:xfrm>
          <a:solidFill>
            <a:srgbClr val="FFCC66"/>
          </a:solidFill>
        </p:spPr>
        <p:txBody>
          <a:bodyPr/>
          <a:lstStyle/>
          <a:p>
            <a:r>
              <a:rPr lang="fr-FR" sz="1800" dirty="0" smtClean="0"/>
              <a:t>La symétrie </a:t>
            </a:r>
            <a:r>
              <a:rPr lang="fr-FR" sz="2000" dirty="0" err="1" smtClean="0"/>
              <a:t>gauche-droite</a:t>
            </a:r>
            <a:r>
              <a:rPr lang="fr-FR" sz="2000" dirty="0" smtClean="0"/>
              <a:t> n’est pas respectée par les </a:t>
            </a:r>
            <a:r>
              <a:rPr lang="fr-FR" sz="2000" dirty="0" err="1" smtClean="0"/>
              <a:t>intéractions</a:t>
            </a:r>
            <a:r>
              <a:rPr lang="fr-FR" sz="2000" dirty="0" smtClean="0"/>
              <a:t> de </a:t>
            </a:r>
            <a:r>
              <a:rPr lang="fr-FR" sz="2000" dirty="0" err="1" smtClean="0"/>
              <a:t>désintegration</a:t>
            </a:r>
            <a:r>
              <a:rPr lang="fr-FR" sz="2000" dirty="0" smtClean="0"/>
              <a:t> </a:t>
            </a:r>
            <a:r>
              <a:rPr lang="fr-FR" sz="2000" dirty="0" err="1" smtClean="0"/>
              <a:t>β</a:t>
            </a:r>
            <a:endParaRPr lang="fr-FR" sz="2800" dirty="0"/>
          </a:p>
        </p:txBody>
      </p:sp>
      <p:sp>
        <p:nvSpPr>
          <p:cNvPr id="27651" name="Rectangle 3"/>
          <p:cNvSpPr>
            <a:spLocks noGrp="1" noChangeArrowheads="1"/>
          </p:cNvSpPr>
          <p:nvPr>
            <p:ph type="body" sz="half" idx="1"/>
          </p:nvPr>
        </p:nvSpPr>
        <p:spPr>
          <a:xfrm>
            <a:off x="0" y="1219200"/>
            <a:ext cx="5029200" cy="3962400"/>
          </a:xfrm>
          <a:solidFill>
            <a:srgbClr val="FFFF66"/>
          </a:solidFill>
        </p:spPr>
        <p:txBody>
          <a:bodyPr/>
          <a:lstStyle/>
          <a:p>
            <a:r>
              <a:rPr lang="fr-FR" sz="1600" dirty="0" smtClean="0"/>
              <a:t>Eté  1956: Lee </a:t>
            </a:r>
            <a:r>
              <a:rPr lang="fr-FR" sz="1600" dirty="0"/>
              <a:t>et Yang</a:t>
            </a:r>
            <a:r>
              <a:rPr lang="fr-FR" sz="1600" dirty="0" smtClean="0"/>
              <a:t>  pour résoudre </a:t>
            </a:r>
            <a:r>
              <a:rPr lang="fr-FR" sz="1600" dirty="0" smtClean="0"/>
              <a:t>l’</a:t>
            </a:r>
            <a:r>
              <a:rPr lang="fr-FR" sz="1600" dirty="0" smtClean="0"/>
              <a:t>é</a:t>
            </a:r>
            <a:r>
              <a:rPr lang="fr-FR" sz="1600" dirty="0" smtClean="0"/>
              <a:t>nigme </a:t>
            </a:r>
            <a:r>
              <a:rPr lang="fr-FR" sz="1600" dirty="0" smtClean="0"/>
              <a:t>de la </a:t>
            </a:r>
            <a:r>
              <a:rPr lang="fr-FR" sz="1600" dirty="0" smtClean="0"/>
              <a:t>désintégration </a:t>
            </a:r>
            <a:r>
              <a:rPr lang="fr-FR" sz="1600" dirty="0" smtClean="0"/>
              <a:t>des particules K  ne </a:t>
            </a:r>
            <a:r>
              <a:rPr lang="fr-FR" sz="1600" dirty="0" smtClean="0"/>
              <a:t>respectant </a:t>
            </a:r>
            <a:r>
              <a:rPr lang="fr-FR" sz="1600" dirty="0" smtClean="0"/>
              <a:t>la Parité  ont </a:t>
            </a:r>
            <a:r>
              <a:rPr lang="fr-FR" sz="1600" dirty="0"/>
              <a:t>fait la remarque que la Parité n ’a pas été testée aux interactions faibles.  </a:t>
            </a:r>
            <a:endParaRPr lang="fr-FR" sz="1600" dirty="0" smtClean="0"/>
          </a:p>
          <a:p>
            <a:r>
              <a:rPr lang="fr-FR" sz="1600" dirty="0" smtClean="0"/>
              <a:t>Décembre 1956 Mme </a:t>
            </a:r>
            <a:r>
              <a:rPr lang="fr-FR" sz="1600" dirty="0"/>
              <a:t>WU et collaborateurs</a:t>
            </a:r>
            <a:r>
              <a:rPr lang="fr-FR" sz="1600" dirty="0" smtClean="0"/>
              <a:t> (</a:t>
            </a:r>
            <a:r>
              <a:rPr sz="1600" dirty="0" smtClean="0"/>
              <a:t>E. Ambler, R. W. Hayward, D. D. Hoppes, and R. P. Hudson</a:t>
            </a:r>
            <a:r>
              <a:rPr lang="fr-FR" sz="1600" dirty="0" smtClean="0"/>
              <a:t>) ainsi que ont </a:t>
            </a:r>
            <a:r>
              <a:rPr lang="fr-FR" sz="1600" dirty="0"/>
              <a:t>montré</a:t>
            </a:r>
            <a:r>
              <a:rPr lang="fr-FR" sz="1600" dirty="0" smtClean="0"/>
              <a:t> de façon préliminaire que </a:t>
            </a:r>
            <a:r>
              <a:rPr lang="fr-FR" sz="1600" dirty="0"/>
              <a:t>l’électron est toujours émis a la direction  opposée a la polarisation du noyau.</a:t>
            </a:r>
            <a:r>
              <a:rPr lang="fr-FR" sz="1600" dirty="0" smtClean="0"/>
              <a:t> C’est à dire le processus ne se reflète pas  pas </a:t>
            </a:r>
            <a:r>
              <a:rPr lang="fr-FR" sz="1600" dirty="0"/>
              <a:t>dans un </a:t>
            </a:r>
            <a:r>
              <a:rPr lang="fr-FR" sz="1600" dirty="0" smtClean="0"/>
              <a:t>miroir</a:t>
            </a:r>
          </a:p>
          <a:p>
            <a:r>
              <a:rPr lang="fr-FR" sz="1600" dirty="0" smtClean="0"/>
              <a:t>Les résultats ont « fuit » à travers Lee et</a:t>
            </a:r>
            <a:r>
              <a:rPr lang="fr-FR" sz="1600" dirty="0" smtClean="0"/>
              <a:t> R.L?. </a:t>
            </a:r>
            <a:r>
              <a:rPr lang="fr-FR" sz="1600" dirty="0" err="1" smtClean="0"/>
              <a:t>Gaarwin</a:t>
            </a:r>
            <a:r>
              <a:rPr lang="fr-FR" sz="1600" dirty="0" smtClean="0"/>
              <a:t>, L. </a:t>
            </a:r>
            <a:r>
              <a:rPr lang="fr-FR" sz="1600" dirty="0" err="1" smtClean="0"/>
              <a:t>Lederman</a:t>
            </a:r>
            <a:r>
              <a:rPr lang="fr-FR" sz="1600" dirty="0" smtClean="0"/>
              <a:t> </a:t>
            </a:r>
            <a:r>
              <a:rPr sz="1600" dirty="0" smtClean="0"/>
              <a:t>and </a:t>
            </a:r>
            <a:r>
              <a:rPr sz="1600" dirty="0" smtClean="0"/>
              <a:t>R. Weinrich</a:t>
            </a:r>
            <a:r>
              <a:rPr lang="fr-FR" sz="1600" dirty="0" smtClean="0"/>
              <a:t> ont fait une expérience plus concluante au cyclotron de Columbia. Les deux papiers sont  publiés ensemble  en février </a:t>
            </a:r>
            <a:r>
              <a:rPr lang="fr-FR" sz="1600" dirty="0" smtClean="0"/>
              <a:t>1957. </a:t>
            </a:r>
            <a:r>
              <a:rPr lang="fr-FR" sz="1600" dirty="0" smtClean="0"/>
              <a:t>Trop tard pour le </a:t>
            </a:r>
            <a:r>
              <a:rPr lang="fr-FR" sz="1600" dirty="0" smtClean="0"/>
              <a:t>Nobel donné à </a:t>
            </a:r>
            <a:r>
              <a:rPr lang="fr-FR" sz="1600" dirty="0" err="1" smtClean="0"/>
              <a:t>Lee-Yang</a:t>
            </a:r>
            <a:r>
              <a:rPr lang="fr-FR" sz="1600" dirty="0" smtClean="0"/>
              <a:t>     </a:t>
            </a:r>
            <a:endParaRPr lang="fr-FR" sz="1600" dirty="0"/>
          </a:p>
        </p:txBody>
      </p:sp>
      <p:pic>
        <p:nvPicPr>
          <p:cNvPr id="27658" name="Picture 10" descr="Wu"/>
          <p:cNvPicPr>
            <a:picLocks noChangeAspect="1" noChangeArrowheads="1"/>
          </p:cNvPicPr>
          <p:nvPr/>
        </p:nvPicPr>
        <p:blipFill>
          <a:blip r:embed="rId2"/>
          <a:srcRect/>
          <a:stretch>
            <a:fillRect/>
          </a:stretch>
        </p:blipFill>
        <p:spPr bwMode="auto">
          <a:xfrm>
            <a:off x="3276600" y="5257800"/>
            <a:ext cx="1154113" cy="1600200"/>
          </a:xfrm>
          <a:prstGeom prst="rect">
            <a:avLst/>
          </a:prstGeom>
          <a:noFill/>
        </p:spPr>
      </p:pic>
      <p:pic>
        <p:nvPicPr>
          <p:cNvPr id="27659" name="Picture 11" descr="iyang"/>
          <p:cNvPicPr>
            <a:picLocks noChangeAspect="1" noChangeArrowheads="1"/>
          </p:cNvPicPr>
          <p:nvPr/>
        </p:nvPicPr>
        <p:blipFill>
          <a:blip r:embed="rId3"/>
          <a:srcRect/>
          <a:stretch>
            <a:fillRect/>
          </a:stretch>
        </p:blipFill>
        <p:spPr bwMode="auto">
          <a:xfrm>
            <a:off x="0" y="5191125"/>
            <a:ext cx="1190625" cy="1666875"/>
          </a:xfrm>
          <a:prstGeom prst="rect">
            <a:avLst/>
          </a:prstGeom>
          <a:noFill/>
        </p:spPr>
      </p:pic>
      <p:pic>
        <p:nvPicPr>
          <p:cNvPr id="27660" name="Picture 12" descr="Lee"/>
          <p:cNvPicPr>
            <a:picLocks noChangeAspect="1" noChangeArrowheads="1"/>
          </p:cNvPicPr>
          <p:nvPr/>
        </p:nvPicPr>
        <p:blipFill>
          <a:blip r:embed="rId4"/>
          <a:srcRect/>
          <a:stretch>
            <a:fillRect/>
          </a:stretch>
        </p:blipFill>
        <p:spPr bwMode="auto">
          <a:xfrm>
            <a:off x="1752600" y="5286375"/>
            <a:ext cx="1173163" cy="1571625"/>
          </a:xfrm>
          <a:prstGeom prst="rect">
            <a:avLst/>
          </a:prstGeom>
          <a:noFill/>
        </p:spPr>
      </p:pic>
      <p:sp>
        <p:nvSpPr>
          <p:cNvPr id="27666" name="Line 18"/>
          <p:cNvSpPr>
            <a:spLocks noChangeShapeType="1"/>
          </p:cNvSpPr>
          <p:nvPr/>
        </p:nvSpPr>
        <p:spPr bwMode="auto">
          <a:xfrm flipV="1">
            <a:off x="4800600" y="4572000"/>
            <a:ext cx="1600200" cy="1676400"/>
          </a:xfrm>
          <a:prstGeom prst="line">
            <a:avLst/>
          </a:prstGeom>
          <a:noFill/>
          <a:ln w="41275">
            <a:solidFill>
              <a:srgbClr val="00FF00"/>
            </a:solidFill>
            <a:round/>
            <a:headEnd/>
            <a:tailEnd type="triangle" w="med" len="med"/>
          </a:ln>
          <a:effectLst/>
        </p:spPr>
        <p:txBody>
          <a:bodyPr wrap="none" anchor="ctr">
            <a:prstTxWarp prst="textNoShape">
              <a:avLst/>
            </a:prstTxWarp>
          </a:bodyPr>
          <a:lstStyle/>
          <a:p>
            <a:endParaRPr lang="fr-FR"/>
          </a:p>
        </p:txBody>
      </p:sp>
      <p:sp>
        <p:nvSpPr>
          <p:cNvPr id="27667" name="AutoShape 19"/>
          <p:cNvSpPr>
            <a:spLocks noChangeArrowheads="1"/>
          </p:cNvSpPr>
          <p:nvPr/>
        </p:nvSpPr>
        <p:spPr bwMode="auto">
          <a:xfrm>
            <a:off x="5105400" y="4953000"/>
            <a:ext cx="1066800" cy="533400"/>
          </a:xfrm>
          <a:prstGeom prst="curvedDownArrow">
            <a:avLst>
              <a:gd name="adj1" fmla="val 40000"/>
              <a:gd name="adj2" fmla="val 80000"/>
              <a:gd name="adj3" fmla="val 33333"/>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fr-FR"/>
          </a:p>
        </p:txBody>
      </p:sp>
      <p:sp>
        <p:nvSpPr>
          <p:cNvPr id="27668" name="Text Box 20"/>
          <p:cNvSpPr txBox="1">
            <a:spLocks noChangeArrowheads="1"/>
          </p:cNvSpPr>
          <p:nvPr/>
        </p:nvSpPr>
        <p:spPr bwMode="auto">
          <a:xfrm>
            <a:off x="6781800" y="4572000"/>
            <a:ext cx="1111250" cy="366713"/>
          </a:xfrm>
          <a:prstGeom prst="rect">
            <a:avLst/>
          </a:prstGeom>
          <a:noFill/>
          <a:ln w="9525">
            <a:noFill/>
            <a:miter lim="800000"/>
            <a:headEnd/>
            <a:tailEnd/>
          </a:ln>
          <a:effectLst/>
        </p:spPr>
        <p:txBody>
          <a:bodyPr wrap="none">
            <a:prstTxWarp prst="textNoShape">
              <a:avLst/>
            </a:prstTxWarp>
            <a:spAutoFit/>
          </a:bodyPr>
          <a:lstStyle/>
          <a:p>
            <a:r>
              <a:rPr lang="fr-FR"/>
              <a:t>Impulsion</a:t>
            </a:r>
          </a:p>
        </p:txBody>
      </p:sp>
      <p:sp>
        <p:nvSpPr>
          <p:cNvPr id="27669" name="Text Box 21"/>
          <p:cNvSpPr txBox="1">
            <a:spLocks noChangeArrowheads="1"/>
          </p:cNvSpPr>
          <p:nvPr/>
        </p:nvSpPr>
        <p:spPr bwMode="auto">
          <a:xfrm>
            <a:off x="6096000" y="5486400"/>
            <a:ext cx="603250" cy="366713"/>
          </a:xfrm>
          <a:prstGeom prst="rect">
            <a:avLst/>
          </a:prstGeom>
          <a:noFill/>
          <a:ln w="9525">
            <a:noFill/>
            <a:miter lim="800000"/>
            <a:headEnd/>
            <a:tailEnd/>
          </a:ln>
          <a:effectLst/>
        </p:spPr>
        <p:txBody>
          <a:bodyPr wrap="none">
            <a:prstTxWarp prst="textNoShape">
              <a:avLst/>
            </a:prstTxWarp>
            <a:spAutoFit/>
          </a:bodyPr>
          <a:lstStyle/>
          <a:p>
            <a:r>
              <a:rPr lang="fr-FR"/>
              <a:t>Spin</a:t>
            </a:r>
          </a:p>
        </p:txBody>
      </p:sp>
      <p:sp>
        <p:nvSpPr>
          <p:cNvPr id="27670" name="Text Box 22"/>
          <p:cNvSpPr txBox="1">
            <a:spLocks noChangeArrowheads="1"/>
          </p:cNvSpPr>
          <p:nvPr/>
        </p:nvSpPr>
        <p:spPr bwMode="auto">
          <a:xfrm>
            <a:off x="4784725" y="4306888"/>
            <a:ext cx="1287463" cy="641350"/>
          </a:xfrm>
          <a:prstGeom prst="rect">
            <a:avLst/>
          </a:prstGeom>
          <a:noFill/>
          <a:ln w="9525">
            <a:noFill/>
            <a:miter lim="800000"/>
            <a:headEnd/>
            <a:tailEnd/>
          </a:ln>
          <a:effectLst/>
        </p:spPr>
        <p:txBody>
          <a:bodyPr wrap="none">
            <a:prstTxWarp prst="textNoShape">
              <a:avLst/>
            </a:prstTxWarp>
            <a:spAutoFit/>
          </a:bodyPr>
          <a:lstStyle/>
          <a:p>
            <a:r>
              <a:rPr lang="fr-FR" b="1">
                <a:latin typeface="Symbol" charset="2"/>
              </a:rPr>
              <a:t>n </a:t>
            </a:r>
            <a:r>
              <a:rPr lang="fr-FR" b="1">
                <a:latin typeface="Times" charset="0"/>
              </a:rPr>
              <a:t>de droite</a:t>
            </a:r>
            <a:r>
              <a:rPr lang="fr-FR" b="1">
                <a:latin typeface="Symbol" charset="2"/>
              </a:rPr>
              <a:t> </a:t>
            </a:r>
            <a:endParaRPr lang="fr-FR">
              <a:latin typeface="Symbol" charset="2"/>
            </a:endParaRPr>
          </a:p>
          <a:p>
            <a:endParaRPr lang="fr-FR">
              <a:latin typeface="Symbol" charset="2"/>
            </a:endParaRPr>
          </a:p>
        </p:txBody>
      </p:sp>
      <p:sp>
        <p:nvSpPr>
          <p:cNvPr id="27673" name="AutoShape 25"/>
          <p:cNvSpPr>
            <a:spLocks noChangeArrowheads="1"/>
          </p:cNvSpPr>
          <p:nvPr/>
        </p:nvSpPr>
        <p:spPr bwMode="auto">
          <a:xfrm>
            <a:off x="6553200" y="5943600"/>
            <a:ext cx="1143000" cy="381000"/>
          </a:xfrm>
          <a:prstGeom prst="curvedUpArrow">
            <a:avLst>
              <a:gd name="adj1" fmla="val 60000"/>
              <a:gd name="adj2" fmla="val 120000"/>
              <a:gd name="adj3" fmla="val 33333"/>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fr-FR"/>
          </a:p>
        </p:txBody>
      </p:sp>
      <p:sp>
        <p:nvSpPr>
          <p:cNvPr id="27671" name="Line 23"/>
          <p:cNvSpPr>
            <a:spLocks noChangeShapeType="1"/>
          </p:cNvSpPr>
          <p:nvPr/>
        </p:nvSpPr>
        <p:spPr bwMode="auto">
          <a:xfrm flipV="1">
            <a:off x="6629400" y="4953000"/>
            <a:ext cx="1600200" cy="1676400"/>
          </a:xfrm>
          <a:prstGeom prst="line">
            <a:avLst/>
          </a:prstGeom>
          <a:noFill/>
          <a:ln w="41275">
            <a:solidFill>
              <a:srgbClr val="00FF00"/>
            </a:solidFill>
            <a:round/>
            <a:headEnd/>
            <a:tailEnd type="triangle" w="med" len="med"/>
          </a:ln>
          <a:effectLst/>
        </p:spPr>
        <p:txBody>
          <a:bodyPr wrap="none" anchor="ctr">
            <a:prstTxWarp prst="textNoShape">
              <a:avLst/>
            </a:prstTxWarp>
          </a:bodyPr>
          <a:lstStyle/>
          <a:p>
            <a:endParaRPr lang="fr-FR"/>
          </a:p>
        </p:txBody>
      </p:sp>
      <p:sp>
        <p:nvSpPr>
          <p:cNvPr id="27674" name="Rectangle 26"/>
          <p:cNvSpPr>
            <a:spLocks noChangeArrowheads="1"/>
          </p:cNvSpPr>
          <p:nvPr/>
        </p:nvSpPr>
        <p:spPr bwMode="auto">
          <a:xfrm>
            <a:off x="7543800" y="6172200"/>
            <a:ext cx="1389063" cy="366713"/>
          </a:xfrm>
          <a:prstGeom prst="rect">
            <a:avLst/>
          </a:prstGeom>
          <a:noFill/>
          <a:ln w="9525">
            <a:noFill/>
            <a:miter lim="800000"/>
            <a:headEnd/>
            <a:tailEnd/>
          </a:ln>
          <a:effectLst/>
        </p:spPr>
        <p:txBody>
          <a:bodyPr wrap="none">
            <a:prstTxWarp prst="textNoShape">
              <a:avLst/>
            </a:prstTxWarp>
            <a:spAutoFit/>
          </a:bodyPr>
          <a:lstStyle/>
          <a:p>
            <a:r>
              <a:rPr lang="fr-FR" b="1">
                <a:latin typeface="Symbol" charset="2"/>
              </a:rPr>
              <a:t>n </a:t>
            </a:r>
            <a:r>
              <a:rPr lang="fr-FR" b="1">
                <a:latin typeface="Times" charset="0"/>
              </a:rPr>
              <a:t>de gauche</a:t>
            </a:r>
            <a:r>
              <a:rPr lang="fr-FR" b="1">
                <a:latin typeface="Symbol" charset="2"/>
              </a:rPr>
              <a:t> </a:t>
            </a:r>
          </a:p>
        </p:txBody>
      </p:sp>
      <p:pic>
        <p:nvPicPr>
          <p:cNvPr id="17" name="Picture 11" descr="Mirror20b"/>
          <p:cNvPicPr>
            <a:picLocks noChangeAspect="1" noChangeArrowheads="1"/>
          </p:cNvPicPr>
          <p:nvPr/>
        </p:nvPicPr>
        <p:blipFill>
          <a:blip r:embed="rId5"/>
          <a:srcRect/>
          <a:stretch>
            <a:fillRect/>
          </a:stretch>
        </p:blipFill>
        <p:spPr bwMode="auto">
          <a:xfrm>
            <a:off x="5791200" y="1295400"/>
            <a:ext cx="2901043" cy="31242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762000" y="381000"/>
            <a:ext cx="7572089" cy="5213350"/>
          </a:xfrm>
          <a:prstGeom prst="rect">
            <a:avLst/>
          </a:prstGeom>
        </p:spPr>
      </p:pic>
      <p:sp>
        <p:nvSpPr>
          <p:cNvPr id="4" name="Rectangle 3"/>
          <p:cNvSpPr/>
          <p:nvPr/>
        </p:nvSpPr>
        <p:spPr bwMode="auto">
          <a:xfrm>
            <a:off x="3886200" y="3657600"/>
            <a:ext cx="4495800" cy="1371600"/>
          </a:xfrm>
          <a:prstGeom prst="rect">
            <a:avLst/>
          </a:prstGeom>
          <a:solidFill>
            <a:srgbClr val="7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fr-FR" sz="1800" b="1" dirty="0" smtClean="0">
                <a:latin typeface="Times New Roman" pitchFamily="18" charset="0"/>
              </a:rPr>
              <a:t>L</a:t>
            </a:r>
            <a:r>
              <a:rPr kumimoji="0" lang="fr-FR" sz="1800" b="1" i="0" u="none" strike="noStrike" cap="none" normalizeH="0" baseline="0" dirty="0" smtClean="0">
                <a:ln>
                  <a:noFill/>
                </a:ln>
                <a:solidFill>
                  <a:schemeClr val="tx1"/>
                </a:solidFill>
                <a:effectLst/>
                <a:latin typeface="Times New Roman" pitchFamily="18" charset="0"/>
              </a:rPr>
              <a:t>es neutrinos émis à la </a:t>
            </a:r>
            <a:r>
              <a:rPr kumimoji="0" lang="fr-FR" sz="1800" b="1" i="0" u="none" strike="noStrike" cap="none" normalizeH="0" baseline="0" dirty="0" smtClean="0">
                <a:ln>
                  <a:noFill/>
                </a:ln>
                <a:solidFill>
                  <a:schemeClr val="tx1"/>
                </a:solidFill>
                <a:effectLst/>
                <a:latin typeface="Times New Roman" pitchFamily="18" charset="0"/>
              </a:rPr>
              <a:t>désintégration </a:t>
            </a:r>
            <a:r>
              <a:rPr kumimoji="0" lang="fr-FR" sz="1800" b="1" i="0" u="none" strike="noStrike" cap="none" normalizeH="0" baseline="0" dirty="0" err="1" smtClean="0">
                <a:ln>
                  <a:noFill/>
                </a:ln>
                <a:solidFill>
                  <a:schemeClr val="tx1"/>
                </a:solidFill>
                <a:effectLst/>
                <a:latin typeface="Times New Roman" pitchFamily="18" charset="0"/>
              </a:rPr>
              <a:t>β</a:t>
            </a:r>
            <a:r>
              <a:rPr kumimoji="0" lang="fr-FR" sz="1800" b="1" i="0" u="none" strike="noStrike" cap="none" normalizeH="0" dirty="0" smtClean="0">
                <a:ln>
                  <a:noFill/>
                </a:ln>
                <a:solidFill>
                  <a:schemeClr val="tx1"/>
                </a:solidFill>
                <a:effectLst/>
                <a:latin typeface="Times New Roman" pitchFamily="18" charset="0"/>
              </a:rPr>
              <a:t> ont « </a:t>
            </a:r>
            <a:r>
              <a:rPr kumimoji="0" lang="fr-FR" sz="1800" b="1" i="0" u="none" strike="noStrike" cap="none" normalizeH="0" dirty="0" err="1" smtClean="0">
                <a:ln>
                  <a:noFill/>
                </a:ln>
                <a:solidFill>
                  <a:schemeClr val="tx1"/>
                </a:solidFill>
                <a:effectLst/>
                <a:latin typeface="Times New Roman" pitchFamily="18" charset="0"/>
              </a:rPr>
              <a:t>hélicité</a:t>
            </a:r>
            <a:r>
              <a:rPr kumimoji="0" lang="fr-FR" sz="1800" b="1" i="0" u="none" strike="noStrike" cap="none" normalizeH="0" dirty="0" smtClean="0">
                <a:ln>
                  <a:noFill/>
                </a:ln>
                <a:solidFill>
                  <a:schemeClr val="tx1"/>
                </a:solidFill>
                <a:effectLst/>
                <a:latin typeface="Times New Roman" pitchFamily="18" charset="0"/>
              </a:rPr>
              <a:t> » gauche. </a:t>
            </a:r>
            <a:r>
              <a:rPr lang="fr-FR" sz="1800" b="1" dirty="0" smtClean="0">
                <a:latin typeface="Times New Roman" pitchFamily="18" charset="0"/>
              </a:rPr>
              <a:t>Seules les neutrinos avec </a:t>
            </a:r>
            <a:r>
              <a:rPr lang="fr-FR" sz="1800" b="1" dirty="0" err="1" smtClean="0">
                <a:latin typeface="Times New Roman" pitchFamily="18" charset="0"/>
              </a:rPr>
              <a:t>hélicité</a:t>
            </a:r>
            <a:r>
              <a:rPr lang="fr-FR" sz="1800" b="1" dirty="0" smtClean="0">
                <a:latin typeface="Times New Roman" pitchFamily="18" charset="0"/>
              </a:rPr>
              <a:t> </a:t>
            </a:r>
            <a:r>
              <a:rPr lang="fr-FR" sz="1800" b="1" dirty="0" smtClean="0">
                <a:latin typeface="Times New Roman" pitchFamily="18" charset="0"/>
              </a:rPr>
              <a:t>gauche participent aux </a:t>
            </a:r>
            <a:r>
              <a:rPr lang="fr-FR" sz="1800" b="1" dirty="0" smtClean="0">
                <a:latin typeface="Times New Roman" pitchFamily="18" charset="0"/>
              </a:rPr>
              <a:t>interactions faibles</a:t>
            </a:r>
            <a:r>
              <a:rPr kumimoji="0" lang="fr-FR" sz="1800" b="1" i="0" u="none" strike="noStrike" cap="none" normalizeH="0" baseline="0" dirty="0" smtClean="0">
                <a:ln>
                  <a:noFill/>
                </a:ln>
                <a:solidFill>
                  <a:schemeClr val="tx1"/>
                </a:solidFill>
                <a:effectLst/>
                <a:latin typeface="Times New Roman" pitchFamily="18" charset="0"/>
              </a:rPr>
              <a:t> </a:t>
            </a:r>
            <a:endParaRPr kumimoji="0" lang="fr-FR" sz="1800" b="1" i="0" u="none" strike="noStrike" cap="none" normalizeH="0" baseline="0" dirty="0" smtClean="0">
              <a:ln>
                <a:noFill/>
              </a:ln>
              <a:solidFill>
                <a:schemeClr val="tx1"/>
              </a:solidFill>
              <a:effectLst/>
              <a:latin typeface="Times New Roman" pitchFamily="18" charset="0"/>
            </a:endParaRPr>
          </a:p>
        </p:txBody>
      </p:sp>
      <p:pic>
        <p:nvPicPr>
          <p:cNvPr id="5" name="Image 4" descr="images3.jpg"/>
          <p:cNvPicPr>
            <a:picLocks noChangeAspect="1"/>
          </p:cNvPicPr>
          <p:nvPr/>
        </p:nvPicPr>
        <p:blipFill>
          <a:blip r:embed="rId3"/>
          <a:stretch>
            <a:fillRect/>
          </a:stretch>
        </p:blipFill>
        <p:spPr>
          <a:xfrm>
            <a:off x="4267200" y="5105400"/>
            <a:ext cx="3721430" cy="1752600"/>
          </a:xfrm>
          <a:prstGeom prst="rect">
            <a:avLst/>
          </a:prstGeom>
        </p:spPr>
      </p:pic>
      <p:sp>
        <p:nvSpPr>
          <p:cNvPr id="6" name="ZoneTexte 5"/>
          <p:cNvSpPr txBox="1"/>
          <p:nvPr/>
        </p:nvSpPr>
        <p:spPr>
          <a:xfrm>
            <a:off x="228600" y="5791200"/>
            <a:ext cx="3657600" cy="707886"/>
          </a:xfrm>
          <a:prstGeom prst="rect">
            <a:avLst/>
          </a:prstGeom>
          <a:noFill/>
        </p:spPr>
        <p:txBody>
          <a:bodyPr wrap="square" rtlCol="0">
            <a:spAutoFit/>
          </a:bodyPr>
          <a:lstStyle/>
          <a:p>
            <a:r>
              <a:rPr lang="fr-FR" sz="2000" i="1" dirty="0" smtClean="0"/>
              <a:t>Un prototype de l’évolution de « management par projet »?  </a:t>
            </a:r>
            <a:endParaRPr lang="fr-FR" sz="2000" i="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Titre 1"/>
          <p:cNvSpPr>
            <a:spLocks noGrp="1"/>
          </p:cNvSpPr>
          <p:nvPr>
            <p:ph type="title"/>
          </p:nvPr>
        </p:nvSpPr>
        <p:spPr>
          <a:xfrm>
            <a:off x="914400" y="1752600"/>
            <a:ext cx="7175500" cy="2667000"/>
          </a:xfrm>
        </p:spPr>
        <p:txBody>
          <a:bodyPr/>
          <a:lstStyle/>
          <a:p>
            <a:r>
              <a:rPr lang="fr-FR" i="1" dirty="0" smtClean="0">
                <a:solidFill>
                  <a:srgbClr val="FF0000"/>
                </a:solidFill>
                <a:ea typeface="ＭＳ Ｐゴシック" charset="-128"/>
                <a:cs typeface="ＭＳ Ｐゴシック" charset="-128"/>
              </a:rPr>
              <a:t>III</a:t>
            </a:r>
            <a:br>
              <a:rPr lang="fr-FR" i="1" dirty="0" smtClean="0">
                <a:solidFill>
                  <a:srgbClr val="FF0000"/>
                </a:solidFill>
                <a:ea typeface="ＭＳ Ｐゴシック" charset="-128"/>
                <a:cs typeface="ＭＳ Ｐゴシック" charset="-128"/>
              </a:rPr>
            </a:br>
            <a:r>
              <a:rPr lang="fr-FR" i="1" dirty="0" smtClean="0">
                <a:solidFill>
                  <a:srgbClr val="FF0000"/>
                </a:solidFill>
                <a:ea typeface="ＭＳ Ｐゴシック" charset="-128"/>
                <a:cs typeface="ＭＳ Ｐゴシック" charset="-128"/>
              </a:rPr>
              <a:t>Pire, pas seulement une telle particule mais trois . </a:t>
            </a:r>
            <a:br>
              <a:rPr lang="fr-FR" i="1" dirty="0" smtClean="0">
                <a:solidFill>
                  <a:srgbClr val="FF0000"/>
                </a:solidFill>
                <a:ea typeface="ＭＳ Ｐゴシック" charset="-128"/>
                <a:cs typeface="ＭＳ Ｐゴシック" charset="-128"/>
              </a:rPr>
            </a:br>
            <a:r>
              <a:rPr lang="fr-FR" i="1" dirty="0" smtClean="0">
                <a:solidFill>
                  <a:srgbClr val="FF0000"/>
                </a:solidFill>
                <a:ea typeface="ＭＳ Ｐゴシック" charset="-128"/>
                <a:cs typeface="ＭＳ Ｐゴシック" charset="-128"/>
              </a:rPr>
              <a:t>Qui les a commandés ? </a:t>
            </a:r>
            <a:br>
              <a:rPr lang="fr-FR" i="1" dirty="0" smtClean="0">
                <a:solidFill>
                  <a:srgbClr val="FF0000"/>
                </a:solidFill>
                <a:ea typeface="ＭＳ Ｐゴシック" charset="-128"/>
                <a:cs typeface="ＭＳ Ｐゴシック" charset="-128"/>
              </a:rPr>
            </a:br>
            <a:r>
              <a:rPr lang="fr-FR" i="1" dirty="0" smtClean="0">
                <a:solidFill>
                  <a:srgbClr val="FF0000"/>
                </a:solidFill>
                <a:ea typeface="ＭＳ Ｐゴシック" charset="-128"/>
                <a:cs typeface="ＭＳ Ｐゴシック" charset="-128"/>
              </a:rPr>
              <a:t>(I. Rabbi)</a:t>
            </a:r>
            <a:endParaRPr lang="fr-FR" dirty="0" smtClean="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50" name="Rectangle 3"/>
          <p:cNvSpPr>
            <a:spLocks noGrp="1" noChangeArrowheads="1"/>
          </p:cNvSpPr>
          <p:nvPr>
            <p:ph type="body" sz="half" idx="1"/>
          </p:nvPr>
        </p:nvSpPr>
        <p:spPr>
          <a:xfrm>
            <a:off x="609600" y="1371600"/>
            <a:ext cx="3810000" cy="4724400"/>
          </a:xfrm>
        </p:spPr>
        <p:txBody>
          <a:bodyPr/>
          <a:lstStyle/>
          <a:p>
            <a:endParaRPr lang="en-US">
              <a:ea typeface="ＭＳ Ｐゴシック" charset="-128"/>
              <a:cs typeface="ＭＳ Ｐゴシック" charset="-128"/>
            </a:endParaRPr>
          </a:p>
        </p:txBody>
      </p:sp>
      <p:sp>
        <p:nvSpPr>
          <p:cNvPr id="104451" name="Text Box 10"/>
          <p:cNvSpPr txBox="1">
            <a:spLocks noChangeArrowheads="1"/>
          </p:cNvSpPr>
          <p:nvPr/>
        </p:nvSpPr>
        <p:spPr bwMode="auto">
          <a:xfrm>
            <a:off x="822325" y="522287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104452" name="Rectangle 12"/>
          <p:cNvSpPr>
            <a:spLocks noGrp="1" noChangeArrowheads="1"/>
          </p:cNvSpPr>
          <p:nvPr>
            <p:ph type="title"/>
          </p:nvPr>
        </p:nvSpPr>
        <p:spPr>
          <a:xfrm>
            <a:off x="685800" y="609600"/>
            <a:ext cx="7772400" cy="609600"/>
          </a:xfrm>
          <a:solidFill>
            <a:srgbClr val="72FF72"/>
          </a:solidFill>
          <a:ln w="38100">
            <a:solidFill>
              <a:srgbClr val="FF0000"/>
            </a:solidFill>
          </a:ln>
        </p:spPr>
        <p:txBody>
          <a:bodyPr/>
          <a:lstStyle/>
          <a:p>
            <a:r>
              <a:rPr lang="fr-FR" sz="2400">
                <a:ea typeface="ＭＳ Ｐゴシック" charset="-128"/>
                <a:cs typeface="ＭＳ Ｐゴシック" charset="-128"/>
              </a:rPr>
              <a:t>Combien de neutrinos de type différent existent ils?</a:t>
            </a:r>
            <a:endParaRPr lang="fr-FR">
              <a:ea typeface="ＭＳ Ｐゴシック" charset="-128"/>
              <a:cs typeface="ＭＳ Ｐゴシック" charset="-128"/>
            </a:endParaRPr>
          </a:p>
        </p:txBody>
      </p:sp>
      <p:pic>
        <p:nvPicPr>
          <p:cNvPr id="104453" name="Picture 14" descr="numuexp"/>
          <p:cNvPicPr>
            <a:picLocks noChangeAspect="1" noChangeArrowheads="1"/>
          </p:cNvPicPr>
          <p:nvPr/>
        </p:nvPicPr>
        <p:blipFill>
          <a:blip r:embed="rId2"/>
          <a:srcRect/>
          <a:stretch>
            <a:fillRect/>
          </a:stretch>
        </p:blipFill>
        <p:spPr bwMode="auto">
          <a:xfrm>
            <a:off x="0" y="1447800"/>
            <a:ext cx="4495800" cy="3567113"/>
          </a:xfrm>
          <a:prstGeom prst="rect">
            <a:avLst/>
          </a:prstGeom>
          <a:noFill/>
          <a:ln w="9525">
            <a:noFill/>
            <a:miter lim="800000"/>
            <a:headEnd/>
            <a:tailEnd/>
          </a:ln>
        </p:spPr>
      </p:pic>
      <p:pic>
        <p:nvPicPr>
          <p:cNvPr id="104454" name="Picture 15" descr="plederman"/>
          <p:cNvPicPr>
            <a:picLocks noChangeAspect="1" noChangeArrowheads="1"/>
          </p:cNvPicPr>
          <p:nvPr/>
        </p:nvPicPr>
        <p:blipFill>
          <a:blip r:embed="rId3"/>
          <a:srcRect/>
          <a:stretch>
            <a:fillRect/>
          </a:stretch>
        </p:blipFill>
        <p:spPr bwMode="auto">
          <a:xfrm>
            <a:off x="4648200" y="1371600"/>
            <a:ext cx="990600" cy="1371600"/>
          </a:xfrm>
          <a:prstGeom prst="rect">
            <a:avLst/>
          </a:prstGeom>
          <a:noFill/>
          <a:ln w="9525">
            <a:noFill/>
            <a:miter lim="800000"/>
            <a:headEnd/>
            <a:tailEnd/>
          </a:ln>
        </p:spPr>
      </p:pic>
      <p:pic>
        <p:nvPicPr>
          <p:cNvPr id="104455" name="Picture 17" descr="psteinberger"/>
          <p:cNvPicPr>
            <a:picLocks noChangeAspect="1" noChangeArrowheads="1"/>
          </p:cNvPicPr>
          <p:nvPr/>
        </p:nvPicPr>
        <p:blipFill>
          <a:blip r:embed="rId4"/>
          <a:srcRect/>
          <a:stretch>
            <a:fillRect/>
          </a:stretch>
        </p:blipFill>
        <p:spPr bwMode="auto">
          <a:xfrm>
            <a:off x="5791200" y="1371600"/>
            <a:ext cx="1066800" cy="1371600"/>
          </a:xfrm>
          <a:prstGeom prst="rect">
            <a:avLst/>
          </a:prstGeom>
          <a:noFill/>
          <a:ln w="9525">
            <a:noFill/>
            <a:miter lim="800000"/>
            <a:headEnd/>
            <a:tailEnd/>
          </a:ln>
        </p:spPr>
      </p:pic>
      <p:sp>
        <p:nvSpPr>
          <p:cNvPr id="104456" name="Text Box 23"/>
          <p:cNvSpPr txBox="1">
            <a:spLocks noChangeArrowheads="1"/>
          </p:cNvSpPr>
          <p:nvPr/>
        </p:nvSpPr>
        <p:spPr bwMode="auto">
          <a:xfrm>
            <a:off x="0" y="5334000"/>
            <a:ext cx="5257800" cy="1323439"/>
          </a:xfrm>
          <a:prstGeom prst="rect">
            <a:avLst/>
          </a:prstGeom>
          <a:solidFill>
            <a:schemeClr val="hlink"/>
          </a:solidFill>
          <a:ln w="9525">
            <a:noFill/>
            <a:miter lim="800000"/>
            <a:headEnd/>
            <a:tailEnd/>
          </a:ln>
        </p:spPr>
        <p:txBody>
          <a:bodyPr wrap="square">
            <a:prstTxWarp prst="textNoShape">
              <a:avLst/>
            </a:prstTxWarp>
            <a:spAutoFit/>
          </a:bodyPr>
          <a:lstStyle/>
          <a:p>
            <a:r>
              <a:rPr lang="fr-FR" sz="2000" dirty="0"/>
              <a:t>2</a:t>
            </a:r>
            <a:r>
              <a:rPr lang="fr-FR" sz="2000" baseline="30000" dirty="0"/>
              <a:t>e</a:t>
            </a:r>
            <a:r>
              <a:rPr lang="fr-FR" sz="2000" dirty="0"/>
              <a:t>  « copie d’électron » le</a:t>
            </a:r>
            <a:r>
              <a:rPr lang="fr-FR" sz="2000" dirty="0" smtClean="0"/>
              <a:t> </a:t>
            </a:r>
            <a:r>
              <a:rPr lang="fr-FR" sz="2000" dirty="0" err="1"/>
              <a:t>μ</a:t>
            </a:r>
            <a:r>
              <a:rPr lang="fr-FR" sz="2000" dirty="0" smtClean="0"/>
              <a:t> </a:t>
            </a:r>
            <a:r>
              <a:rPr lang="fr-FR" sz="2000" dirty="0"/>
              <a:t>1937-1945</a:t>
            </a:r>
          </a:p>
          <a:p>
            <a:r>
              <a:rPr lang="fr-FR" sz="2000" dirty="0"/>
              <a:t>2</a:t>
            </a:r>
            <a:r>
              <a:rPr lang="fr-FR" sz="2000" baseline="30000" dirty="0"/>
              <a:t>e</a:t>
            </a:r>
            <a:r>
              <a:rPr lang="fr-FR" sz="2000" dirty="0"/>
              <a:t>  </a:t>
            </a:r>
            <a:r>
              <a:rPr lang="fr-FR" sz="2000" dirty="0" smtClean="0"/>
              <a:t> </a:t>
            </a:r>
            <a:r>
              <a:rPr lang="fr-FR" sz="2000" dirty="0" err="1" smtClean="0"/>
              <a:t>neutrino-μ</a:t>
            </a:r>
            <a:r>
              <a:rPr lang="fr-FR" sz="2000" dirty="0" smtClean="0"/>
              <a:t>  </a:t>
            </a:r>
            <a:r>
              <a:rPr lang="fr-FR" sz="2000" dirty="0" err="1" smtClean="0"/>
              <a:t>ου</a:t>
            </a:r>
            <a:r>
              <a:rPr lang="fr-FR" sz="2000" dirty="0" smtClean="0"/>
              <a:t> </a:t>
            </a:r>
            <a:r>
              <a:rPr lang="fr-FR" sz="2000" dirty="0" err="1" smtClean="0"/>
              <a:t>ν</a:t>
            </a:r>
            <a:r>
              <a:rPr lang="fr-FR" sz="2000" baseline="-25000" dirty="0" err="1" smtClean="0"/>
              <a:t>μ</a:t>
            </a:r>
            <a:r>
              <a:rPr lang="fr-FR" sz="2000" dirty="0" smtClean="0"/>
              <a:t> </a:t>
            </a:r>
            <a:r>
              <a:rPr lang="fr-FR" sz="2000" dirty="0"/>
              <a:t>1962</a:t>
            </a:r>
          </a:p>
          <a:p>
            <a:r>
              <a:rPr lang="fr-FR" sz="2000" dirty="0"/>
              <a:t>3</a:t>
            </a:r>
            <a:r>
              <a:rPr lang="fr-FR" sz="2000" baseline="30000" dirty="0"/>
              <a:t>e   </a:t>
            </a:r>
            <a:r>
              <a:rPr lang="fr-FR" sz="2000" dirty="0"/>
              <a:t> « copie d’électron »  le</a:t>
            </a:r>
            <a:r>
              <a:rPr lang="fr-FR" sz="2000" dirty="0" smtClean="0"/>
              <a:t> </a:t>
            </a:r>
            <a:r>
              <a:rPr lang="fr-FR" sz="2000" dirty="0" err="1" smtClean="0"/>
              <a:t>τ</a:t>
            </a:r>
            <a:r>
              <a:rPr lang="fr-FR" sz="2000" dirty="0" smtClean="0"/>
              <a:t>  1974 </a:t>
            </a:r>
          </a:p>
          <a:p>
            <a:r>
              <a:rPr lang="fr-FR" sz="2000" dirty="0"/>
              <a:t>3</a:t>
            </a:r>
            <a:r>
              <a:rPr lang="fr-FR" sz="2000" baseline="30000" dirty="0"/>
              <a:t>e</a:t>
            </a:r>
            <a:r>
              <a:rPr lang="fr-FR" sz="2000" dirty="0"/>
              <a:t>  </a:t>
            </a:r>
            <a:r>
              <a:rPr lang="fr-FR" sz="2000" dirty="0" smtClean="0"/>
              <a:t> </a:t>
            </a:r>
            <a:r>
              <a:rPr lang="fr-FR" sz="2000" dirty="0" err="1" smtClean="0"/>
              <a:t>neutrino-τ</a:t>
            </a:r>
            <a:r>
              <a:rPr lang="fr-FR" sz="2000" dirty="0" smtClean="0"/>
              <a:t> </a:t>
            </a:r>
            <a:r>
              <a:rPr lang="fr-FR" sz="2000" dirty="0" err="1" smtClean="0"/>
              <a:t>ου</a:t>
            </a:r>
            <a:r>
              <a:rPr lang="fr-FR" sz="2000" dirty="0" smtClean="0"/>
              <a:t>  </a:t>
            </a:r>
            <a:r>
              <a:rPr lang="fr-FR" sz="2000" dirty="0" err="1" smtClean="0"/>
              <a:t>ν</a:t>
            </a:r>
            <a:r>
              <a:rPr lang="fr-FR" sz="2000" baseline="-25000" dirty="0" err="1" smtClean="0">
                <a:latin typeface="Cambria"/>
                <a:cs typeface="Cambria"/>
              </a:rPr>
              <a:t>τ</a:t>
            </a:r>
            <a:r>
              <a:rPr lang="fr-FR" sz="2000" dirty="0" smtClean="0"/>
              <a:t> </a:t>
            </a:r>
            <a:r>
              <a:rPr lang="fr-FR" sz="2000" dirty="0"/>
              <a:t>2000</a:t>
            </a:r>
          </a:p>
        </p:txBody>
      </p:sp>
      <p:sp>
        <p:nvSpPr>
          <p:cNvPr id="104457" name="Text Box 26"/>
          <p:cNvSpPr txBox="1">
            <a:spLocks noChangeArrowheads="1"/>
          </p:cNvSpPr>
          <p:nvPr/>
        </p:nvSpPr>
        <p:spPr bwMode="auto">
          <a:xfrm>
            <a:off x="5486400" y="5791200"/>
            <a:ext cx="3352800" cy="830997"/>
          </a:xfrm>
          <a:prstGeom prst="rect">
            <a:avLst/>
          </a:prstGeom>
          <a:solidFill>
            <a:srgbClr val="FFCC66"/>
          </a:solidFill>
          <a:ln w="9525">
            <a:noFill/>
            <a:miter lim="800000"/>
            <a:headEnd/>
            <a:tailEnd/>
          </a:ln>
        </p:spPr>
        <p:txBody>
          <a:bodyPr wrap="square">
            <a:prstTxWarp prst="textNoShape">
              <a:avLst/>
            </a:prstTxWarp>
            <a:spAutoFit/>
          </a:bodyPr>
          <a:lstStyle/>
          <a:p>
            <a:r>
              <a:rPr lang="fr-FR" sz="1600" i="1" dirty="0" smtClean="0"/>
              <a:t>LEP </a:t>
            </a:r>
            <a:r>
              <a:rPr lang="fr-FR" sz="1600" i="1" dirty="0" err="1" smtClean="0">
                <a:sym typeface="Wingdings"/>
              </a:rPr>
              <a:t></a:t>
            </a:r>
            <a:r>
              <a:rPr lang="fr-FR" sz="1600" i="1" dirty="0" smtClean="0">
                <a:sym typeface="Wingdings"/>
              </a:rPr>
              <a:t> </a:t>
            </a:r>
            <a:r>
              <a:rPr lang="fr-FR" sz="1600" i="1" dirty="0" smtClean="0"/>
              <a:t> </a:t>
            </a:r>
            <a:r>
              <a:rPr lang="fr-FR" sz="1600" i="1" dirty="0"/>
              <a:t>Il y a</a:t>
            </a:r>
            <a:r>
              <a:rPr lang="fr-FR" sz="1600" i="1" dirty="0" smtClean="0"/>
              <a:t> seulement </a:t>
            </a:r>
          </a:p>
          <a:p>
            <a:r>
              <a:rPr lang="fr-FR" sz="1600" i="1" dirty="0" smtClean="0"/>
              <a:t>3 neutrinos avec les mêmes propriétés (copies) sauf la masse</a:t>
            </a:r>
          </a:p>
        </p:txBody>
      </p:sp>
      <p:sp>
        <p:nvSpPr>
          <p:cNvPr id="104458" name="ZoneTexte 13"/>
          <p:cNvSpPr txBox="1">
            <a:spLocks noChangeArrowheads="1"/>
          </p:cNvSpPr>
          <p:nvPr/>
        </p:nvSpPr>
        <p:spPr bwMode="auto">
          <a:xfrm>
            <a:off x="4419600" y="2743200"/>
            <a:ext cx="4495800" cy="830997"/>
          </a:xfrm>
          <a:prstGeom prst="rect">
            <a:avLst/>
          </a:prstGeom>
          <a:noFill/>
          <a:ln w="9525">
            <a:noFill/>
            <a:miter lim="800000"/>
            <a:headEnd/>
            <a:tailEnd/>
          </a:ln>
        </p:spPr>
        <p:txBody>
          <a:bodyPr wrap="square">
            <a:prstTxWarp prst="textNoShape">
              <a:avLst/>
            </a:prstTxWarp>
            <a:spAutoFit/>
          </a:bodyPr>
          <a:lstStyle/>
          <a:p>
            <a:r>
              <a:rPr lang="fr-FR" dirty="0" err="1" smtClean="0">
                <a:latin typeface="Cambria"/>
                <a:cs typeface="Cambria"/>
              </a:rPr>
              <a:t>Lederman</a:t>
            </a:r>
            <a:r>
              <a:rPr lang="fr-FR" dirty="0">
                <a:latin typeface="Cambria"/>
                <a:cs typeface="Cambria"/>
              </a:rPr>
              <a:t>, </a:t>
            </a:r>
            <a:r>
              <a:rPr lang="fr-FR" dirty="0" err="1">
                <a:latin typeface="Cambria"/>
                <a:cs typeface="Cambria"/>
              </a:rPr>
              <a:t>Swartz</a:t>
            </a:r>
            <a:r>
              <a:rPr lang="fr-FR" dirty="0">
                <a:latin typeface="Cambria"/>
                <a:cs typeface="Cambria"/>
              </a:rPr>
              <a:t>, </a:t>
            </a:r>
            <a:r>
              <a:rPr lang="fr-FR" dirty="0" err="1" smtClean="0">
                <a:latin typeface="Cambria"/>
                <a:cs typeface="Cambria"/>
              </a:rPr>
              <a:t>Steinberger</a:t>
            </a:r>
            <a:endParaRPr lang="fr-FR" dirty="0" smtClean="0">
              <a:latin typeface="Cambria"/>
              <a:cs typeface="Cambria"/>
            </a:endParaRPr>
          </a:p>
          <a:p>
            <a:r>
              <a:rPr lang="fr-FR" dirty="0" smtClean="0">
                <a:latin typeface="Cambria"/>
                <a:cs typeface="Cambria"/>
              </a:rPr>
              <a:t>Prix Nobel </a:t>
            </a:r>
            <a:r>
              <a:rPr lang="fr-FR" dirty="0" err="1" smtClean="0">
                <a:latin typeface="Cambria"/>
                <a:cs typeface="Cambria"/>
              </a:rPr>
              <a:t>neutrino-μ</a:t>
            </a:r>
            <a:endParaRPr lang="fr-FR" dirty="0">
              <a:latin typeface="Cambria"/>
              <a:cs typeface="Cambria"/>
            </a:endParaRPr>
          </a:p>
        </p:txBody>
      </p:sp>
      <p:pic>
        <p:nvPicPr>
          <p:cNvPr id="104459" name="Image 14" descr="Perle.jpg"/>
          <p:cNvPicPr>
            <a:picLocks noChangeAspect="1"/>
          </p:cNvPicPr>
          <p:nvPr/>
        </p:nvPicPr>
        <p:blipFill>
          <a:blip r:embed="rId5"/>
          <a:srcRect/>
          <a:stretch>
            <a:fillRect/>
          </a:stretch>
        </p:blipFill>
        <p:spPr bwMode="auto">
          <a:xfrm>
            <a:off x="7086600" y="1447800"/>
            <a:ext cx="850900" cy="1193800"/>
          </a:xfrm>
          <a:prstGeom prst="rect">
            <a:avLst/>
          </a:prstGeom>
          <a:noFill/>
          <a:ln w="9525">
            <a:noFill/>
            <a:miter lim="800000"/>
            <a:headEnd/>
            <a:tailEnd/>
          </a:ln>
        </p:spPr>
      </p:pic>
      <p:pic>
        <p:nvPicPr>
          <p:cNvPr id="12" name="Picture 2"/>
          <p:cNvPicPr>
            <a:picLocks noChangeAspect="1" noChangeArrowheads="1"/>
          </p:cNvPicPr>
          <p:nvPr/>
        </p:nvPicPr>
        <p:blipFill>
          <a:blip r:embed="rId6"/>
          <a:srcRect/>
          <a:stretch>
            <a:fillRect/>
          </a:stretch>
        </p:blipFill>
        <p:spPr bwMode="auto">
          <a:xfrm>
            <a:off x="6019800" y="3505200"/>
            <a:ext cx="2133600" cy="218364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381000"/>
            <a:ext cx="7772400" cy="457200"/>
          </a:xfrm>
          <a:solidFill>
            <a:srgbClr val="FFCC66"/>
          </a:solidFill>
        </p:spPr>
        <p:txBody>
          <a:bodyPr/>
          <a:lstStyle/>
          <a:p>
            <a:r>
              <a:rPr lang="fr-FR" sz="2800" dirty="0"/>
              <a:t>Les </a:t>
            </a:r>
            <a:r>
              <a:rPr lang="fr-FR" sz="2800" dirty="0" smtClean="0"/>
              <a:t>interactions</a:t>
            </a:r>
            <a:endParaRPr lang="fr-FR" dirty="0"/>
          </a:p>
        </p:txBody>
      </p:sp>
      <p:sp>
        <p:nvSpPr>
          <p:cNvPr id="28675" name="Rectangle 3"/>
          <p:cNvSpPr>
            <a:spLocks noGrp="1" noChangeArrowheads="1"/>
          </p:cNvSpPr>
          <p:nvPr>
            <p:ph type="body" sz="half" idx="1"/>
          </p:nvPr>
        </p:nvSpPr>
        <p:spPr>
          <a:xfrm>
            <a:off x="228600" y="1066800"/>
            <a:ext cx="4343400" cy="4800600"/>
          </a:xfrm>
        </p:spPr>
        <p:txBody>
          <a:bodyPr/>
          <a:lstStyle/>
          <a:p>
            <a:r>
              <a:rPr lang="fr-FR" dirty="0"/>
              <a:t>Il y a deux sortes:</a:t>
            </a:r>
          </a:p>
          <a:p>
            <a:pPr lvl="1"/>
            <a:r>
              <a:rPr lang="fr-FR" dirty="0"/>
              <a:t>Courant chargé (W)</a:t>
            </a:r>
            <a:r>
              <a:rPr lang="fr-FR" dirty="0" smtClean="0"/>
              <a:t> </a:t>
            </a:r>
            <a:endParaRPr lang="fr-FR" dirty="0" smtClean="0">
              <a:solidFill>
                <a:srgbClr val="FFCC66"/>
              </a:solidFill>
            </a:endParaRPr>
          </a:p>
          <a:p>
            <a:endParaRPr lang="fr-FR" dirty="0" smtClean="0">
              <a:solidFill>
                <a:srgbClr val="FFCC66"/>
              </a:solidFill>
            </a:endParaRPr>
          </a:p>
          <a:p>
            <a:endParaRPr lang="fr-FR" dirty="0" smtClean="0">
              <a:solidFill>
                <a:srgbClr val="FFCC66"/>
              </a:solidFill>
            </a:endParaRPr>
          </a:p>
          <a:p>
            <a:pPr lvl="1"/>
            <a:r>
              <a:rPr lang="fr-FR" dirty="0" smtClean="0"/>
              <a:t>Courant Neutre (Z)</a:t>
            </a:r>
          </a:p>
          <a:p>
            <a:endParaRPr lang="fr-FR" dirty="0">
              <a:solidFill>
                <a:srgbClr val="FFCC66"/>
              </a:solidFill>
            </a:endParaRPr>
          </a:p>
        </p:txBody>
      </p:sp>
      <p:sp>
        <p:nvSpPr>
          <p:cNvPr id="28676" name="Rectangle 4"/>
          <p:cNvSpPr>
            <a:spLocks noGrp="1" noChangeArrowheads="1"/>
          </p:cNvSpPr>
          <p:nvPr>
            <p:ph type="body" sz="half" idx="2"/>
          </p:nvPr>
        </p:nvSpPr>
        <p:spPr/>
        <p:txBody>
          <a:bodyPr/>
          <a:lstStyle/>
          <a:p>
            <a:endParaRPr lang="en-US"/>
          </a:p>
        </p:txBody>
      </p:sp>
      <p:graphicFrame>
        <p:nvGraphicFramePr>
          <p:cNvPr id="28677" name="Object 5"/>
          <p:cNvGraphicFramePr>
            <a:graphicFrameLocks noChangeAspect="1"/>
          </p:cNvGraphicFramePr>
          <p:nvPr/>
        </p:nvGraphicFramePr>
        <p:xfrm>
          <a:off x="1219200" y="2057400"/>
          <a:ext cx="2609850" cy="994229"/>
        </p:xfrm>
        <a:graphic>
          <a:graphicData uri="http://schemas.openxmlformats.org/presentationml/2006/ole">
            <p:oleObj spid="_x0000_s151554" name="Équation" r:id="rId3" imgW="1054080" imgH="698400" progId="Equation.3">
              <p:embed/>
            </p:oleObj>
          </a:graphicData>
        </a:graphic>
      </p:graphicFrame>
      <p:graphicFrame>
        <p:nvGraphicFramePr>
          <p:cNvPr id="28678" name="Object 6"/>
          <p:cNvGraphicFramePr>
            <a:graphicFrameLocks noChangeAspect="1"/>
          </p:cNvGraphicFramePr>
          <p:nvPr/>
        </p:nvGraphicFramePr>
        <p:xfrm>
          <a:off x="1285875" y="3733800"/>
          <a:ext cx="2168525" cy="231775"/>
        </p:xfrm>
        <a:graphic>
          <a:graphicData uri="http://schemas.openxmlformats.org/presentationml/2006/ole">
            <p:oleObj spid="_x0000_s151555" name="…quation" r:id="rId4" imgW="952200" imgH="177480" progId="Equation.3">
              <p:embed/>
            </p:oleObj>
          </a:graphicData>
        </a:graphic>
      </p:graphicFrame>
      <p:pic>
        <p:nvPicPr>
          <p:cNvPr id="28679" name="Picture 7" descr="bebct"/>
          <p:cNvPicPr>
            <a:picLocks noChangeAspect="1" noChangeArrowheads="1"/>
          </p:cNvPicPr>
          <p:nvPr/>
        </p:nvPicPr>
        <p:blipFill>
          <a:blip r:embed="rId5"/>
          <a:srcRect/>
          <a:stretch>
            <a:fillRect/>
          </a:stretch>
        </p:blipFill>
        <p:spPr bwMode="auto">
          <a:xfrm>
            <a:off x="4572000" y="1143000"/>
            <a:ext cx="3810000" cy="4114800"/>
          </a:xfrm>
          <a:prstGeom prst="rect">
            <a:avLst/>
          </a:prstGeom>
          <a:noFill/>
        </p:spPr>
      </p:pic>
      <p:pic>
        <p:nvPicPr>
          <p:cNvPr id="28680" name="Picture 8" descr="charmt"/>
          <p:cNvPicPr>
            <a:picLocks noChangeAspect="1" noChangeArrowheads="1"/>
          </p:cNvPicPr>
          <p:nvPr/>
        </p:nvPicPr>
        <p:blipFill>
          <a:blip r:embed="rId6"/>
          <a:srcRect/>
          <a:stretch>
            <a:fillRect/>
          </a:stretch>
        </p:blipFill>
        <p:spPr bwMode="auto">
          <a:xfrm>
            <a:off x="304800" y="4267200"/>
            <a:ext cx="4038600" cy="2152650"/>
          </a:xfrm>
          <a:prstGeom prst="rect">
            <a:avLst/>
          </a:prstGeom>
          <a:noFill/>
        </p:spPr>
      </p:pic>
      <p:pic>
        <p:nvPicPr>
          <p:cNvPr id="28682" name="Picture 10" descr="nc"/>
          <p:cNvPicPr>
            <a:picLocks noChangeAspect="1" noChangeArrowheads="1"/>
          </p:cNvPicPr>
          <p:nvPr/>
        </p:nvPicPr>
        <p:blipFill>
          <a:blip r:embed="rId7"/>
          <a:srcRect/>
          <a:stretch>
            <a:fillRect/>
          </a:stretch>
        </p:blipFill>
        <p:spPr bwMode="auto">
          <a:xfrm>
            <a:off x="6781800" y="5283200"/>
            <a:ext cx="2362200" cy="1574800"/>
          </a:xfrm>
          <a:prstGeom prst="rect">
            <a:avLst/>
          </a:prstGeom>
          <a:noFill/>
        </p:spPr>
      </p:pic>
      <p:pic>
        <p:nvPicPr>
          <p:cNvPr id="28683" name="Picture 11" descr="cc"/>
          <p:cNvPicPr>
            <a:picLocks noChangeAspect="1" noChangeArrowheads="1"/>
          </p:cNvPicPr>
          <p:nvPr/>
        </p:nvPicPr>
        <p:blipFill>
          <a:blip r:embed="rId8"/>
          <a:srcRect/>
          <a:stretch>
            <a:fillRect/>
          </a:stretch>
        </p:blipFill>
        <p:spPr bwMode="auto">
          <a:xfrm>
            <a:off x="4343400" y="5232400"/>
            <a:ext cx="2438400" cy="1625600"/>
          </a:xfrm>
          <a:prstGeom prst="rect">
            <a:avLst/>
          </a:prstGeom>
          <a:noFill/>
        </p:spPr>
      </p:pic>
      <p:sp>
        <p:nvSpPr>
          <p:cNvPr id="28684" name="Text Box 12"/>
          <p:cNvSpPr txBox="1">
            <a:spLocks noChangeArrowheads="1"/>
          </p:cNvSpPr>
          <p:nvPr/>
        </p:nvSpPr>
        <p:spPr bwMode="auto">
          <a:xfrm>
            <a:off x="5927725" y="5295900"/>
            <a:ext cx="488950" cy="366713"/>
          </a:xfrm>
          <a:prstGeom prst="rect">
            <a:avLst/>
          </a:prstGeom>
          <a:noFill/>
          <a:ln w="9525">
            <a:noFill/>
            <a:miter lim="800000"/>
            <a:headEnd/>
            <a:tailEnd/>
          </a:ln>
          <a:effectLst/>
        </p:spPr>
        <p:txBody>
          <a:bodyPr wrap="none">
            <a:prstTxWarp prst="textNoShape">
              <a:avLst/>
            </a:prstTxWarp>
            <a:spAutoFit/>
          </a:bodyPr>
          <a:lstStyle/>
          <a:p>
            <a:r>
              <a:rPr lang="fr-FR">
                <a:solidFill>
                  <a:srgbClr val="FF0000"/>
                </a:solidFill>
              </a:rPr>
              <a:t>CC</a:t>
            </a:r>
            <a:endParaRPr lang="fr-FR"/>
          </a:p>
        </p:txBody>
      </p:sp>
      <p:sp>
        <p:nvSpPr>
          <p:cNvPr id="28685" name="Text Box 13"/>
          <p:cNvSpPr txBox="1">
            <a:spLocks noChangeArrowheads="1"/>
          </p:cNvSpPr>
          <p:nvPr/>
        </p:nvSpPr>
        <p:spPr bwMode="auto">
          <a:xfrm>
            <a:off x="8213725" y="5219700"/>
            <a:ext cx="501650" cy="366713"/>
          </a:xfrm>
          <a:prstGeom prst="rect">
            <a:avLst/>
          </a:prstGeom>
          <a:noFill/>
          <a:ln w="9525">
            <a:noFill/>
            <a:miter lim="800000"/>
            <a:headEnd/>
            <a:tailEnd/>
          </a:ln>
          <a:effectLst/>
        </p:spPr>
        <p:txBody>
          <a:bodyPr wrap="none">
            <a:prstTxWarp prst="textNoShape">
              <a:avLst/>
            </a:prstTxWarp>
            <a:spAutoFit/>
          </a:bodyPr>
          <a:lstStyle/>
          <a:p>
            <a:r>
              <a:rPr lang="fr-FR">
                <a:solidFill>
                  <a:srgbClr val="FF0000"/>
                </a:solidFill>
              </a:rPr>
              <a:t>NC</a:t>
            </a:r>
            <a:endParaRPr lang="fr-FR"/>
          </a:p>
        </p:txBody>
      </p:sp>
      <p:sp>
        <p:nvSpPr>
          <p:cNvPr id="13" name="Rectangle 12"/>
          <p:cNvSpPr/>
          <p:nvPr/>
        </p:nvSpPr>
        <p:spPr>
          <a:xfrm>
            <a:off x="4724400" y="1371600"/>
            <a:ext cx="3429000" cy="3170099"/>
          </a:xfrm>
          <a:prstGeom prst="rect">
            <a:avLst/>
          </a:prstGeom>
        </p:spPr>
        <p:txBody>
          <a:bodyPr wrap="square">
            <a:spAutoFit/>
          </a:bodyPr>
          <a:lstStyle/>
          <a:p>
            <a:r>
              <a:rPr lang="fr-FR" sz="2000" dirty="0" smtClean="0">
                <a:solidFill>
                  <a:srgbClr val="FFFF00"/>
                </a:solidFill>
                <a:latin typeface="Cooper Black" charset="0"/>
              </a:rPr>
              <a:t>1973 : Un neutrino interagit avec un électron et part sans créer de lepton chargé :  première observation des "courants neutres" dans la chambre à bulles  Gargamelle, construite en France et installée au CERN</a:t>
            </a:r>
          </a:p>
          <a:p>
            <a:endParaRPr lang="fr-FR" sz="2800" dirty="0">
              <a:solidFill>
                <a:srgbClr val="FF0000"/>
              </a:solidFill>
              <a:latin typeface="Cooper Black" charset="0"/>
            </a:endParaRPr>
          </a:p>
        </p:txBody>
      </p:sp>
      <p:pic>
        <p:nvPicPr>
          <p:cNvPr id="14" name="Image 3" descr="CE0058M.jpg"/>
          <p:cNvPicPr>
            <a:picLocks noChangeAspect="1"/>
          </p:cNvPicPr>
          <p:nvPr/>
        </p:nvPicPr>
        <p:blipFill>
          <a:blip r:embed="rId9"/>
          <a:srcRect/>
          <a:stretch>
            <a:fillRect/>
          </a:stretch>
        </p:blipFill>
        <p:spPr bwMode="auto">
          <a:xfrm>
            <a:off x="6248400" y="4267200"/>
            <a:ext cx="2133600" cy="2438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6" descr="CMSbrochure020"/>
          <p:cNvPicPr>
            <a:picLocks noChangeAspect="1" noChangeArrowheads="1"/>
          </p:cNvPicPr>
          <p:nvPr/>
        </p:nvPicPr>
        <p:blipFill>
          <a:blip r:embed="rId2"/>
          <a:srcRect t="15077" b="47403"/>
          <a:stretch>
            <a:fillRect/>
          </a:stretch>
        </p:blipFill>
        <p:spPr bwMode="auto">
          <a:xfrm>
            <a:off x="838200" y="838200"/>
            <a:ext cx="7596770" cy="2133600"/>
          </a:xfrm>
          <a:prstGeom prst="rect">
            <a:avLst/>
          </a:prstGeom>
          <a:noFill/>
        </p:spPr>
      </p:pic>
      <p:sp>
        <p:nvSpPr>
          <p:cNvPr id="6" name="ZoneTexte 5"/>
          <p:cNvSpPr txBox="1"/>
          <p:nvPr/>
        </p:nvSpPr>
        <p:spPr>
          <a:xfrm>
            <a:off x="685800" y="152400"/>
            <a:ext cx="7848600" cy="461665"/>
          </a:xfrm>
          <a:prstGeom prst="rect">
            <a:avLst/>
          </a:prstGeom>
          <a:noFill/>
        </p:spPr>
        <p:txBody>
          <a:bodyPr wrap="square" rtlCol="0">
            <a:spAutoFit/>
          </a:bodyPr>
          <a:lstStyle/>
          <a:p>
            <a:r>
              <a:rPr lang="fr-FR" dirty="0" smtClean="0">
                <a:latin typeface="Cambria"/>
                <a:cs typeface="Cambria"/>
              </a:rPr>
              <a:t>Interaction= échange d’un  champ(particule)   messager </a:t>
            </a:r>
            <a:endParaRPr lang="fr-FR" dirty="0">
              <a:latin typeface="Cambria"/>
              <a:cs typeface="Cambria"/>
            </a:endParaRPr>
          </a:p>
        </p:txBody>
      </p:sp>
      <p:sp>
        <p:nvSpPr>
          <p:cNvPr id="7" name="ZoneTexte 6"/>
          <p:cNvSpPr txBox="1"/>
          <p:nvPr/>
        </p:nvSpPr>
        <p:spPr>
          <a:xfrm>
            <a:off x="609600" y="4953000"/>
            <a:ext cx="8153400" cy="1631216"/>
          </a:xfrm>
          <a:prstGeom prst="rect">
            <a:avLst/>
          </a:prstGeom>
          <a:noFill/>
        </p:spPr>
        <p:txBody>
          <a:bodyPr wrap="square" rtlCol="0">
            <a:spAutoFit/>
          </a:bodyPr>
          <a:lstStyle/>
          <a:p>
            <a:pPr>
              <a:buFont typeface="Arial"/>
              <a:buChar char="•"/>
            </a:pPr>
            <a:r>
              <a:rPr lang="fr-FR" sz="2000" i="1" dirty="0" smtClean="0">
                <a:latin typeface="Cambria"/>
                <a:cs typeface="Cambria"/>
              </a:rPr>
              <a:t> Interaction électromagnétique: messager = photon </a:t>
            </a:r>
            <a:r>
              <a:rPr lang="fr-FR" sz="2000" i="1" dirty="0" err="1" smtClean="0">
                <a:latin typeface="Cambria"/>
                <a:cs typeface="Cambria"/>
              </a:rPr>
              <a:t>γ</a:t>
            </a:r>
            <a:r>
              <a:rPr lang="fr-FR" sz="2000" i="1" dirty="0" smtClean="0">
                <a:latin typeface="Cambria"/>
                <a:cs typeface="Cambria"/>
              </a:rPr>
              <a:t> </a:t>
            </a:r>
          </a:p>
          <a:p>
            <a:pPr>
              <a:buFont typeface="Arial"/>
              <a:buChar char="•"/>
            </a:pPr>
            <a:r>
              <a:rPr lang="fr-FR" sz="2000" i="1" dirty="0" smtClean="0">
                <a:latin typeface="Cambria"/>
                <a:cs typeface="Cambria"/>
              </a:rPr>
              <a:t> </a:t>
            </a:r>
            <a:r>
              <a:rPr lang="fr-FR" sz="2000" i="1" dirty="0" smtClean="0">
                <a:latin typeface="Cambria"/>
                <a:cs typeface="Cambria"/>
              </a:rPr>
              <a:t>Interaction </a:t>
            </a:r>
            <a:r>
              <a:rPr lang="fr-FR" sz="2000" i="1" dirty="0" smtClean="0">
                <a:latin typeface="Cambria"/>
                <a:cs typeface="Cambria"/>
              </a:rPr>
              <a:t>faible : messagers = W et Z</a:t>
            </a:r>
          </a:p>
          <a:p>
            <a:pPr lvl="1">
              <a:buFont typeface="Arial"/>
              <a:buChar char="•"/>
            </a:pPr>
            <a:r>
              <a:rPr lang="fr-FR" sz="2000" i="1" dirty="0" smtClean="0">
                <a:latin typeface="Cambria"/>
                <a:cs typeface="Cambria"/>
              </a:rPr>
              <a:t> </a:t>
            </a:r>
            <a:r>
              <a:rPr lang="fr-FR" sz="2000" i="1" dirty="0" smtClean="0">
                <a:latin typeface="Cambria"/>
                <a:cs typeface="Cambria"/>
              </a:rPr>
              <a:t>l’interaction </a:t>
            </a:r>
            <a:r>
              <a:rPr lang="fr-FR" sz="2000" i="1" dirty="0" smtClean="0">
                <a:latin typeface="Cambria"/>
                <a:cs typeface="Cambria"/>
              </a:rPr>
              <a:t>étant de courte portée, ils doivent avoir une masse</a:t>
            </a:r>
          </a:p>
          <a:p>
            <a:pPr>
              <a:buFont typeface="Arial"/>
              <a:buChar char="•"/>
            </a:pPr>
            <a:r>
              <a:rPr lang="fr-FR" sz="2000" i="1" dirty="0" smtClean="0">
                <a:latin typeface="Cambria"/>
                <a:cs typeface="Cambria"/>
              </a:rPr>
              <a:t> Peut-on trouver une théorie qui unifie le </a:t>
            </a:r>
            <a:r>
              <a:rPr lang="fr-FR" sz="2000" i="1" dirty="0" err="1" smtClean="0">
                <a:latin typeface="Cambria"/>
                <a:cs typeface="Cambria"/>
              </a:rPr>
              <a:t>γ</a:t>
            </a:r>
            <a:r>
              <a:rPr lang="fr-FR" sz="2000" i="1" dirty="0" smtClean="0">
                <a:latin typeface="Cambria"/>
                <a:cs typeface="Cambria"/>
              </a:rPr>
              <a:t> avec W et Z ? </a:t>
            </a:r>
          </a:p>
          <a:p>
            <a:pPr>
              <a:buFont typeface="Arial"/>
              <a:buChar char="•"/>
            </a:pPr>
            <a:r>
              <a:rPr lang="fr-FR" sz="2000" i="1" dirty="0" smtClean="0">
                <a:latin typeface="Cambria"/>
                <a:cs typeface="Cambria"/>
              </a:rPr>
              <a:t>Oui: la théorie qui implique le </a:t>
            </a:r>
            <a:r>
              <a:rPr lang="fr-FR" sz="2000" i="1" dirty="0" err="1" smtClean="0">
                <a:latin typeface="Cambria"/>
                <a:cs typeface="Cambria"/>
              </a:rPr>
              <a:t>Higgs</a:t>
            </a:r>
            <a:r>
              <a:rPr lang="fr-FR" sz="2000" i="1" dirty="0" smtClean="0">
                <a:latin typeface="Cambria"/>
                <a:cs typeface="Cambria"/>
              </a:rPr>
              <a:t>…</a:t>
            </a:r>
            <a:endParaRPr lang="fr-FR" dirty="0"/>
          </a:p>
        </p:txBody>
      </p:sp>
      <p:pic>
        <p:nvPicPr>
          <p:cNvPr id="8" name="Image 7" descr="images1.jpg"/>
          <p:cNvPicPr>
            <a:picLocks noChangeAspect="1"/>
          </p:cNvPicPr>
          <p:nvPr/>
        </p:nvPicPr>
        <p:blipFill>
          <a:blip r:embed="rId3"/>
          <a:stretch>
            <a:fillRect/>
          </a:stretch>
        </p:blipFill>
        <p:spPr>
          <a:xfrm>
            <a:off x="304800" y="3352800"/>
            <a:ext cx="3276600" cy="1254676"/>
          </a:xfrm>
          <a:prstGeom prst="rect">
            <a:avLst/>
          </a:prstGeom>
        </p:spPr>
      </p:pic>
      <p:sp>
        <p:nvSpPr>
          <p:cNvPr id="9" name="Flèche vers la droite 8"/>
          <p:cNvSpPr/>
          <p:nvPr/>
        </p:nvSpPr>
        <p:spPr bwMode="auto">
          <a:xfrm>
            <a:off x="3962400" y="3733800"/>
            <a:ext cx="1447800" cy="609600"/>
          </a:xfrm>
          <a:prstGeom prst="rightArrow">
            <a:avLst/>
          </a:prstGeom>
          <a:solidFill>
            <a:srgbClr val="7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1" i="0" u="none" strike="noStrike" cap="none" normalizeH="0" baseline="0" smtClean="0">
              <a:ln>
                <a:noFill/>
              </a:ln>
              <a:solidFill>
                <a:schemeClr val="tx1"/>
              </a:solidFill>
              <a:effectLst/>
              <a:latin typeface="Times New Roman" pitchFamily="18" charset="0"/>
            </a:endParaRPr>
          </a:p>
        </p:txBody>
      </p:sp>
      <p:pic>
        <p:nvPicPr>
          <p:cNvPr id="10" name="Image 9" descr="images2.jpg"/>
          <p:cNvPicPr>
            <a:picLocks noChangeAspect="1"/>
          </p:cNvPicPr>
          <p:nvPr/>
        </p:nvPicPr>
        <p:blipFill>
          <a:blip r:embed="rId4"/>
          <a:stretch>
            <a:fillRect/>
          </a:stretch>
        </p:blipFill>
        <p:spPr>
          <a:xfrm>
            <a:off x="5638800" y="3048000"/>
            <a:ext cx="2711450" cy="1860995"/>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ectangle 12"/>
          <p:cNvSpPr/>
          <p:nvPr/>
        </p:nvSpPr>
        <p:spPr bwMode="auto">
          <a:xfrm>
            <a:off x="0" y="0"/>
            <a:ext cx="9144000" cy="6858000"/>
          </a:xfrm>
          <a:prstGeom prst="rect">
            <a:avLst/>
          </a:prstGeom>
          <a:solidFill>
            <a:srgbClr val="00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1" i="0" u="none" strike="noStrike" cap="none" normalizeH="0" baseline="0" dirty="0" smtClean="0">
              <a:ln>
                <a:noFill/>
              </a:ln>
              <a:solidFill>
                <a:srgbClr val="000000"/>
              </a:solidFill>
              <a:effectLst/>
              <a:latin typeface="Times New Roman" pitchFamily="18" charset="0"/>
            </a:endParaRPr>
          </a:p>
        </p:txBody>
      </p:sp>
      <p:sp>
        <p:nvSpPr>
          <p:cNvPr id="5" name="Titre 1"/>
          <p:cNvSpPr>
            <a:spLocks noGrp="1"/>
          </p:cNvSpPr>
          <p:nvPr>
            <p:ph type="title"/>
          </p:nvPr>
        </p:nvSpPr>
        <p:spPr>
          <a:xfrm>
            <a:off x="1143000" y="381000"/>
            <a:ext cx="7162800" cy="960438"/>
          </a:xfrm>
        </p:spPr>
        <p:txBody>
          <a:bodyPr/>
          <a:lstStyle/>
          <a:p>
            <a:r>
              <a:rPr lang="fr-FR" dirty="0" smtClean="0"/>
              <a:t> </a:t>
            </a:r>
            <a:r>
              <a:rPr lang="fr-FR" sz="3600" dirty="0" smtClean="0">
                <a:solidFill>
                  <a:srgbClr val="FFFF00"/>
                </a:solidFill>
              </a:rPr>
              <a:t>Le modèle standard de la matière</a:t>
            </a:r>
            <a:endParaRPr lang="fr-FR" sz="3600" dirty="0">
              <a:solidFill>
                <a:srgbClr val="FFFF00"/>
              </a:solidFill>
            </a:endParaRPr>
          </a:p>
        </p:txBody>
      </p:sp>
      <p:pic>
        <p:nvPicPr>
          <p:cNvPr id="6" name="Picture 7" descr="HiggsGraphic"/>
          <p:cNvPicPr>
            <a:picLocks noChangeAspect="1" noChangeArrowheads="1"/>
          </p:cNvPicPr>
          <p:nvPr/>
        </p:nvPicPr>
        <p:blipFill>
          <a:blip r:embed="rId2"/>
          <a:srcRect/>
          <a:stretch>
            <a:fillRect/>
          </a:stretch>
        </p:blipFill>
        <p:spPr bwMode="auto">
          <a:xfrm>
            <a:off x="2057399" y="1524001"/>
            <a:ext cx="5135946" cy="3810000"/>
          </a:xfrm>
          <a:prstGeom prst="rect">
            <a:avLst/>
          </a:prstGeom>
          <a:noFill/>
          <a:ln w="9525">
            <a:noFill/>
            <a:miter lim="800000"/>
            <a:headEnd/>
            <a:tailEnd/>
          </a:ln>
        </p:spPr>
      </p:pic>
      <p:sp>
        <p:nvSpPr>
          <p:cNvPr id="7" name="Bulle rectangulaire 6"/>
          <p:cNvSpPr/>
          <p:nvPr/>
        </p:nvSpPr>
        <p:spPr bwMode="auto">
          <a:xfrm>
            <a:off x="6781800" y="1676400"/>
            <a:ext cx="2209800" cy="533400"/>
          </a:xfrm>
          <a:prstGeom prst="wedgeRectCallout">
            <a:avLst>
              <a:gd name="adj1" fmla="val -54511"/>
              <a:gd name="adj2" fmla="val 175000"/>
            </a:avLst>
          </a:prstGeom>
          <a:solidFill>
            <a:srgbClr val="FFF82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fr-FR" sz="1400" dirty="0" smtClean="0">
                <a:latin typeface="Cambria"/>
                <a:cs typeface="Cambria"/>
              </a:rPr>
              <a:t>Est-ce que les </a:t>
            </a:r>
            <a:r>
              <a:rPr kumimoji="0" lang="fr-FR" sz="1400" b="0" i="0" u="none" strike="noStrike" cap="none" normalizeH="0" baseline="0" dirty="0" smtClean="0">
                <a:ln>
                  <a:noFill/>
                </a:ln>
                <a:solidFill>
                  <a:schemeClr val="tx1"/>
                </a:solidFill>
                <a:effectLst/>
                <a:latin typeface="Cambria"/>
                <a:ea typeface="ＭＳ Ｐゴシック" charset="-128"/>
                <a:cs typeface="Cambria"/>
              </a:rPr>
              <a:t>3 forces</a:t>
            </a:r>
            <a:r>
              <a:rPr kumimoji="0" lang="fr-FR" sz="1400" b="0" i="0" u="none" strike="noStrike" cap="none" normalizeH="0" dirty="0" smtClean="0">
                <a:ln>
                  <a:noFill/>
                </a:ln>
                <a:solidFill>
                  <a:schemeClr val="tx1"/>
                </a:solidFill>
                <a:effectLst/>
                <a:latin typeface="Cambria"/>
                <a:ea typeface="ＭＳ Ｐゴシック" charset="-128"/>
                <a:cs typeface="Cambria"/>
              </a:rPr>
              <a:t> sont</a:t>
            </a:r>
            <a:r>
              <a:rPr kumimoji="0" lang="fr-FR" sz="1400" b="0" i="0" u="none" strike="noStrike" cap="none" normalizeH="0" baseline="0" dirty="0" smtClean="0">
                <a:ln>
                  <a:noFill/>
                </a:ln>
                <a:solidFill>
                  <a:schemeClr val="tx1"/>
                </a:solidFill>
                <a:effectLst/>
                <a:latin typeface="Cambria"/>
                <a:ea typeface="ＭＳ Ｐゴシック" charset="-128"/>
                <a:cs typeface="Cambria"/>
              </a:rPr>
              <a:t> unifiées</a:t>
            </a:r>
            <a:r>
              <a:rPr kumimoji="0" lang="fr-FR" sz="1400" b="0" i="0" u="none" strike="noStrike" cap="none" normalizeH="0" dirty="0" smtClean="0">
                <a:ln>
                  <a:noFill/>
                </a:ln>
                <a:solidFill>
                  <a:schemeClr val="tx1"/>
                </a:solidFill>
                <a:effectLst/>
                <a:latin typeface="Cambria"/>
                <a:ea typeface="ＭＳ Ｐゴシック" charset="-128"/>
                <a:cs typeface="Cambria"/>
              </a:rPr>
              <a:t> ?</a:t>
            </a:r>
            <a:endParaRPr kumimoji="0" lang="fr-FR" sz="1400" b="0" i="0" u="none" strike="noStrike" cap="none" normalizeH="0" baseline="0" dirty="0" smtClean="0">
              <a:ln>
                <a:noFill/>
              </a:ln>
              <a:solidFill>
                <a:schemeClr val="tx1"/>
              </a:solidFill>
              <a:effectLst/>
              <a:latin typeface="Cambria"/>
              <a:ea typeface="ＭＳ Ｐゴシック" charset="-128"/>
              <a:cs typeface="Cambria"/>
            </a:endParaRPr>
          </a:p>
        </p:txBody>
      </p:sp>
      <p:sp>
        <p:nvSpPr>
          <p:cNvPr id="8" name="Bulle rectangulaire 7"/>
          <p:cNvSpPr/>
          <p:nvPr/>
        </p:nvSpPr>
        <p:spPr bwMode="auto">
          <a:xfrm>
            <a:off x="152400" y="1600200"/>
            <a:ext cx="2209800" cy="381000"/>
          </a:xfrm>
          <a:prstGeom prst="wedgeRectCallout">
            <a:avLst>
              <a:gd name="adj1" fmla="val 54684"/>
              <a:gd name="adj2" fmla="val 187500"/>
            </a:avLst>
          </a:prstGeom>
          <a:solidFill>
            <a:srgbClr val="FFF82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fr-FR" sz="1400" dirty="0" smtClean="0">
                <a:latin typeface="Cambria"/>
                <a:cs typeface="Cambria"/>
              </a:rPr>
              <a:t>Pourquoi 3 familles ? </a:t>
            </a:r>
          </a:p>
        </p:txBody>
      </p:sp>
      <p:sp>
        <p:nvSpPr>
          <p:cNvPr id="9" name="Bulle rectangulaire 8"/>
          <p:cNvSpPr/>
          <p:nvPr/>
        </p:nvSpPr>
        <p:spPr bwMode="auto">
          <a:xfrm>
            <a:off x="228600" y="3276600"/>
            <a:ext cx="2209800" cy="457200"/>
          </a:xfrm>
          <a:prstGeom prst="wedgeRectCallout">
            <a:avLst>
              <a:gd name="adj1" fmla="val 54684"/>
              <a:gd name="adj2" fmla="val 187500"/>
            </a:avLst>
          </a:prstGeom>
          <a:solidFill>
            <a:srgbClr val="FFF82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fr-FR" sz="1400" dirty="0" smtClean="0"/>
              <a:t> </a:t>
            </a:r>
          </a:p>
        </p:txBody>
      </p:sp>
      <p:sp>
        <p:nvSpPr>
          <p:cNvPr id="10" name="Bulle rectangulaire 9"/>
          <p:cNvSpPr/>
          <p:nvPr/>
        </p:nvSpPr>
        <p:spPr bwMode="auto">
          <a:xfrm>
            <a:off x="228600" y="3276600"/>
            <a:ext cx="2209800" cy="457200"/>
          </a:xfrm>
          <a:prstGeom prst="wedgeRectCallout">
            <a:avLst>
              <a:gd name="adj1" fmla="val 54684"/>
              <a:gd name="adj2" fmla="val -154167"/>
            </a:avLst>
          </a:prstGeom>
          <a:solidFill>
            <a:srgbClr val="FFF82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fr-FR" sz="1400" dirty="0" smtClean="0">
                <a:latin typeface="Cambria"/>
                <a:cs typeface="Cambria"/>
              </a:rPr>
              <a:t>Quelle relation entre quarks et leptons ? </a:t>
            </a:r>
          </a:p>
        </p:txBody>
      </p:sp>
      <p:sp>
        <p:nvSpPr>
          <p:cNvPr id="11" name="Bulle ronde 10"/>
          <p:cNvSpPr/>
          <p:nvPr/>
        </p:nvSpPr>
        <p:spPr bwMode="auto">
          <a:xfrm>
            <a:off x="2971800" y="5334000"/>
            <a:ext cx="2057400" cy="1143000"/>
          </a:xfrm>
          <a:prstGeom prst="wedgeEllipseCallout">
            <a:avLst>
              <a:gd name="adj1" fmla="val 35647"/>
              <a:gd name="adj2" fmla="val -19908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2" name="ZoneTexte 11"/>
          <p:cNvSpPr txBox="1"/>
          <p:nvPr/>
        </p:nvSpPr>
        <p:spPr>
          <a:xfrm>
            <a:off x="3200400" y="5486400"/>
            <a:ext cx="1752600" cy="1200328"/>
          </a:xfrm>
          <a:prstGeom prst="rect">
            <a:avLst/>
          </a:prstGeom>
          <a:noFill/>
        </p:spPr>
        <p:txBody>
          <a:bodyPr wrap="square" rtlCol="0">
            <a:spAutoFit/>
          </a:bodyPr>
          <a:lstStyle/>
          <a:p>
            <a:r>
              <a:rPr lang="fr-FR" i="1" dirty="0" err="1" smtClean="0">
                <a:latin typeface="Cambria"/>
                <a:cs typeface="Cambria"/>
              </a:rPr>
              <a:t>Higgs</a:t>
            </a:r>
            <a:r>
              <a:rPr lang="fr-FR" i="1" dirty="0" smtClean="0">
                <a:latin typeface="Cambria"/>
                <a:cs typeface="Cambria"/>
              </a:rPr>
              <a:t> </a:t>
            </a:r>
            <a:r>
              <a:rPr lang="fr-FR" i="1" dirty="0" err="1" smtClean="0">
                <a:latin typeface="Cambria"/>
                <a:cs typeface="Cambria"/>
              </a:rPr>
              <a:t>at</a:t>
            </a:r>
            <a:r>
              <a:rPr lang="fr-FR" i="1" dirty="0" smtClean="0">
                <a:latin typeface="Cambria"/>
                <a:cs typeface="Cambria"/>
              </a:rPr>
              <a:t> 125 </a:t>
            </a:r>
            <a:r>
              <a:rPr lang="fr-FR" i="1" dirty="0" err="1" smtClean="0">
                <a:latin typeface="Cambria"/>
                <a:cs typeface="Cambria"/>
              </a:rPr>
              <a:t>GeV</a:t>
            </a:r>
            <a:r>
              <a:rPr lang="fr-FR" i="1" dirty="0" smtClean="0">
                <a:latin typeface="Cambria"/>
                <a:cs typeface="Cambria"/>
              </a:rPr>
              <a:t>?</a:t>
            </a:r>
          </a:p>
          <a:p>
            <a:r>
              <a:rPr lang="fr-FR" i="1" dirty="0" smtClean="0">
                <a:latin typeface="Cambria"/>
                <a:cs typeface="Cambria"/>
              </a:rPr>
              <a:t> </a:t>
            </a:r>
            <a:endParaRPr lang="fr-FR" i="1" dirty="0">
              <a:latin typeface="Cambria"/>
              <a:cs typeface="Cambria"/>
            </a:endParaRPr>
          </a:p>
        </p:txBody>
      </p:sp>
      <p:sp>
        <p:nvSpPr>
          <p:cNvPr id="14" name="ZoneTexte 13"/>
          <p:cNvSpPr txBox="1"/>
          <p:nvPr/>
        </p:nvSpPr>
        <p:spPr>
          <a:xfrm>
            <a:off x="5715000" y="4572000"/>
            <a:ext cx="3124200" cy="1200328"/>
          </a:xfrm>
          <a:prstGeom prst="rect">
            <a:avLst/>
          </a:prstGeom>
          <a:noFill/>
        </p:spPr>
        <p:txBody>
          <a:bodyPr wrap="square" rtlCol="0">
            <a:spAutoFit/>
          </a:bodyPr>
          <a:lstStyle/>
          <a:p>
            <a:r>
              <a:rPr lang="fr-FR" dirty="0" smtClean="0">
                <a:solidFill>
                  <a:srgbClr val="FFFF00"/>
                </a:solidFill>
                <a:latin typeface="Cambria"/>
                <a:cs typeface="Cambria"/>
              </a:rPr>
              <a:t>Dans le modèle standard les neutrinos n’ont pas de masse</a:t>
            </a:r>
            <a:endParaRPr lang="fr-FR" dirty="0">
              <a:solidFill>
                <a:srgbClr val="FFFF00"/>
              </a:solidFill>
              <a:latin typeface="Cambria"/>
              <a:cs typeface="Cambr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p:bldP spid="14" grpId="0"/>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6" descr="CMSchallengespage2"/>
          <p:cNvPicPr>
            <a:picLocks noChangeAspect="1" noChangeArrowheads="1"/>
          </p:cNvPicPr>
          <p:nvPr/>
        </p:nvPicPr>
        <p:blipFill>
          <a:blip r:embed="rId2"/>
          <a:srcRect t="9079" b="8341"/>
          <a:stretch>
            <a:fillRect/>
          </a:stretch>
        </p:blipFill>
        <p:spPr bwMode="auto">
          <a:xfrm>
            <a:off x="0" y="822325"/>
            <a:ext cx="9144000" cy="6035675"/>
          </a:xfrm>
          <a:prstGeom prst="rect">
            <a:avLst/>
          </a:prstGeom>
          <a:noFill/>
        </p:spPr>
      </p:pic>
      <p:sp>
        <p:nvSpPr>
          <p:cNvPr id="6" name="ZoneTexte 5"/>
          <p:cNvSpPr txBox="1"/>
          <p:nvPr/>
        </p:nvSpPr>
        <p:spPr>
          <a:xfrm>
            <a:off x="0" y="0"/>
            <a:ext cx="9144000" cy="830997"/>
          </a:xfrm>
          <a:prstGeom prst="rect">
            <a:avLst/>
          </a:prstGeom>
          <a:noFill/>
        </p:spPr>
        <p:txBody>
          <a:bodyPr wrap="square" rtlCol="0">
            <a:spAutoFit/>
          </a:bodyPr>
          <a:lstStyle/>
          <a:p>
            <a:r>
              <a:rPr lang="fr-FR" i="1" dirty="0" smtClean="0">
                <a:latin typeface="Cambria"/>
                <a:cs typeface="Cambria"/>
              </a:rPr>
              <a:t>Peut on unifier plus ?</a:t>
            </a:r>
            <a:r>
              <a:rPr lang="fr-FR" dirty="0" smtClean="0"/>
              <a:t>  </a:t>
            </a:r>
            <a:r>
              <a:rPr lang="fr-FR" dirty="0" smtClean="0">
                <a:latin typeface="Cambria"/>
                <a:cs typeface="Cambria"/>
              </a:rPr>
              <a:t>Oui  par exemple l’interaction</a:t>
            </a:r>
            <a:r>
              <a:rPr lang="fr-FR" dirty="0" smtClean="0">
                <a:latin typeface="Cambria"/>
                <a:cs typeface="Cambria"/>
              </a:rPr>
              <a:t> </a:t>
            </a:r>
            <a:r>
              <a:rPr lang="fr-FR" dirty="0" smtClean="0">
                <a:latin typeface="Cambria"/>
                <a:cs typeface="Cambria"/>
              </a:rPr>
              <a:t>é</a:t>
            </a:r>
            <a:r>
              <a:rPr lang="fr-FR" dirty="0" smtClean="0">
                <a:latin typeface="Cambria"/>
                <a:cs typeface="Cambria"/>
              </a:rPr>
              <a:t>lectrofaible </a:t>
            </a:r>
            <a:r>
              <a:rPr lang="fr-FR" dirty="0" smtClean="0">
                <a:latin typeface="Cambria"/>
                <a:cs typeface="Cambria"/>
              </a:rPr>
              <a:t>et l’interaction forte </a:t>
            </a:r>
            <a:r>
              <a:rPr lang="fr-FR" dirty="0" err="1" smtClean="0">
                <a:latin typeface="Cambria"/>
                <a:cs typeface="Cambria"/>
                <a:sym typeface="Wingdings"/>
              </a:rPr>
              <a:t></a:t>
            </a:r>
            <a:r>
              <a:rPr lang="fr-FR" dirty="0" smtClean="0">
                <a:latin typeface="Cambria"/>
                <a:cs typeface="Cambria"/>
                <a:sym typeface="Wingdings"/>
              </a:rPr>
              <a:t> le proton a un temps de vie fini</a:t>
            </a:r>
            <a:endParaRPr lang="fr-FR" dirty="0">
              <a:latin typeface="Cambria"/>
              <a:cs typeface="Cambria"/>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Titre 1"/>
          <p:cNvSpPr>
            <a:spLocks noGrp="1"/>
          </p:cNvSpPr>
          <p:nvPr>
            <p:ph type="title"/>
          </p:nvPr>
        </p:nvSpPr>
        <p:spPr>
          <a:xfrm>
            <a:off x="914400" y="1752600"/>
            <a:ext cx="7175500" cy="2667000"/>
          </a:xfrm>
        </p:spPr>
        <p:txBody>
          <a:bodyPr/>
          <a:lstStyle/>
          <a:p>
            <a:r>
              <a:rPr lang="fr-FR" i="1" dirty="0" smtClean="0">
                <a:solidFill>
                  <a:srgbClr val="FF0000"/>
                </a:solidFill>
                <a:ea typeface="ＭＳ Ｐゴシック" charset="-128"/>
                <a:cs typeface="ＭＳ Ｐゴシック" charset="-128"/>
              </a:rPr>
              <a:t>IV</a:t>
            </a:r>
            <a:br>
              <a:rPr lang="fr-FR" i="1" dirty="0" smtClean="0">
                <a:solidFill>
                  <a:srgbClr val="FF0000"/>
                </a:solidFill>
                <a:ea typeface="ＭＳ Ｐゴシック" charset="-128"/>
                <a:cs typeface="ＭＳ Ｐゴシック" charset="-128"/>
              </a:rPr>
            </a:br>
            <a:r>
              <a:rPr lang="fr-FR" i="1" dirty="0" smtClean="0">
                <a:solidFill>
                  <a:srgbClr val="FF0000"/>
                </a:solidFill>
                <a:ea typeface="ＭＳ Ｐゴシック" charset="-128"/>
                <a:cs typeface="ＭＳ Ｐゴシック" charset="-128"/>
              </a:rPr>
              <a:t>Pire encore, ils ont une masse mal grès le fait que dans le SM le mécanisme n’est pas prévu</a:t>
            </a:r>
            <a:br>
              <a:rPr lang="fr-FR" i="1" dirty="0" smtClean="0">
                <a:solidFill>
                  <a:srgbClr val="FF0000"/>
                </a:solidFill>
                <a:ea typeface="ＭＳ Ｐゴシック" charset="-128"/>
                <a:cs typeface="ＭＳ Ｐゴシック" charset="-128"/>
              </a:rPr>
            </a:br>
            <a:endParaRPr lang="fr-FR" dirty="0" smtClean="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990600"/>
            <a:ext cx="7543800" cy="4724400"/>
          </a:xfrm>
        </p:spPr>
        <p:txBody>
          <a:bodyPr/>
          <a:lstStyle/>
          <a:p>
            <a:pPr algn="just"/>
            <a:r>
              <a:rPr lang="fr-FR" sz="3200" i="1" dirty="0" smtClean="0"/>
              <a:t>Evangile selon Luc:  </a:t>
            </a:r>
            <a:r>
              <a:rPr sz="2400" dirty="0" smtClean="0"/>
              <a:t>Puis il dit à ses disciples : " Il est impossible que les scandales n'arrivent pas, mais malheur à celui par qui ils arrivent ! Mieux vaudrait pour lui se voir passer autour du cou une pierre à moudre et être jeté à la mer que de scandaliser un seul de ces petits. </a:t>
            </a:r>
            <a:endParaRPr lang="fr-FR" sz="32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0051" name="Rectangle 2"/>
          <p:cNvSpPr>
            <a:spLocks noGrp="1" noChangeArrowheads="1"/>
          </p:cNvSpPr>
          <p:nvPr>
            <p:ph type="title"/>
          </p:nvPr>
        </p:nvSpPr>
        <p:spPr>
          <a:xfrm>
            <a:off x="609600" y="0"/>
            <a:ext cx="7772400" cy="685800"/>
          </a:xfrm>
        </p:spPr>
        <p:txBody>
          <a:bodyPr/>
          <a:lstStyle/>
          <a:p>
            <a:r>
              <a:rPr lang="en-US" sz="3200" dirty="0" err="1" smtClean="0">
                <a:solidFill>
                  <a:srgbClr val="FF0000"/>
                </a:solidFill>
                <a:ea typeface="ＭＳ Ｐゴシック" charset="-128"/>
                <a:cs typeface="ＭＳ Ｐゴシック" charset="-128"/>
              </a:rPr>
              <a:t>Où</a:t>
            </a:r>
            <a:r>
              <a:rPr lang="en-US" sz="3200" dirty="0" smtClean="0">
                <a:solidFill>
                  <a:srgbClr val="FF0000"/>
                </a:solidFill>
                <a:ea typeface="ＭＳ Ｐゴシック" charset="-128"/>
                <a:cs typeface="ＭＳ Ｐゴシック" charset="-128"/>
              </a:rPr>
              <a:t> </a:t>
            </a:r>
            <a:r>
              <a:rPr lang="en-US" sz="3200" dirty="0" err="1" smtClean="0">
                <a:solidFill>
                  <a:srgbClr val="FF0000"/>
                </a:solidFill>
                <a:ea typeface="ＭＳ Ｐゴシック" charset="-128"/>
                <a:cs typeface="ＭＳ Ｐゴシック" charset="-128"/>
              </a:rPr>
              <a:t>est-ce</a:t>
            </a:r>
            <a:r>
              <a:rPr lang="en-US" sz="3200" dirty="0" smtClean="0">
                <a:solidFill>
                  <a:srgbClr val="FF0000"/>
                </a:solidFill>
                <a:ea typeface="ＭＳ Ｐゴシック" charset="-128"/>
                <a:cs typeface="ＭＳ Ｐゴシック" charset="-128"/>
              </a:rPr>
              <a:t> </a:t>
            </a:r>
            <a:r>
              <a:rPr lang="en-US" sz="3200" dirty="0" err="1" smtClean="0">
                <a:solidFill>
                  <a:srgbClr val="FF0000"/>
                </a:solidFill>
                <a:ea typeface="ＭＳ Ｐゴシック" charset="-128"/>
                <a:cs typeface="ＭＳ Ｐゴシック" charset="-128"/>
              </a:rPr>
              <a:t>que</a:t>
            </a:r>
            <a:r>
              <a:rPr lang="en-US" sz="3200" dirty="0" smtClean="0">
                <a:solidFill>
                  <a:srgbClr val="FF0000"/>
                </a:solidFill>
                <a:ea typeface="ＭＳ Ｐゴシック" charset="-128"/>
                <a:cs typeface="ＭＳ Ｐゴシック" charset="-128"/>
              </a:rPr>
              <a:t> les neutrinos </a:t>
            </a:r>
            <a:r>
              <a:rPr lang="en-US" sz="3200" dirty="0" err="1" smtClean="0">
                <a:solidFill>
                  <a:srgbClr val="FF0000"/>
                </a:solidFill>
                <a:ea typeface="ＭＳ Ｐゴシック" charset="-128"/>
                <a:cs typeface="ＭＳ Ｐゴシック" charset="-128"/>
              </a:rPr>
              <a:t>aparaissent</a:t>
            </a:r>
            <a:r>
              <a:rPr lang="en-US" sz="3200" dirty="0" smtClean="0">
                <a:solidFill>
                  <a:srgbClr val="FF0000"/>
                </a:solidFill>
                <a:ea typeface="ＭＳ Ｐゴシック" charset="-128"/>
                <a:cs typeface="ＭＳ Ｐゴシック" charset="-128"/>
              </a:rPr>
              <a:t> ?</a:t>
            </a:r>
            <a:r>
              <a:rPr lang="en-US" sz="3200" dirty="0" smtClean="0">
                <a:solidFill>
                  <a:schemeClr val="bg1"/>
                </a:solidFill>
                <a:ea typeface="ＭＳ Ｐゴシック" charset="-128"/>
                <a:cs typeface="ＭＳ Ｐゴシック" charset="-128"/>
              </a:rPr>
              <a:t>?</a:t>
            </a:r>
          </a:p>
        </p:txBody>
      </p:sp>
      <p:grpSp>
        <p:nvGrpSpPr>
          <p:cNvPr id="130052" name="Group 3"/>
          <p:cNvGrpSpPr>
            <a:grpSpLocks/>
          </p:cNvGrpSpPr>
          <p:nvPr/>
        </p:nvGrpSpPr>
        <p:grpSpPr bwMode="auto">
          <a:xfrm>
            <a:off x="4572000" y="3643313"/>
            <a:ext cx="4357688" cy="1428750"/>
            <a:chOff x="3072" y="2448"/>
            <a:chExt cx="2928" cy="960"/>
          </a:xfrm>
        </p:grpSpPr>
        <p:pic>
          <p:nvPicPr>
            <p:cNvPr id="130087" name="Picture 4" descr="accretion-jet"/>
            <p:cNvPicPr preferRelativeResize="0">
              <a:picLocks noChangeAspect="1" noChangeArrowheads="1"/>
            </p:cNvPicPr>
            <p:nvPr/>
          </p:nvPicPr>
          <p:blipFill>
            <a:blip r:embed="rId5"/>
            <a:srcRect/>
            <a:stretch>
              <a:fillRect/>
            </a:stretch>
          </p:blipFill>
          <p:spPr bwMode="auto">
            <a:xfrm>
              <a:off x="3072" y="2448"/>
              <a:ext cx="960" cy="960"/>
            </a:xfrm>
            <a:prstGeom prst="rect">
              <a:avLst/>
            </a:prstGeom>
            <a:noFill/>
            <a:ln w="9525">
              <a:noFill/>
              <a:miter lim="800000"/>
              <a:headEnd/>
              <a:tailEnd/>
            </a:ln>
          </p:spPr>
        </p:pic>
        <p:sp>
          <p:nvSpPr>
            <p:cNvPr id="130088" name="Rectangle 5"/>
            <p:cNvSpPr>
              <a:spLocks noChangeArrowheads="1"/>
            </p:cNvSpPr>
            <p:nvPr/>
          </p:nvSpPr>
          <p:spPr bwMode="auto">
            <a:xfrm>
              <a:off x="3072" y="2448"/>
              <a:ext cx="960" cy="960"/>
            </a:xfrm>
            <a:prstGeom prst="rect">
              <a:avLst/>
            </a:prstGeom>
            <a:noFill/>
            <a:ln w="9525">
              <a:solidFill>
                <a:schemeClr val="tx1"/>
              </a:solidFill>
              <a:miter lim="800000"/>
              <a:headEnd/>
              <a:tailEnd/>
            </a:ln>
          </p:spPr>
          <p:txBody>
            <a:bodyPr wrap="none" anchor="ctr">
              <a:prstTxWarp prst="textNoShape">
                <a:avLst/>
              </a:prstTxWarp>
            </a:bodyPr>
            <a:lstStyle/>
            <a:p>
              <a:endParaRPr lang="fr-FR"/>
            </a:p>
          </p:txBody>
        </p:sp>
        <p:sp>
          <p:nvSpPr>
            <p:cNvPr id="884742" name="Text Box 6"/>
            <p:cNvSpPr txBox="1">
              <a:spLocks noChangeArrowheads="1"/>
            </p:cNvSpPr>
            <p:nvPr/>
          </p:nvSpPr>
          <p:spPr bwMode="auto">
            <a:xfrm>
              <a:off x="4080" y="2976"/>
              <a:ext cx="1920" cy="432"/>
            </a:xfrm>
            <a:prstGeom prst="rect">
              <a:avLst/>
            </a:prstGeom>
            <a:solidFill>
              <a:schemeClr val="bg1"/>
            </a:solidFill>
            <a:ln w="9525">
              <a:solidFill>
                <a:schemeClr val="tx1"/>
              </a:solidFill>
              <a:miter lim="800000"/>
              <a:headEnd/>
              <a:tailEnd/>
            </a:ln>
            <a:effectLst/>
          </p:spPr>
          <p:txBody>
            <a:bodyPr wrap="none" lIns="85725" tIns="42863" rIns="85725" bIns="42863" anchor="ctr">
              <a:prstTxWarp prst="textNoShape">
                <a:avLst/>
              </a:prstTxWarp>
            </a:bodyPr>
            <a:lstStyle/>
            <a:p>
              <a:pPr defTabSz="857250">
                <a:defRPr/>
              </a:pPr>
              <a:r>
                <a:rPr lang="en-GB" sz="1900" dirty="0" err="1">
                  <a:solidFill>
                    <a:srgbClr val="4D4D4D"/>
                  </a:solidFill>
                  <a:effectLst>
                    <a:outerShdw blurRad="38100" dist="38100" dir="2700000" algn="tl">
                      <a:srgbClr val="DDDDDD"/>
                    </a:outerShdw>
                  </a:effectLst>
                  <a:latin typeface="Trebuchet MS" charset="0"/>
                </a:rPr>
                <a:t>Accélérateurs</a:t>
              </a:r>
              <a:endParaRPr lang="en-GB" sz="1900" dirty="0">
                <a:solidFill>
                  <a:srgbClr val="4D4D4D"/>
                </a:solidFill>
                <a:effectLst>
                  <a:outerShdw blurRad="38100" dist="38100" dir="2700000" algn="tl">
                    <a:srgbClr val="DDDDDD"/>
                  </a:outerShdw>
                </a:effectLst>
                <a:latin typeface="Trebuchet MS" charset="0"/>
              </a:endParaRPr>
            </a:p>
            <a:p>
              <a:pPr defTabSz="857250">
                <a:defRPr/>
              </a:pPr>
              <a:r>
                <a:rPr lang="en-GB" sz="1900" dirty="0" err="1">
                  <a:solidFill>
                    <a:srgbClr val="4D4D4D"/>
                  </a:solidFill>
                  <a:effectLst>
                    <a:outerShdw blurRad="38100" dist="38100" dir="2700000" algn="tl">
                      <a:srgbClr val="DDDDDD"/>
                    </a:outerShdw>
                  </a:effectLst>
                  <a:latin typeface="Trebuchet MS" charset="0"/>
                </a:rPr>
                <a:t>Astrophysiques</a:t>
              </a:r>
              <a:r>
                <a:rPr lang="en-GB" sz="1900" dirty="0">
                  <a:solidFill>
                    <a:srgbClr val="4D4D4D"/>
                  </a:solidFill>
                  <a:effectLst>
                    <a:outerShdw blurRad="38100" dist="38100" dir="2700000" algn="tl">
                      <a:srgbClr val="DDDDDD"/>
                    </a:outerShdw>
                  </a:effectLst>
                  <a:latin typeface="Trebuchet MS" charset="0"/>
                </a:rPr>
                <a:t>   </a:t>
              </a:r>
              <a:r>
                <a:rPr lang="en-GB" sz="1900" dirty="0" err="1">
                  <a:solidFill>
                    <a:srgbClr val="FF0000"/>
                  </a:solidFill>
                  <a:effectLst>
                    <a:outerShdw blurRad="38100" dist="38100" dir="2700000" algn="tl">
                      <a:srgbClr val="DDDDDD"/>
                    </a:outerShdw>
                  </a:effectLst>
                  <a:latin typeface="Trebuchet MS" charset="0"/>
                </a:rPr>
                <a:t>Antares</a:t>
              </a:r>
              <a:r>
                <a:rPr lang="en-GB" sz="1900" dirty="0">
                  <a:solidFill>
                    <a:srgbClr val="FF0000"/>
                  </a:solidFill>
                  <a:effectLst>
                    <a:outerShdw blurRad="38100" dist="38100" dir="2700000" algn="tl">
                      <a:srgbClr val="DDDDDD"/>
                    </a:outerShdw>
                  </a:effectLst>
                  <a:latin typeface="Trebuchet MS" charset="0"/>
                </a:rPr>
                <a:t>?</a:t>
              </a:r>
            </a:p>
          </p:txBody>
        </p:sp>
      </p:grpSp>
      <p:grpSp>
        <p:nvGrpSpPr>
          <p:cNvPr id="130053" name="Group 7"/>
          <p:cNvGrpSpPr>
            <a:grpSpLocks/>
          </p:cNvGrpSpPr>
          <p:nvPr/>
        </p:nvGrpSpPr>
        <p:grpSpPr bwMode="auto">
          <a:xfrm>
            <a:off x="4572000" y="5143500"/>
            <a:ext cx="4357688" cy="1428750"/>
            <a:chOff x="3072" y="3456"/>
            <a:chExt cx="2928" cy="960"/>
          </a:xfrm>
        </p:grpSpPr>
        <p:sp>
          <p:nvSpPr>
            <p:cNvPr id="130085" name="Rectangle 8"/>
            <p:cNvSpPr>
              <a:spLocks noChangeArrowheads="1"/>
            </p:cNvSpPr>
            <p:nvPr/>
          </p:nvSpPr>
          <p:spPr bwMode="auto">
            <a:xfrm>
              <a:off x="3072" y="3456"/>
              <a:ext cx="960" cy="96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fr-FR"/>
            </a:p>
          </p:txBody>
        </p:sp>
        <p:sp>
          <p:nvSpPr>
            <p:cNvPr id="884745" name="Text Box 9"/>
            <p:cNvSpPr txBox="1">
              <a:spLocks noChangeArrowheads="1"/>
            </p:cNvSpPr>
            <p:nvPr/>
          </p:nvSpPr>
          <p:spPr bwMode="auto">
            <a:xfrm>
              <a:off x="4080" y="3792"/>
              <a:ext cx="1920" cy="624"/>
            </a:xfrm>
            <a:prstGeom prst="rect">
              <a:avLst/>
            </a:prstGeom>
            <a:solidFill>
              <a:schemeClr val="bg1"/>
            </a:solidFill>
            <a:ln w="9525">
              <a:solidFill>
                <a:schemeClr val="tx1"/>
              </a:solidFill>
              <a:miter lim="800000"/>
              <a:headEnd/>
              <a:tailEnd/>
            </a:ln>
            <a:effectLst/>
          </p:spPr>
          <p:txBody>
            <a:bodyPr wrap="none" lIns="85725" tIns="42863" rIns="85725" bIns="42863" anchor="ctr">
              <a:prstTxWarp prst="textNoShape">
                <a:avLst/>
              </a:prstTxWarp>
            </a:bodyPr>
            <a:lstStyle/>
            <a:p>
              <a:pPr defTabSz="857250">
                <a:defRPr/>
              </a:pPr>
              <a:r>
                <a:rPr lang="en-GB" sz="1900">
                  <a:solidFill>
                    <a:srgbClr val="4D4D4D"/>
                  </a:solidFill>
                  <a:effectLst>
                    <a:outerShdw blurRad="38100" dist="38100" dir="2700000" algn="tl">
                      <a:srgbClr val="DDDDDD"/>
                    </a:outerShdw>
                  </a:effectLst>
                  <a:latin typeface="Trebuchet MS" charset="0"/>
                </a:rPr>
                <a:t>Big Bang   </a:t>
              </a:r>
            </a:p>
            <a:p>
              <a:pPr defTabSz="857250">
                <a:defRPr/>
              </a:pPr>
              <a:r>
                <a:rPr lang="en-GB" sz="1900">
                  <a:solidFill>
                    <a:srgbClr val="4D4D4D"/>
                  </a:solidFill>
                  <a:effectLst>
                    <a:outerShdw blurRad="38100" dist="38100" dir="2700000" algn="tl">
                      <a:srgbClr val="DDDDDD"/>
                    </a:outerShdw>
                  </a:effectLst>
                  <a:latin typeface="Trebuchet MS" charset="0"/>
                </a:rPr>
                <a:t>(Aujourdhui 330 </a:t>
              </a:r>
              <a:r>
                <a:rPr lang="en-GB" sz="1900" b="1">
                  <a:solidFill>
                    <a:srgbClr val="4D4D4D"/>
                  </a:solidFill>
                  <a:effectLst>
                    <a:outerShdw blurRad="38100" dist="38100" dir="2700000" algn="tl">
                      <a:srgbClr val="DDDDDD"/>
                    </a:outerShdw>
                  </a:effectLst>
                  <a:latin typeface="Symbol" charset="2"/>
                </a:rPr>
                <a:t>n</a:t>
              </a:r>
              <a:r>
                <a:rPr lang="en-GB" sz="1900">
                  <a:solidFill>
                    <a:srgbClr val="4D4D4D"/>
                  </a:solidFill>
                  <a:effectLst>
                    <a:outerShdw blurRad="38100" dist="38100" dir="2700000" algn="tl">
                      <a:srgbClr val="DDDDDD"/>
                    </a:outerShdw>
                  </a:effectLst>
                  <a:latin typeface="Trebuchet MS" charset="0"/>
                </a:rPr>
                <a:t>/cm</a:t>
              </a:r>
              <a:r>
                <a:rPr lang="en-GB" sz="2300" baseline="30000">
                  <a:solidFill>
                    <a:srgbClr val="4D4D4D"/>
                  </a:solidFill>
                  <a:effectLst>
                    <a:outerShdw blurRad="38100" dist="38100" dir="2700000" algn="tl">
                      <a:srgbClr val="DDDDDD"/>
                    </a:outerShdw>
                  </a:effectLst>
                  <a:latin typeface="Trebuchet MS" charset="0"/>
                </a:rPr>
                <a:t>3</a:t>
              </a:r>
              <a:r>
                <a:rPr lang="en-GB" sz="1900">
                  <a:solidFill>
                    <a:srgbClr val="4D4D4D"/>
                  </a:solidFill>
                  <a:effectLst>
                    <a:outerShdw blurRad="38100" dist="38100" dir="2700000" algn="tl">
                      <a:srgbClr val="DDDDDD"/>
                    </a:outerShdw>
                  </a:effectLst>
                  <a:latin typeface="Trebuchet MS" charset="0"/>
                </a:rPr>
                <a:t>)</a:t>
              </a:r>
            </a:p>
            <a:p>
              <a:pPr defTabSz="857250">
                <a:defRPr/>
              </a:pPr>
              <a:r>
                <a:rPr lang="en-GB" sz="1900">
                  <a:solidFill>
                    <a:srgbClr val="4D4D4D"/>
                  </a:solidFill>
                  <a:effectLst>
                    <a:outerShdw blurRad="38100" dist="38100" dir="2700000" algn="tl">
                      <a:srgbClr val="DDDDDD"/>
                    </a:outerShdw>
                  </a:effectLst>
                  <a:latin typeface="Trebuchet MS" charset="0"/>
                </a:rPr>
                <a:t>           </a:t>
              </a:r>
              <a:r>
                <a:rPr lang="en-GB" sz="1900">
                  <a:solidFill>
                    <a:srgbClr val="FF0000"/>
                  </a:solidFill>
                  <a:effectLst>
                    <a:outerShdw blurRad="38100" dist="38100" dir="2700000" algn="tl">
                      <a:srgbClr val="DDDDDD"/>
                    </a:outerShdw>
                  </a:effectLst>
                  <a:latin typeface="Trebuchet MS" charset="0"/>
                </a:rPr>
                <a:t>Evidence indirecte</a:t>
              </a:r>
            </a:p>
          </p:txBody>
        </p:sp>
      </p:grpSp>
      <p:grpSp>
        <p:nvGrpSpPr>
          <p:cNvPr id="130054" name="Group 10"/>
          <p:cNvGrpSpPr>
            <a:grpSpLocks/>
          </p:cNvGrpSpPr>
          <p:nvPr/>
        </p:nvGrpSpPr>
        <p:grpSpPr bwMode="auto">
          <a:xfrm>
            <a:off x="142875" y="642938"/>
            <a:ext cx="4357688" cy="1428750"/>
            <a:chOff x="96" y="432"/>
            <a:chExt cx="2928" cy="960"/>
          </a:xfrm>
        </p:grpSpPr>
        <p:pic>
          <p:nvPicPr>
            <p:cNvPr id="130081" name="Picture 11" descr="kernkraftwerkicon"/>
            <p:cNvPicPr preferRelativeResize="0">
              <a:picLocks noChangeAspect="1" noChangeArrowheads="1"/>
            </p:cNvPicPr>
            <p:nvPr/>
          </p:nvPicPr>
          <p:blipFill>
            <a:blip r:embed="rId6"/>
            <a:srcRect/>
            <a:stretch>
              <a:fillRect/>
            </a:stretch>
          </p:blipFill>
          <p:spPr bwMode="auto">
            <a:xfrm>
              <a:off x="2064" y="432"/>
              <a:ext cx="960" cy="960"/>
            </a:xfrm>
            <a:prstGeom prst="rect">
              <a:avLst/>
            </a:prstGeom>
            <a:noFill/>
            <a:ln w="9525">
              <a:noFill/>
              <a:miter lim="800000"/>
              <a:headEnd/>
              <a:tailEnd/>
            </a:ln>
          </p:spPr>
        </p:pic>
        <p:sp>
          <p:nvSpPr>
            <p:cNvPr id="130082" name="Rectangle 12"/>
            <p:cNvSpPr>
              <a:spLocks noChangeArrowheads="1"/>
            </p:cNvSpPr>
            <p:nvPr/>
          </p:nvSpPr>
          <p:spPr bwMode="auto">
            <a:xfrm>
              <a:off x="2064" y="432"/>
              <a:ext cx="960" cy="960"/>
            </a:xfrm>
            <a:prstGeom prst="rect">
              <a:avLst/>
            </a:prstGeom>
            <a:noFill/>
            <a:ln w="9525">
              <a:solidFill>
                <a:schemeClr val="tx1"/>
              </a:solidFill>
              <a:miter lim="800000"/>
              <a:headEnd/>
              <a:tailEnd/>
            </a:ln>
          </p:spPr>
          <p:txBody>
            <a:bodyPr wrap="none" anchor="ctr">
              <a:prstTxWarp prst="textNoShape">
                <a:avLst/>
              </a:prstTxWarp>
            </a:bodyPr>
            <a:lstStyle/>
            <a:p>
              <a:endParaRPr lang="fr-FR"/>
            </a:p>
          </p:txBody>
        </p:sp>
        <p:sp>
          <p:nvSpPr>
            <p:cNvPr id="884749" name="Text Box 13"/>
            <p:cNvSpPr txBox="1">
              <a:spLocks noChangeArrowheads="1"/>
            </p:cNvSpPr>
            <p:nvPr/>
          </p:nvSpPr>
          <p:spPr bwMode="auto">
            <a:xfrm>
              <a:off x="96" y="1104"/>
              <a:ext cx="1920" cy="288"/>
            </a:xfrm>
            <a:prstGeom prst="rect">
              <a:avLst/>
            </a:prstGeom>
            <a:solidFill>
              <a:schemeClr val="bg1"/>
            </a:solidFill>
            <a:ln w="9525">
              <a:solidFill>
                <a:schemeClr val="tx1"/>
              </a:solidFill>
              <a:miter lim="800000"/>
              <a:headEnd/>
              <a:tailEnd/>
            </a:ln>
            <a:effectLst/>
          </p:spPr>
          <p:txBody>
            <a:bodyPr wrap="none" lIns="85725" tIns="42863" rIns="85725" bIns="42863" anchor="ctr">
              <a:prstTxWarp prst="textNoShape">
                <a:avLst/>
              </a:prstTxWarp>
            </a:bodyPr>
            <a:lstStyle/>
            <a:p>
              <a:pPr algn="r" defTabSz="857250">
                <a:defRPr/>
              </a:pPr>
              <a:r>
                <a:rPr lang="en-GB" sz="1900">
                  <a:solidFill>
                    <a:srgbClr val="4D4D4D"/>
                  </a:solidFill>
                  <a:effectLst>
                    <a:outerShdw blurRad="38100" dist="38100" dir="2700000" algn="tl">
                      <a:srgbClr val="DDDDDD"/>
                    </a:outerShdw>
                  </a:effectLst>
                  <a:latin typeface="Trebuchet MS" charset="0"/>
                </a:rPr>
                <a:t>Réacteurs nucléaires</a:t>
              </a:r>
            </a:p>
          </p:txBody>
        </p:sp>
        <p:sp>
          <p:nvSpPr>
            <p:cNvPr id="884750" name="Text Box 14"/>
            <p:cNvSpPr txBox="1">
              <a:spLocks noChangeArrowheads="1"/>
            </p:cNvSpPr>
            <p:nvPr/>
          </p:nvSpPr>
          <p:spPr bwMode="auto">
            <a:xfrm>
              <a:off x="102" y="1104"/>
              <a:ext cx="282" cy="288"/>
            </a:xfrm>
            <a:prstGeom prst="rect">
              <a:avLst/>
            </a:prstGeom>
            <a:noFill/>
            <a:ln w="9525">
              <a:noFill/>
              <a:miter lim="800000"/>
              <a:headEnd/>
              <a:tailEnd/>
            </a:ln>
            <a:effectLst/>
          </p:spPr>
          <p:txBody>
            <a:bodyPr wrap="none" lIns="85725" tIns="42863" rIns="85725" bIns="42863" anchor="ctr">
              <a:prstTxWarp prst="textNoShape">
                <a:avLst/>
              </a:prstTxWarp>
            </a:bodyPr>
            <a:lstStyle/>
            <a:p>
              <a:pPr defTabSz="857250">
                <a:defRPr/>
              </a:pPr>
              <a:r>
                <a:rPr lang="en-US" sz="2600" b="1">
                  <a:solidFill>
                    <a:srgbClr val="FF0000"/>
                  </a:solidFill>
                  <a:effectLst>
                    <a:outerShdw blurRad="38100" dist="38100" dir="2700000" algn="tl">
                      <a:srgbClr val="DDDDDD"/>
                    </a:outerShdw>
                  </a:effectLst>
                  <a:latin typeface="Comic Sans MS" charset="0"/>
                  <a:sym typeface="Wingdings" charset="2"/>
                </a:rPr>
                <a:t></a:t>
              </a:r>
              <a:endParaRPr lang="en-GB" sz="2600" b="1">
                <a:solidFill>
                  <a:srgbClr val="FF0000"/>
                </a:solidFill>
                <a:effectLst>
                  <a:outerShdw blurRad="38100" dist="38100" dir="2700000" algn="tl">
                    <a:srgbClr val="DDDDDD"/>
                  </a:outerShdw>
                </a:effectLst>
                <a:latin typeface="Comic Sans MS" charset="0"/>
                <a:sym typeface="Monotype Sorts" charset="2"/>
              </a:endParaRPr>
            </a:p>
          </p:txBody>
        </p:sp>
      </p:grpSp>
      <p:grpSp>
        <p:nvGrpSpPr>
          <p:cNvPr id="130055" name="Group 15"/>
          <p:cNvGrpSpPr>
            <a:grpSpLocks/>
          </p:cNvGrpSpPr>
          <p:nvPr/>
        </p:nvGrpSpPr>
        <p:grpSpPr bwMode="auto">
          <a:xfrm>
            <a:off x="142875" y="5143500"/>
            <a:ext cx="4357688" cy="1428750"/>
            <a:chOff x="96" y="3456"/>
            <a:chExt cx="2928" cy="960"/>
          </a:xfrm>
        </p:grpSpPr>
        <p:pic>
          <p:nvPicPr>
            <p:cNvPr id="130077" name="Picture 16" descr="earth"/>
            <p:cNvPicPr preferRelativeResize="0">
              <a:picLocks noChangeAspect="1" noChangeArrowheads="1"/>
            </p:cNvPicPr>
            <p:nvPr/>
          </p:nvPicPr>
          <p:blipFill>
            <a:blip r:embed="rId7"/>
            <a:srcRect/>
            <a:stretch>
              <a:fillRect/>
            </a:stretch>
          </p:blipFill>
          <p:spPr bwMode="auto">
            <a:xfrm>
              <a:off x="2064" y="3456"/>
              <a:ext cx="960" cy="960"/>
            </a:xfrm>
            <a:prstGeom prst="rect">
              <a:avLst/>
            </a:prstGeom>
            <a:noFill/>
            <a:ln w="9525">
              <a:noFill/>
              <a:miter lim="800000"/>
              <a:headEnd/>
              <a:tailEnd/>
            </a:ln>
          </p:spPr>
        </p:pic>
        <p:sp>
          <p:nvSpPr>
            <p:cNvPr id="130078" name="Rectangle 17"/>
            <p:cNvSpPr>
              <a:spLocks noChangeArrowheads="1"/>
            </p:cNvSpPr>
            <p:nvPr/>
          </p:nvSpPr>
          <p:spPr bwMode="auto">
            <a:xfrm>
              <a:off x="2064" y="3456"/>
              <a:ext cx="960" cy="960"/>
            </a:xfrm>
            <a:prstGeom prst="rect">
              <a:avLst/>
            </a:prstGeom>
            <a:noFill/>
            <a:ln w="9525">
              <a:solidFill>
                <a:schemeClr val="tx1"/>
              </a:solidFill>
              <a:miter lim="800000"/>
              <a:headEnd/>
              <a:tailEnd/>
            </a:ln>
          </p:spPr>
          <p:txBody>
            <a:bodyPr wrap="none" anchor="ctr">
              <a:prstTxWarp prst="textNoShape">
                <a:avLst/>
              </a:prstTxWarp>
            </a:bodyPr>
            <a:lstStyle/>
            <a:p>
              <a:endParaRPr lang="fr-FR"/>
            </a:p>
          </p:txBody>
        </p:sp>
        <p:sp>
          <p:nvSpPr>
            <p:cNvPr id="884754" name="Text Box 18"/>
            <p:cNvSpPr txBox="1">
              <a:spLocks noChangeArrowheads="1"/>
            </p:cNvSpPr>
            <p:nvPr/>
          </p:nvSpPr>
          <p:spPr bwMode="auto">
            <a:xfrm>
              <a:off x="96" y="3792"/>
              <a:ext cx="1920" cy="624"/>
            </a:xfrm>
            <a:prstGeom prst="rect">
              <a:avLst/>
            </a:prstGeom>
            <a:solidFill>
              <a:schemeClr val="bg1"/>
            </a:solidFill>
            <a:ln w="9525">
              <a:solidFill>
                <a:schemeClr val="tx1"/>
              </a:solidFill>
              <a:miter lim="800000"/>
              <a:headEnd/>
              <a:tailEnd/>
            </a:ln>
            <a:effectLst/>
          </p:spPr>
          <p:txBody>
            <a:bodyPr wrap="none" lIns="85725" tIns="42863" rIns="85725" bIns="42863" anchor="ctr">
              <a:prstTxWarp prst="textNoShape">
                <a:avLst/>
              </a:prstTxWarp>
            </a:bodyPr>
            <a:lstStyle/>
            <a:p>
              <a:pPr algn="r" defTabSz="857250">
                <a:defRPr/>
              </a:pPr>
              <a:r>
                <a:rPr lang="en-GB" sz="1900">
                  <a:solidFill>
                    <a:srgbClr val="4D4D4D"/>
                  </a:solidFill>
                  <a:effectLst>
                    <a:outerShdw blurRad="38100" dist="38100" dir="2700000" algn="tl">
                      <a:srgbClr val="DDDDDD"/>
                    </a:outerShdw>
                  </a:effectLst>
                  <a:latin typeface="Trebuchet MS" charset="0"/>
                </a:rPr>
                <a:t>Géoneutrinos  </a:t>
              </a:r>
              <a:r>
                <a:rPr lang="en-GB" sz="1100">
                  <a:solidFill>
                    <a:srgbClr val="4D4D4D"/>
                  </a:solidFill>
                  <a:effectLst>
                    <a:outerShdw blurRad="38100" dist="38100" dir="2700000" algn="tl">
                      <a:srgbClr val="DDDDDD"/>
                    </a:outerShdw>
                  </a:effectLst>
                  <a:latin typeface="Trebuchet MS" charset="0"/>
                </a:rPr>
                <a:t> </a:t>
              </a:r>
              <a:r>
                <a:rPr lang="en-GB" sz="1900">
                  <a:solidFill>
                    <a:srgbClr val="4D4D4D"/>
                  </a:solidFill>
                  <a:effectLst>
                    <a:outerShdw blurRad="38100" dist="38100" dir="2700000" algn="tl">
                      <a:srgbClr val="DDDDDD"/>
                    </a:outerShdw>
                  </a:effectLst>
                  <a:latin typeface="Trebuchet MS" charset="0"/>
                </a:rPr>
                <a:t>  </a:t>
              </a:r>
            </a:p>
            <a:p>
              <a:pPr algn="r" defTabSz="857250">
                <a:defRPr/>
              </a:pPr>
              <a:r>
                <a:rPr lang="en-GB" sz="1900">
                  <a:solidFill>
                    <a:srgbClr val="4D4D4D"/>
                  </a:solidFill>
                  <a:effectLst>
                    <a:outerShdw blurRad="38100" dist="38100" dir="2700000" algn="tl">
                      <a:srgbClr val="DDDDDD"/>
                    </a:outerShdw>
                  </a:effectLst>
                  <a:latin typeface="Trebuchet MS" charset="0"/>
                </a:rPr>
                <a:t>(Radioactivité         </a:t>
              </a:r>
            </a:p>
            <a:p>
              <a:pPr algn="r" defTabSz="857250">
                <a:defRPr/>
              </a:pPr>
              <a:r>
                <a:rPr lang="en-GB" sz="1900">
                  <a:solidFill>
                    <a:srgbClr val="4D4D4D"/>
                  </a:solidFill>
                  <a:effectLst>
                    <a:outerShdw blurRad="38100" dist="38100" dir="2700000" algn="tl">
                      <a:srgbClr val="DDDDDD"/>
                    </a:outerShdw>
                  </a:effectLst>
                  <a:latin typeface="Trebuchet MS" charset="0"/>
                </a:rPr>
                <a:t>naturelle)</a:t>
              </a:r>
            </a:p>
          </p:txBody>
        </p:sp>
        <p:sp>
          <p:nvSpPr>
            <p:cNvPr id="884755" name="Rectangle 19"/>
            <p:cNvSpPr>
              <a:spLocks noChangeArrowheads="1"/>
            </p:cNvSpPr>
            <p:nvPr/>
          </p:nvSpPr>
          <p:spPr bwMode="auto">
            <a:xfrm>
              <a:off x="96" y="3792"/>
              <a:ext cx="624" cy="624"/>
            </a:xfrm>
            <a:prstGeom prst="rect">
              <a:avLst/>
            </a:prstGeom>
            <a:noFill/>
            <a:ln w="9525">
              <a:noFill/>
              <a:miter lim="800000"/>
              <a:headEnd/>
              <a:tailEnd/>
            </a:ln>
            <a:effectLst/>
          </p:spPr>
          <p:txBody>
            <a:bodyPr wrap="none" lIns="85725" tIns="42863" rIns="85725" bIns="42863">
              <a:prstTxWarp prst="textNoShape">
                <a:avLst/>
              </a:prstTxWarp>
            </a:bodyPr>
            <a:lstStyle/>
            <a:p>
              <a:pPr defTabSz="857250">
                <a:defRPr/>
              </a:pPr>
              <a:endParaRPr lang="en-GB" sz="1900">
                <a:solidFill>
                  <a:srgbClr val="FF0000"/>
                </a:solidFill>
                <a:effectLst>
                  <a:outerShdw blurRad="38100" dist="38100" dir="2700000" algn="tl">
                    <a:srgbClr val="DDDDDD"/>
                  </a:outerShdw>
                </a:effectLst>
                <a:latin typeface="Trebuchet MS" charset="0"/>
              </a:endParaRPr>
            </a:p>
            <a:p>
              <a:pPr defTabSz="857250">
                <a:defRPr/>
              </a:pPr>
              <a:endParaRPr lang="en-GB" sz="1900">
                <a:solidFill>
                  <a:srgbClr val="FF0000"/>
                </a:solidFill>
                <a:effectLst>
                  <a:outerShdw blurRad="38100" dist="38100" dir="2700000" algn="tl">
                    <a:srgbClr val="DDDDDD"/>
                  </a:outerShdw>
                </a:effectLst>
                <a:latin typeface="Trebuchet MS" charset="0"/>
              </a:endParaRPr>
            </a:p>
            <a:p>
              <a:pPr defTabSz="857250">
                <a:defRPr/>
              </a:pPr>
              <a:endParaRPr lang="en-US" sz="1900">
                <a:solidFill>
                  <a:srgbClr val="FF0000"/>
                </a:solidFill>
                <a:effectLst>
                  <a:outerShdw blurRad="38100" dist="38100" dir="2700000" algn="tl">
                    <a:srgbClr val="DDDDDD"/>
                  </a:outerShdw>
                </a:effectLst>
                <a:latin typeface="Trebuchet MS" charset="0"/>
              </a:endParaRPr>
            </a:p>
          </p:txBody>
        </p:sp>
      </p:grpSp>
      <p:grpSp>
        <p:nvGrpSpPr>
          <p:cNvPr id="130056" name="Group 20"/>
          <p:cNvGrpSpPr>
            <a:grpSpLocks/>
          </p:cNvGrpSpPr>
          <p:nvPr/>
        </p:nvGrpSpPr>
        <p:grpSpPr bwMode="auto">
          <a:xfrm>
            <a:off x="142875" y="2143125"/>
            <a:ext cx="4357688" cy="1428750"/>
            <a:chOff x="96" y="1440"/>
            <a:chExt cx="2928" cy="960"/>
          </a:xfrm>
        </p:grpSpPr>
        <p:pic>
          <p:nvPicPr>
            <p:cNvPr id="130073" name="Picture 21" descr="CernLogoPress"/>
            <p:cNvPicPr preferRelativeResize="0">
              <a:picLocks noChangeAspect="1" noChangeArrowheads="1"/>
            </p:cNvPicPr>
            <p:nvPr/>
          </p:nvPicPr>
          <p:blipFill>
            <a:blip r:embed="rId8"/>
            <a:srcRect/>
            <a:stretch>
              <a:fillRect/>
            </a:stretch>
          </p:blipFill>
          <p:spPr bwMode="auto">
            <a:xfrm>
              <a:off x="2064" y="1440"/>
              <a:ext cx="960" cy="960"/>
            </a:xfrm>
            <a:prstGeom prst="rect">
              <a:avLst/>
            </a:prstGeom>
            <a:noFill/>
            <a:ln w="9525">
              <a:noFill/>
              <a:miter lim="800000"/>
              <a:headEnd/>
              <a:tailEnd/>
            </a:ln>
          </p:spPr>
        </p:pic>
        <p:sp>
          <p:nvSpPr>
            <p:cNvPr id="130074" name="Rectangle 22"/>
            <p:cNvSpPr>
              <a:spLocks noChangeArrowheads="1"/>
            </p:cNvSpPr>
            <p:nvPr/>
          </p:nvSpPr>
          <p:spPr bwMode="auto">
            <a:xfrm>
              <a:off x="2064" y="1440"/>
              <a:ext cx="960" cy="960"/>
            </a:xfrm>
            <a:prstGeom prst="rect">
              <a:avLst/>
            </a:prstGeom>
            <a:noFill/>
            <a:ln w="9525">
              <a:solidFill>
                <a:schemeClr val="tx1"/>
              </a:solidFill>
              <a:miter lim="800000"/>
              <a:headEnd/>
              <a:tailEnd/>
            </a:ln>
          </p:spPr>
          <p:txBody>
            <a:bodyPr wrap="none" anchor="ctr">
              <a:prstTxWarp prst="textNoShape">
                <a:avLst/>
              </a:prstTxWarp>
            </a:bodyPr>
            <a:lstStyle/>
            <a:p>
              <a:endParaRPr lang="fr-FR"/>
            </a:p>
          </p:txBody>
        </p:sp>
        <p:sp>
          <p:nvSpPr>
            <p:cNvPr id="884759" name="Text Box 23"/>
            <p:cNvSpPr txBox="1">
              <a:spLocks noChangeArrowheads="1"/>
            </p:cNvSpPr>
            <p:nvPr/>
          </p:nvSpPr>
          <p:spPr bwMode="auto">
            <a:xfrm>
              <a:off x="96" y="2112"/>
              <a:ext cx="1920" cy="288"/>
            </a:xfrm>
            <a:prstGeom prst="rect">
              <a:avLst/>
            </a:prstGeom>
            <a:solidFill>
              <a:schemeClr val="bg1"/>
            </a:solidFill>
            <a:ln w="9525">
              <a:solidFill>
                <a:schemeClr val="tx1"/>
              </a:solidFill>
              <a:miter lim="800000"/>
              <a:headEnd/>
              <a:tailEnd/>
            </a:ln>
            <a:effectLst/>
          </p:spPr>
          <p:txBody>
            <a:bodyPr wrap="none" lIns="85725" tIns="42863" rIns="85725" bIns="42863" anchor="ctr">
              <a:prstTxWarp prst="textNoShape">
                <a:avLst/>
              </a:prstTxWarp>
            </a:bodyPr>
            <a:lstStyle/>
            <a:p>
              <a:pPr algn="r" defTabSz="857250">
                <a:defRPr/>
              </a:pPr>
              <a:r>
                <a:rPr lang="en-GB" sz="1900">
                  <a:solidFill>
                    <a:srgbClr val="4D4D4D"/>
                  </a:solidFill>
                  <a:effectLst>
                    <a:outerShdw blurRad="38100" dist="38100" dir="2700000" algn="tl">
                      <a:srgbClr val="DDDDDD"/>
                    </a:outerShdw>
                  </a:effectLst>
                  <a:latin typeface="Trebuchet MS" charset="0"/>
                </a:rPr>
                <a:t>    Accélérateurs</a:t>
              </a:r>
            </a:p>
          </p:txBody>
        </p:sp>
        <p:sp>
          <p:nvSpPr>
            <p:cNvPr id="884760" name="Text Box 24"/>
            <p:cNvSpPr txBox="1">
              <a:spLocks noChangeArrowheads="1"/>
            </p:cNvSpPr>
            <p:nvPr/>
          </p:nvSpPr>
          <p:spPr bwMode="auto">
            <a:xfrm>
              <a:off x="96" y="2112"/>
              <a:ext cx="288" cy="288"/>
            </a:xfrm>
            <a:prstGeom prst="rect">
              <a:avLst/>
            </a:prstGeom>
            <a:noFill/>
            <a:ln w="9525">
              <a:noFill/>
              <a:miter lim="800000"/>
              <a:headEnd/>
              <a:tailEnd/>
            </a:ln>
            <a:effectLst/>
          </p:spPr>
          <p:txBody>
            <a:bodyPr wrap="none" lIns="85725" tIns="42863" rIns="85725" bIns="42863" anchor="ctr">
              <a:prstTxWarp prst="textNoShape">
                <a:avLst/>
              </a:prstTxWarp>
            </a:bodyPr>
            <a:lstStyle/>
            <a:p>
              <a:pPr defTabSz="857250">
                <a:defRPr/>
              </a:pPr>
              <a:r>
                <a:rPr lang="en-US" sz="2600" b="1">
                  <a:solidFill>
                    <a:srgbClr val="FF0000"/>
                  </a:solidFill>
                  <a:effectLst>
                    <a:outerShdw blurRad="38100" dist="38100" dir="2700000" algn="tl">
                      <a:srgbClr val="DDDDDD"/>
                    </a:outerShdw>
                  </a:effectLst>
                  <a:latin typeface="Comic Sans MS" charset="0"/>
                  <a:sym typeface="Wingdings" charset="2"/>
                </a:rPr>
                <a:t></a:t>
              </a:r>
              <a:endParaRPr lang="en-GB" sz="2600" b="1">
                <a:solidFill>
                  <a:srgbClr val="FF0000"/>
                </a:solidFill>
                <a:effectLst>
                  <a:outerShdw blurRad="38100" dist="38100" dir="2700000" algn="tl">
                    <a:srgbClr val="DDDDDD"/>
                  </a:outerShdw>
                </a:effectLst>
                <a:latin typeface="Comic Sans MS" charset="0"/>
                <a:sym typeface="Monotype Sorts" charset="2"/>
              </a:endParaRPr>
            </a:p>
          </p:txBody>
        </p:sp>
      </p:grpSp>
      <p:grpSp>
        <p:nvGrpSpPr>
          <p:cNvPr id="130057" name="Group 25"/>
          <p:cNvGrpSpPr>
            <a:grpSpLocks/>
          </p:cNvGrpSpPr>
          <p:nvPr/>
        </p:nvGrpSpPr>
        <p:grpSpPr bwMode="auto">
          <a:xfrm>
            <a:off x="142875" y="3643313"/>
            <a:ext cx="4357688" cy="1428750"/>
            <a:chOff x="96" y="2448"/>
            <a:chExt cx="2928" cy="960"/>
          </a:xfrm>
        </p:grpSpPr>
        <p:pic>
          <p:nvPicPr>
            <p:cNvPr id="130069" name="Picture 26" descr="auger_logo_square"/>
            <p:cNvPicPr preferRelativeResize="0">
              <a:picLocks noChangeAspect="1" noChangeArrowheads="1"/>
            </p:cNvPicPr>
            <p:nvPr/>
          </p:nvPicPr>
          <p:blipFill>
            <a:blip r:embed="rId9"/>
            <a:srcRect/>
            <a:stretch>
              <a:fillRect/>
            </a:stretch>
          </p:blipFill>
          <p:spPr bwMode="auto">
            <a:xfrm>
              <a:off x="2064" y="2448"/>
              <a:ext cx="960" cy="960"/>
            </a:xfrm>
            <a:prstGeom prst="rect">
              <a:avLst/>
            </a:prstGeom>
            <a:noFill/>
            <a:ln w="9525">
              <a:noFill/>
              <a:miter lim="800000"/>
              <a:headEnd/>
              <a:tailEnd/>
            </a:ln>
          </p:spPr>
        </p:pic>
        <p:sp>
          <p:nvSpPr>
            <p:cNvPr id="130070" name="Rectangle 27"/>
            <p:cNvSpPr>
              <a:spLocks noChangeArrowheads="1"/>
            </p:cNvSpPr>
            <p:nvPr/>
          </p:nvSpPr>
          <p:spPr bwMode="auto">
            <a:xfrm>
              <a:off x="2064" y="2448"/>
              <a:ext cx="960" cy="960"/>
            </a:xfrm>
            <a:prstGeom prst="rect">
              <a:avLst/>
            </a:prstGeom>
            <a:noFill/>
            <a:ln w="9525">
              <a:solidFill>
                <a:schemeClr val="tx1"/>
              </a:solidFill>
              <a:miter lim="800000"/>
              <a:headEnd/>
              <a:tailEnd/>
            </a:ln>
          </p:spPr>
          <p:txBody>
            <a:bodyPr wrap="none" anchor="ctr">
              <a:prstTxWarp prst="textNoShape">
                <a:avLst/>
              </a:prstTxWarp>
            </a:bodyPr>
            <a:lstStyle/>
            <a:p>
              <a:endParaRPr lang="fr-FR"/>
            </a:p>
          </p:txBody>
        </p:sp>
        <p:sp>
          <p:nvSpPr>
            <p:cNvPr id="884764" name="Text Box 28"/>
            <p:cNvSpPr txBox="1">
              <a:spLocks noChangeArrowheads="1"/>
            </p:cNvSpPr>
            <p:nvPr/>
          </p:nvSpPr>
          <p:spPr bwMode="auto">
            <a:xfrm>
              <a:off x="96" y="2976"/>
              <a:ext cx="1920" cy="432"/>
            </a:xfrm>
            <a:prstGeom prst="rect">
              <a:avLst/>
            </a:prstGeom>
            <a:solidFill>
              <a:schemeClr val="bg1"/>
            </a:solidFill>
            <a:ln w="9525">
              <a:solidFill>
                <a:schemeClr val="tx1"/>
              </a:solidFill>
              <a:miter lim="800000"/>
              <a:headEnd/>
              <a:tailEnd/>
            </a:ln>
            <a:effectLst/>
          </p:spPr>
          <p:txBody>
            <a:bodyPr wrap="none" lIns="85725" tIns="42863" rIns="85725" bIns="42863" anchor="ctr">
              <a:prstTxWarp prst="textNoShape">
                <a:avLst/>
              </a:prstTxWarp>
            </a:bodyPr>
            <a:lstStyle/>
            <a:p>
              <a:pPr algn="r" defTabSz="857250">
                <a:defRPr/>
              </a:pPr>
              <a:r>
                <a:rPr lang="en-GB" sz="1900">
                  <a:solidFill>
                    <a:srgbClr val="4D4D4D"/>
                  </a:solidFill>
                  <a:effectLst>
                    <a:outerShdw blurRad="38100" dist="38100" dir="2700000" algn="tl">
                      <a:srgbClr val="DDDDDD"/>
                    </a:outerShdw>
                  </a:effectLst>
                  <a:latin typeface="Trebuchet MS" charset="0"/>
                </a:rPr>
                <a:t>Atmosphère</a:t>
              </a:r>
            </a:p>
            <a:p>
              <a:pPr algn="r" defTabSz="857250">
                <a:defRPr/>
              </a:pPr>
              <a:r>
                <a:rPr lang="en-GB" sz="1900">
                  <a:solidFill>
                    <a:srgbClr val="4D4D4D"/>
                  </a:solidFill>
                  <a:effectLst>
                    <a:outerShdw blurRad="38100" dist="38100" dir="2700000" algn="tl">
                      <a:srgbClr val="DDDDDD"/>
                    </a:outerShdw>
                  </a:effectLst>
                  <a:latin typeface="Trebuchet MS" charset="0"/>
                </a:rPr>
                <a:t>(Rayons cosmiques)</a:t>
              </a:r>
            </a:p>
          </p:txBody>
        </p:sp>
        <p:sp>
          <p:nvSpPr>
            <p:cNvPr id="884765" name="Text Box 29"/>
            <p:cNvSpPr txBox="1">
              <a:spLocks noChangeArrowheads="1"/>
            </p:cNvSpPr>
            <p:nvPr/>
          </p:nvSpPr>
          <p:spPr bwMode="auto">
            <a:xfrm>
              <a:off x="96" y="2976"/>
              <a:ext cx="288" cy="288"/>
            </a:xfrm>
            <a:prstGeom prst="rect">
              <a:avLst/>
            </a:prstGeom>
            <a:noFill/>
            <a:ln w="9525">
              <a:noFill/>
              <a:miter lim="800000"/>
              <a:headEnd/>
              <a:tailEnd/>
            </a:ln>
            <a:effectLst/>
          </p:spPr>
          <p:txBody>
            <a:bodyPr wrap="none" lIns="85725" tIns="42863" rIns="85725" bIns="42863" anchor="ctr">
              <a:prstTxWarp prst="textNoShape">
                <a:avLst/>
              </a:prstTxWarp>
            </a:bodyPr>
            <a:lstStyle/>
            <a:p>
              <a:pPr defTabSz="857250">
                <a:defRPr/>
              </a:pPr>
              <a:r>
                <a:rPr lang="en-US" sz="2600" b="1">
                  <a:solidFill>
                    <a:srgbClr val="FF0000"/>
                  </a:solidFill>
                  <a:effectLst>
                    <a:outerShdw blurRad="38100" dist="38100" dir="2700000" algn="tl">
                      <a:srgbClr val="DDDDDD"/>
                    </a:outerShdw>
                  </a:effectLst>
                  <a:latin typeface="Comic Sans MS" charset="0"/>
                  <a:sym typeface="Wingdings" charset="2"/>
                </a:rPr>
                <a:t></a:t>
              </a:r>
              <a:endParaRPr lang="en-GB" sz="2600" b="1">
                <a:solidFill>
                  <a:srgbClr val="FF0000"/>
                </a:solidFill>
                <a:effectLst>
                  <a:outerShdw blurRad="38100" dist="38100" dir="2700000" algn="tl">
                    <a:srgbClr val="DDDDDD"/>
                  </a:outerShdw>
                </a:effectLst>
                <a:latin typeface="Comic Sans MS" charset="0"/>
                <a:sym typeface="Monotype Sorts" charset="2"/>
              </a:endParaRPr>
            </a:p>
          </p:txBody>
        </p:sp>
      </p:grpSp>
      <p:grpSp>
        <p:nvGrpSpPr>
          <p:cNvPr id="130058" name="Group 30"/>
          <p:cNvGrpSpPr>
            <a:grpSpLocks/>
          </p:cNvGrpSpPr>
          <p:nvPr/>
        </p:nvGrpSpPr>
        <p:grpSpPr bwMode="auto">
          <a:xfrm>
            <a:off x="4572000" y="642938"/>
            <a:ext cx="4357688" cy="1428750"/>
            <a:chOff x="3072" y="432"/>
            <a:chExt cx="2928" cy="960"/>
          </a:xfrm>
        </p:grpSpPr>
        <p:pic>
          <p:nvPicPr>
            <p:cNvPr id="130065" name="Picture 31" descr="SOLEIL"/>
            <p:cNvPicPr preferRelativeResize="0">
              <a:picLocks noChangeAspect="1" noChangeArrowheads="1"/>
            </p:cNvPicPr>
            <p:nvPr/>
          </p:nvPicPr>
          <p:blipFill>
            <a:blip r:embed="rId10"/>
            <a:srcRect/>
            <a:stretch>
              <a:fillRect/>
            </a:stretch>
          </p:blipFill>
          <p:spPr bwMode="auto">
            <a:xfrm>
              <a:off x="3072" y="432"/>
              <a:ext cx="960" cy="960"/>
            </a:xfrm>
            <a:prstGeom prst="rect">
              <a:avLst/>
            </a:prstGeom>
            <a:noFill/>
            <a:ln w="9525">
              <a:noFill/>
              <a:miter lim="800000"/>
              <a:headEnd/>
              <a:tailEnd/>
            </a:ln>
          </p:spPr>
        </p:pic>
        <p:sp>
          <p:nvSpPr>
            <p:cNvPr id="130066" name="Rectangle 32"/>
            <p:cNvSpPr>
              <a:spLocks noChangeArrowheads="1"/>
            </p:cNvSpPr>
            <p:nvPr/>
          </p:nvSpPr>
          <p:spPr bwMode="auto">
            <a:xfrm>
              <a:off x="3072" y="432"/>
              <a:ext cx="960" cy="960"/>
            </a:xfrm>
            <a:prstGeom prst="rect">
              <a:avLst/>
            </a:prstGeom>
            <a:noFill/>
            <a:ln w="9525">
              <a:solidFill>
                <a:schemeClr val="tx1"/>
              </a:solidFill>
              <a:miter lim="800000"/>
              <a:headEnd/>
              <a:tailEnd/>
            </a:ln>
          </p:spPr>
          <p:txBody>
            <a:bodyPr wrap="none" anchor="ctr">
              <a:prstTxWarp prst="textNoShape">
                <a:avLst/>
              </a:prstTxWarp>
            </a:bodyPr>
            <a:lstStyle/>
            <a:p>
              <a:endParaRPr lang="fr-FR"/>
            </a:p>
          </p:txBody>
        </p:sp>
        <p:sp>
          <p:nvSpPr>
            <p:cNvPr id="884769" name="Text Box 33"/>
            <p:cNvSpPr txBox="1">
              <a:spLocks noChangeArrowheads="1"/>
            </p:cNvSpPr>
            <p:nvPr/>
          </p:nvSpPr>
          <p:spPr bwMode="auto">
            <a:xfrm>
              <a:off x="4080" y="1104"/>
              <a:ext cx="1920" cy="288"/>
            </a:xfrm>
            <a:prstGeom prst="rect">
              <a:avLst/>
            </a:prstGeom>
            <a:solidFill>
              <a:schemeClr val="bg1"/>
            </a:solidFill>
            <a:ln w="9525">
              <a:solidFill>
                <a:schemeClr val="tx1"/>
              </a:solidFill>
              <a:miter lim="800000"/>
              <a:headEnd/>
              <a:tailEnd/>
            </a:ln>
            <a:effectLst/>
          </p:spPr>
          <p:txBody>
            <a:bodyPr wrap="none" lIns="85725" tIns="42863" rIns="85725" bIns="42863" anchor="ctr">
              <a:prstTxWarp prst="textNoShape">
                <a:avLst/>
              </a:prstTxWarp>
            </a:bodyPr>
            <a:lstStyle/>
            <a:p>
              <a:pPr defTabSz="857250">
                <a:defRPr/>
              </a:pPr>
              <a:r>
                <a:rPr lang="en-GB" sz="1900">
                  <a:solidFill>
                    <a:srgbClr val="4D4D4D"/>
                  </a:solidFill>
                  <a:effectLst>
                    <a:outerShdw blurRad="38100" dist="38100" dir="2700000" algn="tl">
                      <a:srgbClr val="DDDDDD"/>
                    </a:outerShdw>
                  </a:effectLst>
                  <a:latin typeface="Trebuchet MS" charset="0"/>
                </a:rPr>
                <a:t>Soleil</a:t>
              </a:r>
            </a:p>
          </p:txBody>
        </p:sp>
        <p:sp>
          <p:nvSpPr>
            <p:cNvPr id="884770" name="Text Box 34"/>
            <p:cNvSpPr txBox="1">
              <a:spLocks noChangeArrowheads="1"/>
            </p:cNvSpPr>
            <p:nvPr/>
          </p:nvSpPr>
          <p:spPr bwMode="auto">
            <a:xfrm>
              <a:off x="5718" y="1104"/>
              <a:ext cx="282" cy="288"/>
            </a:xfrm>
            <a:prstGeom prst="rect">
              <a:avLst/>
            </a:prstGeom>
            <a:noFill/>
            <a:ln w="9525">
              <a:noFill/>
              <a:miter lim="800000"/>
              <a:headEnd/>
              <a:tailEnd/>
            </a:ln>
            <a:effectLst/>
          </p:spPr>
          <p:txBody>
            <a:bodyPr wrap="none" lIns="85725" tIns="42863" rIns="85725" bIns="42863" anchor="ctr">
              <a:prstTxWarp prst="textNoShape">
                <a:avLst/>
              </a:prstTxWarp>
            </a:bodyPr>
            <a:lstStyle/>
            <a:p>
              <a:pPr algn="r" defTabSz="857250">
                <a:defRPr/>
              </a:pPr>
              <a:r>
                <a:rPr lang="en-US" sz="2600" b="1">
                  <a:solidFill>
                    <a:srgbClr val="FF0000"/>
                  </a:solidFill>
                  <a:effectLst>
                    <a:outerShdw blurRad="38100" dist="38100" dir="2700000" algn="tl">
                      <a:srgbClr val="DDDDDD"/>
                    </a:outerShdw>
                  </a:effectLst>
                  <a:latin typeface="Comic Sans MS" charset="0"/>
                  <a:sym typeface="Wingdings" charset="2"/>
                </a:rPr>
                <a:t></a:t>
              </a:r>
              <a:endParaRPr lang="en-GB" sz="2600" b="1">
                <a:solidFill>
                  <a:srgbClr val="FF0000"/>
                </a:solidFill>
                <a:effectLst>
                  <a:outerShdw blurRad="38100" dist="38100" dir="2700000" algn="tl">
                    <a:srgbClr val="DDDDDD"/>
                  </a:outerShdw>
                </a:effectLst>
                <a:latin typeface="Comic Sans MS" charset="0"/>
                <a:sym typeface="Monotype Sorts" charset="2"/>
              </a:endParaRPr>
            </a:p>
          </p:txBody>
        </p:sp>
      </p:grpSp>
      <p:grpSp>
        <p:nvGrpSpPr>
          <p:cNvPr id="130059" name="Group 35"/>
          <p:cNvGrpSpPr>
            <a:grpSpLocks/>
          </p:cNvGrpSpPr>
          <p:nvPr/>
        </p:nvGrpSpPr>
        <p:grpSpPr bwMode="auto">
          <a:xfrm>
            <a:off x="4572000" y="2143125"/>
            <a:ext cx="4357688" cy="1428750"/>
            <a:chOff x="3072" y="1440"/>
            <a:chExt cx="2928" cy="960"/>
          </a:xfrm>
        </p:grpSpPr>
        <p:graphicFrame>
          <p:nvGraphicFramePr>
            <p:cNvPr id="130050" name="Object 2"/>
            <p:cNvGraphicFramePr>
              <a:graphicFrameLocks noChangeAspect="1"/>
            </p:cNvGraphicFramePr>
            <p:nvPr/>
          </p:nvGraphicFramePr>
          <p:xfrm>
            <a:off x="3072" y="1440"/>
            <a:ext cx="960" cy="960"/>
          </p:xfrm>
          <a:graphic>
            <a:graphicData uri="http://schemas.openxmlformats.org/presentationml/2006/ole">
              <p:oleObj spid="_x0000_s130050" name="CorelPhotoPaint.Image.10" r:id="rId11" imgW="4572009" imgH="4572009" progId="">
                <p:embed/>
              </p:oleObj>
            </a:graphicData>
          </a:graphic>
        </p:graphicFrame>
        <p:sp>
          <p:nvSpPr>
            <p:cNvPr id="130062" name="Rectangle 37"/>
            <p:cNvSpPr>
              <a:spLocks noChangeArrowheads="1"/>
            </p:cNvSpPr>
            <p:nvPr/>
          </p:nvSpPr>
          <p:spPr bwMode="auto">
            <a:xfrm>
              <a:off x="3072" y="1440"/>
              <a:ext cx="960" cy="960"/>
            </a:xfrm>
            <a:prstGeom prst="rect">
              <a:avLst/>
            </a:prstGeom>
            <a:noFill/>
            <a:ln w="9525">
              <a:solidFill>
                <a:schemeClr val="tx1"/>
              </a:solidFill>
              <a:miter lim="800000"/>
              <a:headEnd/>
              <a:tailEnd/>
            </a:ln>
          </p:spPr>
          <p:txBody>
            <a:bodyPr wrap="none" anchor="ctr">
              <a:prstTxWarp prst="textNoShape">
                <a:avLst/>
              </a:prstTxWarp>
            </a:bodyPr>
            <a:lstStyle/>
            <a:p>
              <a:endParaRPr lang="fr-FR"/>
            </a:p>
          </p:txBody>
        </p:sp>
        <p:sp>
          <p:nvSpPr>
            <p:cNvPr id="884774" name="Text Box 38"/>
            <p:cNvSpPr txBox="1">
              <a:spLocks noChangeArrowheads="1"/>
            </p:cNvSpPr>
            <p:nvPr/>
          </p:nvSpPr>
          <p:spPr bwMode="auto">
            <a:xfrm>
              <a:off x="4080" y="1776"/>
              <a:ext cx="1920" cy="624"/>
            </a:xfrm>
            <a:prstGeom prst="rect">
              <a:avLst/>
            </a:prstGeom>
            <a:solidFill>
              <a:schemeClr val="bg1"/>
            </a:solidFill>
            <a:ln w="9525">
              <a:solidFill>
                <a:schemeClr val="tx1"/>
              </a:solidFill>
              <a:miter lim="800000"/>
              <a:headEnd/>
              <a:tailEnd/>
            </a:ln>
            <a:effectLst/>
          </p:spPr>
          <p:txBody>
            <a:bodyPr wrap="none" lIns="85725" tIns="42863" rIns="85725" bIns="42863" anchor="ctr">
              <a:prstTxWarp prst="textNoShape">
                <a:avLst/>
              </a:prstTxWarp>
            </a:bodyPr>
            <a:lstStyle/>
            <a:p>
              <a:pPr defTabSz="857250">
                <a:defRPr/>
              </a:pPr>
              <a:r>
                <a:rPr lang="en-GB" sz="1900">
                  <a:solidFill>
                    <a:srgbClr val="4D4D4D"/>
                  </a:solidFill>
                  <a:effectLst>
                    <a:outerShdw blurRad="38100" dist="38100" dir="2700000" algn="tl">
                      <a:srgbClr val="DDDDDD"/>
                    </a:outerShdw>
                  </a:effectLst>
                  <a:latin typeface="Trebuchet MS" charset="0"/>
                </a:rPr>
                <a:t>Supernovae</a:t>
              </a:r>
            </a:p>
            <a:p>
              <a:pPr defTabSz="857250">
                <a:defRPr/>
              </a:pPr>
              <a:endParaRPr lang="en-GB" sz="1900">
                <a:solidFill>
                  <a:srgbClr val="4D4D4D"/>
                </a:solidFill>
                <a:effectLst>
                  <a:outerShdw blurRad="38100" dist="38100" dir="2700000" algn="tl">
                    <a:srgbClr val="DDDDDD"/>
                  </a:outerShdw>
                </a:effectLst>
                <a:latin typeface="Trebuchet MS" charset="0"/>
              </a:endParaRPr>
            </a:p>
            <a:p>
              <a:pPr defTabSz="857250">
                <a:defRPr/>
              </a:pPr>
              <a:endParaRPr lang="en-GB" sz="1900">
                <a:solidFill>
                  <a:srgbClr val="4D4D4D"/>
                </a:solidFill>
                <a:effectLst>
                  <a:outerShdw blurRad="38100" dist="38100" dir="2700000" algn="tl">
                    <a:srgbClr val="DDDDDD"/>
                  </a:outerShdw>
                </a:effectLst>
                <a:latin typeface="Trebuchet MS" charset="0"/>
              </a:endParaRPr>
            </a:p>
          </p:txBody>
        </p:sp>
        <p:sp>
          <p:nvSpPr>
            <p:cNvPr id="884775" name="Text Box 39"/>
            <p:cNvSpPr txBox="1">
              <a:spLocks noChangeArrowheads="1"/>
            </p:cNvSpPr>
            <p:nvPr/>
          </p:nvSpPr>
          <p:spPr bwMode="auto">
            <a:xfrm>
              <a:off x="4416" y="2112"/>
              <a:ext cx="1584" cy="288"/>
            </a:xfrm>
            <a:prstGeom prst="rect">
              <a:avLst/>
            </a:prstGeom>
            <a:noFill/>
            <a:ln w="9525">
              <a:noFill/>
              <a:miter lim="800000"/>
              <a:headEnd/>
              <a:tailEnd/>
            </a:ln>
            <a:effectLst/>
          </p:spPr>
          <p:txBody>
            <a:bodyPr wrap="none" lIns="85725" tIns="42863" rIns="85725" bIns="42863" anchor="ctr">
              <a:prstTxWarp prst="textNoShape">
                <a:avLst/>
              </a:prstTxWarp>
            </a:bodyPr>
            <a:lstStyle/>
            <a:p>
              <a:pPr algn="r" defTabSz="857250">
                <a:defRPr/>
              </a:pPr>
              <a:r>
                <a:rPr lang="en-US" sz="1900">
                  <a:solidFill>
                    <a:srgbClr val="FF0000"/>
                  </a:solidFill>
                  <a:effectLst>
                    <a:outerShdw blurRad="38100" dist="38100" dir="2700000" algn="tl">
                      <a:srgbClr val="DDDDDD"/>
                    </a:outerShdw>
                  </a:effectLst>
                  <a:latin typeface="Trebuchet MS" charset="0"/>
                  <a:sym typeface="Wingdings" charset="2"/>
                </a:rPr>
                <a:t>SN 1987A</a:t>
              </a:r>
              <a:r>
                <a:rPr lang="en-US" sz="1900" b="1">
                  <a:solidFill>
                    <a:srgbClr val="FF0000"/>
                  </a:solidFill>
                  <a:effectLst>
                    <a:outerShdw blurRad="38100" dist="38100" dir="2700000" algn="tl">
                      <a:srgbClr val="DDDDDD"/>
                    </a:outerShdw>
                  </a:effectLst>
                  <a:latin typeface="Trebuchet MS" charset="0"/>
                  <a:sym typeface="Wingdings" charset="2"/>
                </a:rPr>
                <a:t> </a:t>
              </a:r>
              <a:r>
                <a:rPr lang="en-US" sz="2600" b="1">
                  <a:solidFill>
                    <a:srgbClr val="FF0000"/>
                  </a:solidFill>
                  <a:effectLst>
                    <a:outerShdw blurRad="38100" dist="38100" dir="2700000" algn="tl">
                      <a:srgbClr val="DDDDDD"/>
                    </a:outerShdw>
                  </a:effectLst>
                  <a:latin typeface="Trebuchet MS" charset="0"/>
                  <a:sym typeface="Wingdings" charset="2"/>
                </a:rPr>
                <a:t></a:t>
              </a:r>
              <a:endParaRPr lang="en-GB" sz="2600" b="1">
                <a:solidFill>
                  <a:srgbClr val="FF0000"/>
                </a:solidFill>
                <a:effectLst>
                  <a:outerShdw blurRad="38100" dist="38100" dir="2700000" algn="tl">
                    <a:srgbClr val="DDDDDD"/>
                  </a:outerShdw>
                </a:effectLst>
                <a:latin typeface="Trebuchet MS" charset="0"/>
                <a:sym typeface="Monotype Sorts" charset="2"/>
              </a:endParaRPr>
            </a:p>
          </p:txBody>
        </p:sp>
      </p:grpSp>
      <p:pic>
        <p:nvPicPr>
          <p:cNvPr id="130060" name="Picture 12">
            <a:hlinkClick r:id="" action="ppaction://media"/>
          </p:cNvPr>
          <p:cNvPicPr/>
          <p:nvPr>
            <a:videoFile r:link="rId2"/>
          </p:nvPr>
        </p:nvPicPr>
        <p:blipFill>
          <a:blip r:embed="rId12"/>
          <a:srcRect/>
          <a:stretch>
            <a:fillRect/>
          </a:stretch>
        </p:blipFill>
        <p:spPr bwMode="auto">
          <a:xfrm>
            <a:off x="4572000" y="5143500"/>
            <a:ext cx="1428750" cy="1428750"/>
          </a:xfrm>
          <a:prstGeom prst="rect">
            <a:avLst/>
          </a:prstGeom>
          <a:noFill/>
          <a:ln w="9525">
            <a:noFill/>
            <a:miter lim="800000"/>
            <a:headEnd/>
            <a:tailEnd/>
          </a:ln>
        </p:spPr>
      </p:pic>
      <p:sp>
        <p:nvSpPr>
          <p:cNvPr id="884777" name="Text Box 41"/>
          <p:cNvSpPr txBox="1">
            <a:spLocks noChangeArrowheads="1"/>
          </p:cNvSpPr>
          <p:nvPr/>
        </p:nvSpPr>
        <p:spPr bwMode="auto">
          <a:xfrm>
            <a:off x="152400" y="6019800"/>
            <a:ext cx="1089025" cy="488950"/>
          </a:xfrm>
          <a:prstGeom prst="rect">
            <a:avLst/>
          </a:prstGeom>
          <a:noFill/>
          <a:ln w="9525">
            <a:noFill/>
            <a:miter lim="800000"/>
            <a:headEnd/>
            <a:tailEnd/>
          </a:ln>
          <a:effectLst/>
        </p:spPr>
        <p:txBody>
          <a:bodyPr wrap="none">
            <a:prstTxWarp prst="textNoShape">
              <a:avLst/>
            </a:prstTxWarp>
            <a:spAutoFit/>
          </a:bodyPr>
          <a:lstStyle/>
          <a:p>
            <a:pPr>
              <a:defRPr/>
            </a:pPr>
            <a:r>
              <a:rPr lang="en-US" sz="2600" b="1">
                <a:solidFill>
                  <a:srgbClr val="FF0000"/>
                </a:solidFill>
                <a:effectLst>
                  <a:outerShdw blurRad="38100" dist="38100" dir="2700000" algn="tl">
                    <a:srgbClr val="DDDDDD"/>
                  </a:outerShdw>
                </a:effectLst>
                <a:latin typeface="Comic Sans MS" charset="0"/>
                <a:sym typeface="Wingdings" charset="2"/>
              </a:rPr>
              <a:t></a:t>
            </a:r>
            <a:r>
              <a:rPr lang="en-US" sz="1600" b="1">
                <a:solidFill>
                  <a:srgbClr val="FF0000"/>
                </a:solidFill>
                <a:effectLst>
                  <a:outerShdw blurRad="38100" dist="38100" dir="2700000" algn="tl">
                    <a:srgbClr val="DDDDDD"/>
                  </a:outerShdw>
                </a:effectLst>
                <a:latin typeface="Comic Sans MS" charset="0"/>
                <a:sym typeface="Wingdings" charset="2"/>
              </a:rPr>
              <a:t>(2005)</a:t>
            </a:r>
          </a:p>
        </p:txBody>
      </p:sp>
    </p:spTree>
  </p:cSld>
  <p:clrMapOvr>
    <a:masterClrMapping/>
  </p:clrMapOvr>
  <p:transition/>
  <p:timing>
    <p:tnLst>
      <p:par>
        <p:cTn id="1" dur="indefinite" restart="never" nodeType="tmRoot">
          <p:childTnLst>
            <p:video>
              <p:cMediaNode>
                <p:cTn id="2" fill="hold" display="0">
                  <p:stCondLst>
                    <p:cond delay="indefinite"/>
                  </p:stCondLst>
                  <p:endCondLst>
                    <p:cond evt="onPrev" delay="0">
                      <p:tgtEl>
                        <p:sldTgt/>
                      </p:tgtEl>
                    </p:cond>
                  </p:endCondLst>
                </p:cTn>
                <p:tgtEl>
                  <p:spTgt spid="130060"/>
                </p:tgtEl>
              </p:cMediaNode>
            </p:video>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5170" name="Rectangle 2"/>
          <p:cNvSpPr>
            <a:spLocks noChangeArrowheads="1"/>
          </p:cNvSpPr>
          <p:nvPr/>
        </p:nvSpPr>
        <p:spPr bwMode="auto">
          <a:xfrm>
            <a:off x="1689100" y="677863"/>
            <a:ext cx="6940550" cy="331787"/>
          </a:xfrm>
          <a:prstGeom prst="rect">
            <a:avLst/>
          </a:prstGeom>
          <a:solidFill>
            <a:schemeClr val="bg1"/>
          </a:solidFill>
          <a:ln w="9525">
            <a:noFill/>
            <a:miter lim="800000"/>
            <a:headEnd/>
            <a:tailEnd/>
          </a:ln>
        </p:spPr>
        <p:txBody>
          <a:bodyPr wrap="none" anchor="ctr">
            <a:prstTxWarp prst="textNoShape">
              <a:avLst/>
            </a:prstTxWarp>
          </a:bodyPr>
          <a:lstStyle/>
          <a:p>
            <a:endParaRPr lang="fr-FR"/>
          </a:p>
        </p:txBody>
      </p:sp>
      <p:sp>
        <p:nvSpPr>
          <p:cNvPr id="135171" name="Text Box 3"/>
          <p:cNvSpPr txBox="1">
            <a:spLocks noChangeArrowheads="1"/>
          </p:cNvSpPr>
          <p:nvPr/>
        </p:nvSpPr>
        <p:spPr bwMode="auto">
          <a:xfrm>
            <a:off x="1563688" y="431800"/>
            <a:ext cx="7099300" cy="461963"/>
          </a:xfrm>
          <a:prstGeom prst="rect">
            <a:avLst/>
          </a:prstGeom>
          <a:solidFill>
            <a:srgbClr val="FFFFCC"/>
          </a:solidFill>
          <a:ln w="25400">
            <a:solidFill>
              <a:srgbClr val="FF6600"/>
            </a:solidFill>
            <a:miter lim="800000"/>
            <a:headEnd/>
            <a:tailEnd/>
          </a:ln>
        </p:spPr>
        <p:txBody>
          <a:bodyPr>
            <a:prstTxWarp prst="textNoShape">
              <a:avLst/>
            </a:prstTxWarp>
            <a:spAutoFit/>
          </a:bodyPr>
          <a:lstStyle/>
          <a:p>
            <a:pPr algn="ctr"/>
            <a:r>
              <a:rPr lang="fr-FR">
                <a:latin typeface="Comic Sans MS" charset="0"/>
              </a:rPr>
              <a:t>La « lumière » des neutrinos</a:t>
            </a:r>
          </a:p>
        </p:txBody>
      </p:sp>
      <p:sp>
        <p:nvSpPr>
          <p:cNvPr id="135172" name="Text Box 4"/>
          <p:cNvSpPr txBox="1">
            <a:spLocks noChangeArrowheads="1"/>
          </p:cNvSpPr>
          <p:nvPr/>
        </p:nvSpPr>
        <p:spPr bwMode="auto">
          <a:xfrm>
            <a:off x="2286000" y="2057400"/>
            <a:ext cx="1479550" cy="461962"/>
          </a:xfrm>
          <a:prstGeom prst="rect">
            <a:avLst/>
          </a:prstGeom>
          <a:noFill/>
          <a:ln w="12700">
            <a:solidFill>
              <a:srgbClr val="3366FF"/>
            </a:solidFill>
            <a:miter lim="800000"/>
            <a:headEnd/>
            <a:tailEnd/>
          </a:ln>
        </p:spPr>
        <p:txBody>
          <a:bodyPr wrap="none">
            <a:prstTxWarp prst="textNoShape">
              <a:avLst/>
            </a:prstTxWarp>
            <a:spAutoFit/>
          </a:bodyPr>
          <a:lstStyle/>
          <a:p>
            <a:r>
              <a:rPr lang="fr-FR">
                <a:solidFill>
                  <a:schemeClr val="hlink"/>
                </a:solidFill>
              </a:rPr>
              <a:t>330 / cm</a:t>
            </a:r>
            <a:r>
              <a:rPr lang="fr-FR" baseline="30000">
                <a:solidFill>
                  <a:schemeClr val="hlink"/>
                </a:solidFill>
              </a:rPr>
              <a:t>3</a:t>
            </a:r>
            <a:endParaRPr lang="fr-FR">
              <a:solidFill>
                <a:schemeClr val="hlink"/>
              </a:solidFill>
            </a:endParaRPr>
          </a:p>
        </p:txBody>
      </p:sp>
      <p:sp>
        <p:nvSpPr>
          <p:cNvPr id="135173" name="Text Box 5"/>
          <p:cNvSpPr txBox="1">
            <a:spLocks noChangeArrowheads="1"/>
          </p:cNvSpPr>
          <p:nvPr/>
        </p:nvSpPr>
        <p:spPr bwMode="auto">
          <a:xfrm>
            <a:off x="4495800" y="1676400"/>
            <a:ext cx="2903538" cy="461963"/>
          </a:xfrm>
          <a:prstGeom prst="rect">
            <a:avLst/>
          </a:prstGeom>
          <a:noFill/>
          <a:ln w="12700">
            <a:solidFill>
              <a:srgbClr val="3366FF"/>
            </a:solidFill>
            <a:miter lim="800000"/>
            <a:headEnd/>
            <a:tailEnd/>
          </a:ln>
        </p:spPr>
        <p:txBody>
          <a:bodyPr wrap="none">
            <a:prstTxWarp prst="textNoShape">
              <a:avLst/>
            </a:prstTxWarp>
            <a:spAutoFit/>
          </a:bodyPr>
          <a:lstStyle/>
          <a:p>
            <a:r>
              <a:rPr lang="fr-FR" dirty="0">
                <a:solidFill>
                  <a:schemeClr val="hlink"/>
                </a:solidFill>
              </a:rPr>
              <a:t>65 milliards / cm</a:t>
            </a:r>
            <a:r>
              <a:rPr lang="fr-FR" baseline="30000" dirty="0">
                <a:solidFill>
                  <a:schemeClr val="hlink"/>
                </a:solidFill>
              </a:rPr>
              <a:t>2 </a:t>
            </a:r>
            <a:r>
              <a:rPr lang="fr-FR" dirty="0">
                <a:solidFill>
                  <a:schemeClr val="hlink"/>
                </a:solidFill>
              </a:rPr>
              <a:t>/ s</a:t>
            </a:r>
          </a:p>
        </p:txBody>
      </p:sp>
      <p:sp>
        <p:nvSpPr>
          <p:cNvPr id="135174" name="Text Box 6"/>
          <p:cNvSpPr txBox="1">
            <a:spLocks noChangeArrowheads="1"/>
          </p:cNvSpPr>
          <p:nvPr/>
        </p:nvSpPr>
        <p:spPr bwMode="auto">
          <a:xfrm>
            <a:off x="6934200" y="2209800"/>
            <a:ext cx="1851025" cy="461963"/>
          </a:xfrm>
          <a:prstGeom prst="rect">
            <a:avLst/>
          </a:prstGeom>
          <a:noFill/>
          <a:ln w="12700">
            <a:solidFill>
              <a:srgbClr val="3366FF"/>
            </a:solidFill>
            <a:miter lim="800000"/>
            <a:headEnd/>
            <a:tailEnd/>
          </a:ln>
        </p:spPr>
        <p:txBody>
          <a:bodyPr wrap="none">
            <a:prstTxWarp prst="textNoShape">
              <a:avLst/>
            </a:prstTxWarp>
            <a:spAutoFit/>
          </a:bodyPr>
          <a:lstStyle/>
          <a:p>
            <a:r>
              <a:rPr lang="fr-FR">
                <a:solidFill>
                  <a:schemeClr val="hlink"/>
                </a:solidFill>
              </a:rPr>
              <a:t>10</a:t>
            </a:r>
            <a:r>
              <a:rPr lang="fr-FR" baseline="30000">
                <a:solidFill>
                  <a:schemeClr val="hlink"/>
                </a:solidFill>
              </a:rPr>
              <a:t>58</a:t>
            </a:r>
            <a:r>
              <a:rPr lang="fr-FR">
                <a:solidFill>
                  <a:schemeClr val="hlink"/>
                </a:solidFill>
              </a:rPr>
              <a:t> en 10 s</a:t>
            </a:r>
          </a:p>
        </p:txBody>
      </p:sp>
      <p:grpSp>
        <p:nvGrpSpPr>
          <p:cNvPr id="135175" name="Group 119"/>
          <p:cNvGrpSpPr>
            <a:grpSpLocks/>
          </p:cNvGrpSpPr>
          <p:nvPr/>
        </p:nvGrpSpPr>
        <p:grpSpPr bwMode="auto">
          <a:xfrm>
            <a:off x="55563" y="571500"/>
            <a:ext cx="9088534" cy="5919788"/>
            <a:chOff x="38" y="360"/>
            <a:chExt cx="6202" cy="3729"/>
          </a:xfrm>
        </p:grpSpPr>
        <p:sp>
          <p:nvSpPr>
            <p:cNvPr id="135176" name="Freeform 16"/>
            <p:cNvSpPr>
              <a:spLocks/>
            </p:cNvSpPr>
            <p:nvPr/>
          </p:nvSpPr>
          <p:spPr bwMode="auto">
            <a:xfrm>
              <a:off x="3118" y="2276"/>
              <a:ext cx="496" cy="254"/>
            </a:xfrm>
            <a:custGeom>
              <a:avLst/>
              <a:gdLst>
                <a:gd name="T0" fmla="*/ 0 w 496"/>
                <a:gd name="T1" fmla="*/ 128 h 254"/>
                <a:gd name="T2" fmla="*/ 98 w 496"/>
                <a:gd name="T3" fmla="*/ 66 h 254"/>
                <a:gd name="T4" fmla="*/ 180 w 496"/>
                <a:gd name="T5" fmla="*/ 20 h 254"/>
                <a:gd name="T6" fmla="*/ 254 w 496"/>
                <a:gd name="T7" fmla="*/ 2 h 254"/>
                <a:gd name="T8" fmla="*/ 324 w 496"/>
                <a:gd name="T9" fmla="*/ 10 h 254"/>
                <a:gd name="T10" fmla="*/ 400 w 496"/>
                <a:gd name="T11" fmla="*/ 50 h 254"/>
                <a:gd name="T12" fmla="*/ 442 w 496"/>
                <a:gd name="T13" fmla="*/ 94 h 254"/>
                <a:gd name="T14" fmla="*/ 472 w 496"/>
                <a:gd name="T15" fmla="*/ 144 h 254"/>
                <a:gd name="T16" fmla="*/ 486 w 496"/>
                <a:gd name="T17" fmla="*/ 192 h 254"/>
                <a:gd name="T18" fmla="*/ 496 w 496"/>
                <a:gd name="T19" fmla="*/ 254 h 2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6"/>
                <a:gd name="T31" fmla="*/ 0 h 254"/>
                <a:gd name="T32" fmla="*/ 496 w 496"/>
                <a:gd name="T33" fmla="*/ 254 h 2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6" h="254">
                  <a:moveTo>
                    <a:pt x="0" y="128"/>
                  </a:moveTo>
                  <a:cubicBezTo>
                    <a:pt x="34" y="106"/>
                    <a:pt x="68" y="84"/>
                    <a:pt x="98" y="66"/>
                  </a:cubicBezTo>
                  <a:cubicBezTo>
                    <a:pt x="128" y="48"/>
                    <a:pt x="154" y="31"/>
                    <a:pt x="180" y="20"/>
                  </a:cubicBezTo>
                  <a:cubicBezTo>
                    <a:pt x="206" y="9"/>
                    <a:pt x="230" y="4"/>
                    <a:pt x="254" y="2"/>
                  </a:cubicBezTo>
                  <a:cubicBezTo>
                    <a:pt x="278" y="0"/>
                    <a:pt x="300" y="2"/>
                    <a:pt x="324" y="10"/>
                  </a:cubicBezTo>
                  <a:cubicBezTo>
                    <a:pt x="348" y="18"/>
                    <a:pt x="380" y="36"/>
                    <a:pt x="400" y="50"/>
                  </a:cubicBezTo>
                  <a:cubicBezTo>
                    <a:pt x="420" y="64"/>
                    <a:pt x="430" y="78"/>
                    <a:pt x="442" y="94"/>
                  </a:cubicBezTo>
                  <a:cubicBezTo>
                    <a:pt x="454" y="110"/>
                    <a:pt x="465" y="128"/>
                    <a:pt x="472" y="144"/>
                  </a:cubicBezTo>
                  <a:cubicBezTo>
                    <a:pt x="479" y="160"/>
                    <a:pt x="482" y="174"/>
                    <a:pt x="486" y="192"/>
                  </a:cubicBezTo>
                  <a:cubicBezTo>
                    <a:pt x="490" y="210"/>
                    <a:pt x="493" y="232"/>
                    <a:pt x="496" y="254"/>
                  </a:cubicBezTo>
                </a:path>
              </a:pathLst>
            </a:custGeom>
            <a:noFill/>
            <a:ln w="31750">
              <a:solidFill>
                <a:schemeClr val="tx1"/>
              </a:solidFill>
              <a:round/>
              <a:headEnd/>
              <a:tailEnd/>
            </a:ln>
          </p:spPr>
          <p:txBody>
            <a:bodyPr wrap="none" anchor="ctr">
              <a:prstTxWarp prst="textNoShape">
                <a:avLst/>
              </a:prstTxWarp>
            </a:bodyPr>
            <a:lstStyle/>
            <a:p>
              <a:endParaRPr lang="fr-FR"/>
            </a:p>
          </p:txBody>
        </p:sp>
        <p:grpSp>
          <p:nvGrpSpPr>
            <p:cNvPr id="135177" name="Group 91"/>
            <p:cNvGrpSpPr>
              <a:grpSpLocks/>
            </p:cNvGrpSpPr>
            <p:nvPr/>
          </p:nvGrpSpPr>
          <p:grpSpPr bwMode="auto">
            <a:xfrm>
              <a:off x="38" y="360"/>
              <a:ext cx="6155" cy="3729"/>
              <a:chOff x="38" y="360"/>
              <a:chExt cx="6155" cy="3729"/>
            </a:xfrm>
          </p:grpSpPr>
          <p:grpSp>
            <p:nvGrpSpPr>
              <p:cNvPr id="135210" name="Group 77"/>
              <p:cNvGrpSpPr>
                <a:grpSpLocks/>
              </p:cNvGrpSpPr>
              <p:nvPr/>
            </p:nvGrpSpPr>
            <p:grpSpPr bwMode="auto">
              <a:xfrm>
                <a:off x="249" y="360"/>
                <a:ext cx="344" cy="3616"/>
                <a:chOff x="249" y="360"/>
                <a:chExt cx="344" cy="3616"/>
              </a:xfrm>
            </p:grpSpPr>
            <p:sp>
              <p:nvSpPr>
                <p:cNvPr id="135251" name="Freeform 19"/>
                <p:cNvSpPr>
                  <a:spLocks/>
                </p:cNvSpPr>
                <p:nvPr/>
              </p:nvSpPr>
              <p:spPr bwMode="auto">
                <a:xfrm>
                  <a:off x="592" y="360"/>
                  <a:ext cx="1" cy="3616"/>
                </a:xfrm>
                <a:custGeom>
                  <a:avLst/>
                  <a:gdLst>
                    <a:gd name="T0" fmla="*/ 0 w 1"/>
                    <a:gd name="T1" fmla="*/ 0 h 3616"/>
                    <a:gd name="T2" fmla="*/ 0 w 1"/>
                    <a:gd name="T3" fmla="*/ 3616 h 3616"/>
                    <a:gd name="T4" fmla="*/ 0 60000 65536"/>
                    <a:gd name="T5" fmla="*/ 0 60000 65536"/>
                    <a:gd name="T6" fmla="*/ 0 w 1"/>
                    <a:gd name="T7" fmla="*/ 0 h 3616"/>
                    <a:gd name="T8" fmla="*/ 1 w 1"/>
                    <a:gd name="T9" fmla="*/ 3616 h 3616"/>
                  </a:gdLst>
                  <a:ahLst/>
                  <a:cxnLst>
                    <a:cxn ang="T4">
                      <a:pos x="T0" y="T1"/>
                    </a:cxn>
                    <a:cxn ang="T5">
                      <a:pos x="T2" y="T3"/>
                    </a:cxn>
                  </a:cxnLst>
                  <a:rect l="T6" t="T7" r="T8" b="T9"/>
                  <a:pathLst>
                    <a:path w="1" h="3616">
                      <a:moveTo>
                        <a:pt x="0" y="0"/>
                      </a:moveTo>
                      <a:cubicBezTo>
                        <a:pt x="0" y="0"/>
                        <a:pt x="0" y="1808"/>
                        <a:pt x="0" y="3616"/>
                      </a:cubicBezTo>
                    </a:path>
                  </a:pathLst>
                </a:custGeom>
                <a:noFill/>
                <a:ln w="19050">
                  <a:solidFill>
                    <a:schemeClr val="tx1"/>
                  </a:solidFill>
                  <a:round/>
                  <a:headEnd/>
                  <a:tailEnd/>
                </a:ln>
              </p:spPr>
              <p:txBody>
                <a:bodyPr wrap="none" anchor="ctr">
                  <a:prstTxWarp prst="textNoShape">
                    <a:avLst/>
                  </a:prstTxWarp>
                </a:bodyPr>
                <a:lstStyle/>
                <a:p>
                  <a:endParaRPr lang="fr-FR"/>
                </a:p>
              </p:txBody>
            </p:sp>
            <p:sp>
              <p:nvSpPr>
                <p:cNvPr id="135252" name="Line 21"/>
                <p:cNvSpPr>
                  <a:spLocks noChangeShapeType="1"/>
                </p:cNvSpPr>
                <p:nvPr/>
              </p:nvSpPr>
              <p:spPr bwMode="auto">
                <a:xfrm>
                  <a:off x="521" y="1932"/>
                  <a:ext cx="68" cy="0"/>
                </a:xfrm>
                <a:prstGeom prst="line">
                  <a:avLst/>
                </a:prstGeom>
                <a:noFill/>
                <a:ln w="19050">
                  <a:solidFill>
                    <a:schemeClr val="tx1"/>
                  </a:solidFill>
                  <a:round/>
                  <a:headEnd/>
                  <a:tailEnd/>
                </a:ln>
              </p:spPr>
              <p:txBody>
                <a:bodyPr wrap="none" anchor="ctr">
                  <a:prstTxWarp prst="textNoShape">
                    <a:avLst/>
                  </a:prstTxWarp>
                </a:bodyPr>
                <a:lstStyle/>
                <a:p>
                  <a:endParaRPr lang="fr-FR"/>
                </a:p>
              </p:txBody>
            </p:sp>
            <p:sp>
              <p:nvSpPr>
                <p:cNvPr id="135253" name="Line 22"/>
                <p:cNvSpPr>
                  <a:spLocks noChangeShapeType="1"/>
                </p:cNvSpPr>
                <p:nvPr/>
              </p:nvSpPr>
              <p:spPr bwMode="auto">
                <a:xfrm>
                  <a:off x="521" y="825"/>
                  <a:ext cx="68" cy="0"/>
                </a:xfrm>
                <a:prstGeom prst="line">
                  <a:avLst/>
                </a:prstGeom>
                <a:noFill/>
                <a:ln w="19050">
                  <a:solidFill>
                    <a:schemeClr val="tx1"/>
                  </a:solidFill>
                  <a:round/>
                  <a:headEnd/>
                  <a:tailEnd/>
                </a:ln>
              </p:spPr>
              <p:txBody>
                <a:bodyPr wrap="none" anchor="ctr">
                  <a:prstTxWarp prst="textNoShape">
                    <a:avLst/>
                  </a:prstTxWarp>
                </a:bodyPr>
                <a:lstStyle/>
                <a:p>
                  <a:endParaRPr lang="fr-FR"/>
                </a:p>
              </p:txBody>
            </p:sp>
            <p:sp>
              <p:nvSpPr>
                <p:cNvPr id="135254" name="Line 23"/>
                <p:cNvSpPr>
                  <a:spLocks noChangeShapeType="1"/>
                </p:cNvSpPr>
                <p:nvPr/>
              </p:nvSpPr>
              <p:spPr bwMode="auto">
                <a:xfrm>
                  <a:off x="521" y="666"/>
                  <a:ext cx="68" cy="0"/>
                </a:xfrm>
                <a:prstGeom prst="line">
                  <a:avLst/>
                </a:prstGeom>
                <a:noFill/>
                <a:ln w="19050">
                  <a:solidFill>
                    <a:schemeClr val="tx1"/>
                  </a:solidFill>
                  <a:round/>
                  <a:headEnd/>
                  <a:tailEnd/>
                </a:ln>
              </p:spPr>
              <p:txBody>
                <a:bodyPr wrap="none" anchor="ctr">
                  <a:prstTxWarp prst="textNoShape">
                    <a:avLst/>
                  </a:prstTxWarp>
                </a:bodyPr>
                <a:lstStyle/>
                <a:p>
                  <a:endParaRPr lang="fr-FR"/>
                </a:p>
              </p:txBody>
            </p:sp>
            <p:sp>
              <p:nvSpPr>
                <p:cNvPr id="135255" name="Line 24"/>
                <p:cNvSpPr>
                  <a:spLocks noChangeShapeType="1"/>
                </p:cNvSpPr>
                <p:nvPr/>
              </p:nvSpPr>
              <p:spPr bwMode="auto">
                <a:xfrm>
                  <a:off x="521" y="978"/>
                  <a:ext cx="68" cy="0"/>
                </a:xfrm>
                <a:prstGeom prst="line">
                  <a:avLst/>
                </a:prstGeom>
                <a:noFill/>
                <a:ln w="19050">
                  <a:solidFill>
                    <a:schemeClr val="tx1"/>
                  </a:solidFill>
                  <a:round/>
                  <a:headEnd/>
                  <a:tailEnd/>
                </a:ln>
              </p:spPr>
              <p:txBody>
                <a:bodyPr wrap="none" anchor="ctr">
                  <a:prstTxWarp prst="textNoShape">
                    <a:avLst/>
                  </a:prstTxWarp>
                </a:bodyPr>
                <a:lstStyle/>
                <a:p>
                  <a:endParaRPr lang="fr-FR"/>
                </a:p>
              </p:txBody>
            </p:sp>
            <p:sp>
              <p:nvSpPr>
                <p:cNvPr id="135256" name="Line 25"/>
                <p:cNvSpPr>
                  <a:spLocks noChangeShapeType="1"/>
                </p:cNvSpPr>
                <p:nvPr/>
              </p:nvSpPr>
              <p:spPr bwMode="auto">
                <a:xfrm>
                  <a:off x="522" y="504"/>
                  <a:ext cx="68" cy="0"/>
                </a:xfrm>
                <a:prstGeom prst="line">
                  <a:avLst/>
                </a:prstGeom>
                <a:noFill/>
                <a:ln w="19050">
                  <a:solidFill>
                    <a:schemeClr val="tx1"/>
                  </a:solidFill>
                  <a:round/>
                  <a:headEnd/>
                  <a:tailEnd/>
                </a:ln>
              </p:spPr>
              <p:txBody>
                <a:bodyPr wrap="none" anchor="ctr">
                  <a:prstTxWarp prst="textNoShape">
                    <a:avLst/>
                  </a:prstTxWarp>
                </a:bodyPr>
                <a:lstStyle/>
                <a:p>
                  <a:endParaRPr lang="fr-FR"/>
                </a:p>
              </p:txBody>
            </p:sp>
            <p:sp>
              <p:nvSpPr>
                <p:cNvPr id="135257" name="Line 26"/>
                <p:cNvSpPr>
                  <a:spLocks noChangeShapeType="1"/>
                </p:cNvSpPr>
                <p:nvPr/>
              </p:nvSpPr>
              <p:spPr bwMode="auto">
                <a:xfrm>
                  <a:off x="521" y="1767"/>
                  <a:ext cx="68" cy="0"/>
                </a:xfrm>
                <a:prstGeom prst="line">
                  <a:avLst/>
                </a:prstGeom>
                <a:noFill/>
                <a:ln w="19050">
                  <a:solidFill>
                    <a:schemeClr val="tx1"/>
                  </a:solidFill>
                  <a:round/>
                  <a:headEnd/>
                  <a:tailEnd/>
                </a:ln>
              </p:spPr>
              <p:txBody>
                <a:bodyPr wrap="none" anchor="ctr">
                  <a:prstTxWarp prst="textNoShape">
                    <a:avLst/>
                  </a:prstTxWarp>
                </a:bodyPr>
                <a:lstStyle/>
                <a:p>
                  <a:endParaRPr lang="fr-FR"/>
                </a:p>
              </p:txBody>
            </p:sp>
            <p:sp>
              <p:nvSpPr>
                <p:cNvPr id="135258" name="Line 27"/>
                <p:cNvSpPr>
                  <a:spLocks noChangeShapeType="1"/>
                </p:cNvSpPr>
                <p:nvPr/>
              </p:nvSpPr>
              <p:spPr bwMode="auto">
                <a:xfrm>
                  <a:off x="521" y="2076"/>
                  <a:ext cx="68" cy="0"/>
                </a:xfrm>
                <a:prstGeom prst="line">
                  <a:avLst/>
                </a:prstGeom>
                <a:noFill/>
                <a:ln w="19050">
                  <a:solidFill>
                    <a:schemeClr val="tx1"/>
                  </a:solidFill>
                  <a:round/>
                  <a:headEnd/>
                  <a:tailEnd/>
                </a:ln>
              </p:spPr>
              <p:txBody>
                <a:bodyPr wrap="none" anchor="ctr">
                  <a:prstTxWarp prst="textNoShape">
                    <a:avLst/>
                  </a:prstTxWarp>
                </a:bodyPr>
                <a:lstStyle/>
                <a:p>
                  <a:endParaRPr lang="fr-FR"/>
                </a:p>
              </p:txBody>
            </p:sp>
            <p:sp>
              <p:nvSpPr>
                <p:cNvPr id="135259" name="Line 28"/>
                <p:cNvSpPr>
                  <a:spLocks noChangeShapeType="1"/>
                </p:cNvSpPr>
                <p:nvPr/>
              </p:nvSpPr>
              <p:spPr bwMode="auto">
                <a:xfrm>
                  <a:off x="521" y="1611"/>
                  <a:ext cx="68" cy="0"/>
                </a:xfrm>
                <a:prstGeom prst="line">
                  <a:avLst/>
                </a:prstGeom>
                <a:noFill/>
                <a:ln w="19050">
                  <a:solidFill>
                    <a:schemeClr val="tx1"/>
                  </a:solidFill>
                  <a:round/>
                  <a:headEnd/>
                  <a:tailEnd/>
                </a:ln>
              </p:spPr>
              <p:txBody>
                <a:bodyPr wrap="none" anchor="ctr">
                  <a:prstTxWarp prst="textNoShape">
                    <a:avLst/>
                  </a:prstTxWarp>
                </a:bodyPr>
                <a:lstStyle/>
                <a:p>
                  <a:endParaRPr lang="fr-FR"/>
                </a:p>
              </p:txBody>
            </p:sp>
            <p:sp>
              <p:nvSpPr>
                <p:cNvPr id="135260" name="Line 29"/>
                <p:cNvSpPr>
                  <a:spLocks noChangeShapeType="1"/>
                </p:cNvSpPr>
                <p:nvPr/>
              </p:nvSpPr>
              <p:spPr bwMode="auto">
                <a:xfrm>
                  <a:off x="521" y="1452"/>
                  <a:ext cx="68" cy="0"/>
                </a:xfrm>
                <a:prstGeom prst="line">
                  <a:avLst/>
                </a:prstGeom>
                <a:noFill/>
                <a:ln w="19050">
                  <a:solidFill>
                    <a:schemeClr val="tx1"/>
                  </a:solidFill>
                  <a:round/>
                  <a:headEnd/>
                  <a:tailEnd/>
                </a:ln>
              </p:spPr>
              <p:txBody>
                <a:bodyPr wrap="none" anchor="ctr">
                  <a:prstTxWarp prst="textNoShape">
                    <a:avLst/>
                  </a:prstTxWarp>
                </a:bodyPr>
                <a:lstStyle/>
                <a:p>
                  <a:endParaRPr lang="fr-FR"/>
                </a:p>
              </p:txBody>
            </p:sp>
            <p:sp>
              <p:nvSpPr>
                <p:cNvPr id="135261" name="Line 30"/>
                <p:cNvSpPr>
                  <a:spLocks noChangeShapeType="1"/>
                </p:cNvSpPr>
                <p:nvPr/>
              </p:nvSpPr>
              <p:spPr bwMode="auto">
                <a:xfrm>
                  <a:off x="522" y="1293"/>
                  <a:ext cx="68" cy="0"/>
                </a:xfrm>
                <a:prstGeom prst="line">
                  <a:avLst/>
                </a:prstGeom>
                <a:noFill/>
                <a:ln w="19050">
                  <a:solidFill>
                    <a:schemeClr val="tx1"/>
                  </a:solidFill>
                  <a:round/>
                  <a:headEnd/>
                  <a:tailEnd/>
                </a:ln>
              </p:spPr>
              <p:txBody>
                <a:bodyPr wrap="none" anchor="ctr">
                  <a:prstTxWarp prst="textNoShape">
                    <a:avLst/>
                  </a:prstTxWarp>
                </a:bodyPr>
                <a:lstStyle/>
                <a:p>
                  <a:endParaRPr lang="fr-FR"/>
                </a:p>
              </p:txBody>
            </p:sp>
            <p:sp>
              <p:nvSpPr>
                <p:cNvPr id="135262" name="Line 31"/>
                <p:cNvSpPr>
                  <a:spLocks noChangeShapeType="1"/>
                </p:cNvSpPr>
                <p:nvPr/>
              </p:nvSpPr>
              <p:spPr bwMode="auto">
                <a:xfrm>
                  <a:off x="521" y="1137"/>
                  <a:ext cx="68" cy="0"/>
                </a:xfrm>
                <a:prstGeom prst="line">
                  <a:avLst/>
                </a:prstGeom>
                <a:noFill/>
                <a:ln w="19050">
                  <a:solidFill>
                    <a:schemeClr val="tx1"/>
                  </a:solidFill>
                  <a:round/>
                  <a:headEnd/>
                  <a:tailEnd/>
                </a:ln>
              </p:spPr>
              <p:txBody>
                <a:bodyPr wrap="none" anchor="ctr">
                  <a:prstTxWarp prst="textNoShape">
                    <a:avLst/>
                  </a:prstTxWarp>
                </a:bodyPr>
                <a:lstStyle/>
                <a:p>
                  <a:endParaRPr lang="fr-FR"/>
                </a:p>
              </p:txBody>
            </p:sp>
            <p:sp>
              <p:nvSpPr>
                <p:cNvPr id="135263" name="Line 32"/>
                <p:cNvSpPr>
                  <a:spLocks noChangeShapeType="1"/>
                </p:cNvSpPr>
                <p:nvPr/>
              </p:nvSpPr>
              <p:spPr bwMode="auto">
                <a:xfrm>
                  <a:off x="521" y="2235"/>
                  <a:ext cx="68" cy="0"/>
                </a:xfrm>
                <a:prstGeom prst="line">
                  <a:avLst/>
                </a:prstGeom>
                <a:noFill/>
                <a:ln w="19050">
                  <a:solidFill>
                    <a:schemeClr val="tx1"/>
                  </a:solidFill>
                  <a:round/>
                  <a:headEnd/>
                  <a:tailEnd/>
                </a:ln>
              </p:spPr>
              <p:txBody>
                <a:bodyPr wrap="none" anchor="ctr">
                  <a:prstTxWarp prst="textNoShape">
                    <a:avLst/>
                  </a:prstTxWarp>
                </a:bodyPr>
                <a:lstStyle/>
                <a:p>
                  <a:endParaRPr lang="fr-FR"/>
                </a:p>
              </p:txBody>
            </p:sp>
            <p:sp>
              <p:nvSpPr>
                <p:cNvPr id="135264" name="Line 33"/>
                <p:cNvSpPr>
                  <a:spLocks noChangeShapeType="1"/>
                </p:cNvSpPr>
                <p:nvPr/>
              </p:nvSpPr>
              <p:spPr bwMode="auto">
                <a:xfrm>
                  <a:off x="522" y="2385"/>
                  <a:ext cx="68" cy="0"/>
                </a:xfrm>
                <a:prstGeom prst="line">
                  <a:avLst/>
                </a:prstGeom>
                <a:noFill/>
                <a:ln w="19050">
                  <a:solidFill>
                    <a:schemeClr val="tx1"/>
                  </a:solidFill>
                  <a:round/>
                  <a:headEnd/>
                  <a:tailEnd/>
                </a:ln>
              </p:spPr>
              <p:txBody>
                <a:bodyPr wrap="none" anchor="ctr">
                  <a:prstTxWarp prst="textNoShape">
                    <a:avLst/>
                  </a:prstTxWarp>
                </a:bodyPr>
                <a:lstStyle/>
                <a:p>
                  <a:endParaRPr lang="fr-FR"/>
                </a:p>
              </p:txBody>
            </p:sp>
            <p:sp>
              <p:nvSpPr>
                <p:cNvPr id="135265" name="Line 34"/>
                <p:cNvSpPr>
                  <a:spLocks noChangeShapeType="1"/>
                </p:cNvSpPr>
                <p:nvPr/>
              </p:nvSpPr>
              <p:spPr bwMode="auto">
                <a:xfrm>
                  <a:off x="521" y="2559"/>
                  <a:ext cx="68" cy="0"/>
                </a:xfrm>
                <a:prstGeom prst="line">
                  <a:avLst/>
                </a:prstGeom>
                <a:noFill/>
                <a:ln w="19050">
                  <a:solidFill>
                    <a:schemeClr val="tx1"/>
                  </a:solidFill>
                  <a:round/>
                  <a:headEnd/>
                  <a:tailEnd/>
                </a:ln>
              </p:spPr>
              <p:txBody>
                <a:bodyPr wrap="none" anchor="ctr">
                  <a:prstTxWarp prst="textNoShape">
                    <a:avLst/>
                  </a:prstTxWarp>
                </a:bodyPr>
                <a:lstStyle/>
                <a:p>
                  <a:endParaRPr lang="fr-FR"/>
                </a:p>
              </p:txBody>
            </p:sp>
            <p:sp>
              <p:nvSpPr>
                <p:cNvPr id="135266" name="Line 35"/>
                <p:cNvSpPr>
                  <a:spLocks noChangeShapeType="1"/>
                </p:cNvSpPr>
                <p:nvPr/>
              </p:nvSpPr>
              <p:spPr bwMode="auto">
                <a:xfrm>
                  <a:off x="521" y="2715"/>
                  <a:ext cx="68" cy="0"/>
                </a:xfrm>
                <a:prstGeom prst="line">
                  <a:avLst/>
                </a:prstGeom>
                <a:noFill/>
                <a:ln w="19050">
                  <a:solidFill>
                    <a:schemeClr val="tx1"/>
                  </a:solidFill>
                  <a:round/>
                  <a:headEnd/>
                  <a:tailEnd/>
                </a:ln>
              </p:spPr>
              <p:txBody>
                <a:bodyPr wrap="none" anchor="ctr">
                  <a:prstTxWarp prst="textNoShape">
                    <a:avLst/>
                  </a:prstTxWarp>
                </a:bodyPr>
                <a:lstStyle/>
                <a:p>
                  <a:endParaRPr lang="fr-FR"/>
                </a:p>
              </p:txBody>
            </p:sp>
            <p:sp>
              <p:nvSpPr>
                <p:cNvPr id="135267" name="Line 36"/>
                <p:cNvSpPr>
                  <a:spLocks noChangeShapeType="1"/>
                </p:cNvSpPr>
                <p:nvPr/>
              </p:nvSpPr>
              <p:spPr bwMode="auto">
                <a:xfrm>
                  <a:off x="521" y="2862"/>
                  <a:ext cx="68" cy="0"/>
                </a:xfrm>
                <a:prstGeom prst="line">
                  <a:avLst/>
                </a:prstGeom>
                <a:noFill/>
                <a:ln w="19050">
                  <a:solidFill>
                    <a:schemeClr val="tx1"/>
                  </a:solidFill>
                  <a:round/>
                  <a:headEnd/>
                  <a:tailEnd/>
                </a:ln>
              </p:spPr>
              <p:txBody>
                <a:bodyPr wrap="none" anchor="ctr">
                  <a:prstTxWarp prst="textNoShape">
                    <a:avLst/>
                  </a:prstTxWarp>
                </a:bodyPr>
                <a:lstStyle/>
                <a:p>
                  <a:endParaRPr lang="fr-FR"/>
                </a:p>
              </p:txBody>
            </p:sp>
            <p:sp>
              <p:nvSpPr>
                <p:cNvPr id="135268" name="Line 37"/>
                <p:cNvSpPr>
                  <a:spLocks noChangeShapeType="1"/>
                </p:cNvSpPr>
                <p:nvPr/>
              </p:nvSpPr>
              <p:spPr bwMode="auto">
                <a:xfrm>
                  <a:off x="521" y="3018"/>
                  <a:ext cx="68" cy="0"/>
                </a:xfrm>
                <a:prstGeom prst="line">
                  <a:avLst/>
                </a:prstGeom>
                <a:noFill/>
                <a:ln w="19050">
                  <a:solidFill>
                    <a:schemeClr val="tx1"/>
                  </a:solidFill>
                  <a:round/>
                  <a:headEnd/>
                  <a:tailEnd/>
                </a:ln>
              </p:spPr>
              <p:txBody>
                <a:bodyPr wrap="none" anchor="ctr">
                  <a:prstTxWarp prst="textNoShape">
                    <a:avLst/>
                  </a:prstTxWarp>
                </a:bodyPr>
                <a:lstStyle/>
                <a:p>
                  <a:endParaRPr lang="fr-FR"/>
                </a:p>
              </p:txBody>
            </p:sp>
            <p:sp>
              <p:nvSpPr>
                <p:cNvPr id="135269" name="Line 38"/>
                <p:cNvSpPr>
                  <a:spLocks noChangeShapeType="1"/>
                </p:cNvSpPr>
                <p:nvPr/>
              </p:nvSpPr>
              <p:spPr bwMode="auto">
                <a:xfrm>
                  <a:off x="521" y="3168"/>
                  <a:ext cx="68" cy="0"/>
                </a:xfrm>
                <a:prstGeom prst="line">
                  <a:avLst/>
                </a:prstGeom>
                <a:noFill/>
                <a:ln w="19050">
                  <a:solidFill>
                    <a:schemeClr val="tx1"/>
                  </a:solidFill>
                  <a:round/>
                  <a:headEnd/>
                  <a:tailEnd/>
                </a:ln>
              </p:spPr>
              <p:txBody>
                <a:bodyPr wrap="none" anchor="ctr">
                  <a:prstTxWarp prst="textNoShape">
                    <a:avLst/>
                  </a:prstTxWarp>
                </a:bodyPr>
                <a:lstStyle/>
                <a:p>
                  <a:endParaRPr lang="fr-FR"/>
                </a:p>
              </p:txBody>
            </p:sp>
            <p:sp>
              <p:nvSpPr>
                <p:cNvPr id="135270" name="Line 39"/>
                <p:cNvSpPr>
                  <a:spLocks noChangeShapeType="1"/>
                </p:cNvSpPr>
                <p:nvPr/>
              </p:nvSpPr>
              <p:spPr bwMode="auto">
                <a:xfrm>
                  <a:off x="522" y="3336"/>
                  <a:ext cx="68" cy="0"/>
                </a:xfrm>
                <a:prstGeom prst="line">
                  <a:avLst/>
                </a:prstGeom>
                <a:noFill/>
                <a:ln w="19050">
                  <a:solidFill>
                    <a:schemeClr val="tx1"/>
                  </a:solidFill>
                  <a:round/>
                  <a:headEnd/>
                  <a:tailEnd/>
                </a:ln>
              </p:spPr>
              <p:txBody>
                <a:bodyPr wrap="none" anchor="ctr">
                  <a:prstTxWarp prst="textNoShape">
                    <a:avLst/>
                  </a:prstTxWarp>
                </a:bodyPr>
                <a:lstStyle/>
                <a:p>
                  <a:endParaRPr lang="fr-FR"/>
                </a:p>
              </p:txBody>
            </p:sp>
            <p:sp>
              <p:nvSpPr>
                <p:cNvPr id="135271" name="Text Box 67"/>
                <p:cNvSpPr txBox="1">
                  <a:spLocks noChangeArrowheads="1"/>
                </p:cNvSpPr>
                <p:nvPr/>
              </p:nvSpPr>
              <p:spPr bwMode="auto">
                <a:xfrm>
                  <a:off x="249" y="3219"/>
                  <a:ext cx="344" cy="174"/>
                </a:xfrm>
                <a:prstGeom prst="rect">
                  <a:avLst/>
                </a:prstGeom>
                <a:noFill/>
                <a:ln w="12700">
                  <a:noFill/>
                  <a:miter lim="800000"/>
                  <a:headEnd/>
                  <a:tailEnd/>
                </a:ln>
              </p:spPr>
              <p:txBody>
                <a:bodyPr wrap="none">
                  <a:prstTxWarp prst="textNoShape">
                    <a:avLst/>
                  </a:prstTxWarp>
                  <a:spAutoFit/>
                </a:bodyPr>
                <a:lstStyle/>
                <a:p>
                  <a:r>
                    <a:rPr lang="fr-FR" sz="1200"/>
                    <a:t>10</a:t>
                  </a:r>
                  <a:r>
                    <a:rPr lang="fr-FR" sz="1200" baseline="30000"/>
                    <a:t>-12</a:t>
                  </a:r>
                  <a:endParaRPr lang="fr-FR" sz="1200"/>
                </a:p>
              </p:txBody>
            </p:sp>
            <p:sp>
              <p:nvSpPr>
                <p:cNvPr id="135272" name="Text Box 68"/>
                <p:cNvSpPr txBox="1">
                  <a:spLocks noChangeArrowheads="1"/>
                </p:cNvSpPr>
                <p:nvPr/>
              </p:nvSpPr>
              <p:spPr bwMode="auto">
                <a:xfrm>
                  <a:off x="272" y="2901"/>
                  <a:ext cx="305" cy="174"/>
                </a:xfrm>
                <a:prstGeom prst="rect">
                  <a:avLst/>
                </a:prstGeom>
                <a:noFill/>
                <a:ln w="12700">
                  <a:noFill/>
                  <a:miter lim="800000"/>
                  <a:headEnd/>
                  <a:tailEnd/>
                </a:ln>
              </p:spPr>
              <p:txBody>
                <a:bodyPr wrap="none">
                  <a:prstTxWarp prst="textNoShape">
                    <a:avLst/>
                  </a:prstTxWarp>
                  <a:spAutoFit/>
                </a:bodyPr>
                <a:lstStyle/>
                <a:p>
                  <a:r>
                    <a:rPr lang="fr-FR" sz="1200"/>
                    <a:t>10</a:t>
                  </a:r>
                  <a:r>
                    <a:rPr lang="fr-FR" sz="1200" baseline="30000"/>
                    <a:t>-8</a:t>
                  </a:r>
                  <a:endParaRPr lang="fr-FR" sz="1200"/>
                </a:p>
              </p:txBody>
            </p:sp>
            <p:sp>
              <p:nvSpPr>
                <p:cNvPr id="135273" name="Text Box 69"/>
                <p:cNvSpPr txBox="1">
                  <a:spLocks noChangeArrowheads="1"/>
                </p:cNvSpPr>
                <p:nvPr/>
              </p:nvSpPr>
              <p:spPr bwMode="auto">
                <a:xfrm>
                  <a:off x="272" y="2584"/>
                  <a:ext cx="305" cy="174"/>
                </a:xfrm>
                <a:prstGeom prst="rect">
                  <a:avLst/>
                </a:prstGeom>
                <a:noFill/>
                <a:ln w="12700">
                  <a:noFill/>
                  <a:miter lim="800000"/>
                  <a:headEnd/>
                  <a:tailEnd/>
                </a:ln>
              </p:spPr>
              <p:txBody>
                <a:bodyPr wrap="none">
                  <a:prstTxWarp prst="textNoShape">
                    <a:avLst/>
                  </a:prstTxWarp>
                  <a:spAutoFit/>
                </a:bodyPr>
                <a:lstStyle/>
                <a:p>
                  <a:r>
                    <a:rPr lang="fr-FR" sz="1200"/>
                    <a:t>10</a:t>
                  </a:r>
                  <a:r>
                    <a:rPr lang="fr-FR" sz="1200" baseline="30000"/>
                    <a:t>-4</a:t>
                  </a:r>
                  <a:endParaRPr lang="fr-FR" sz="1200"/>
                </a:p>
              </p:txBody>
            </p:sp>
            <p:sp>
              <p:nvSpPr>
                <p:cNvPr id="135274" name="Text Box 70"/>
                <p:cNvSpPr txBox="1">
                  <a:spLocks noChangeArrowheads="1"/>
                </p:cNvSpPr>
                <p:nvPr/>
              </p:nvSpPr>
              <p:spPr bwMode="auto">
                <a:xfrm>
                  <a:off x="294" y="2267"/>
                  <a:ext cx="282" cy="174"/>
                </a:xfrm>
                <a:prstGeom prst="rect">
                  <a:avLst/>
                </a:prstGeom>
                <a:noFill/>
                <a:ln w="12700">
                  <a:noFill/>
                  <a:miter lim="800000"/>
                  <a:headEnd/>
                  <a:tailEnd/>
                </a:ln>
              </p:spPr>
              <p:txBody>
                <a:bodyPr wrap="none">
                  <a:prstTxWarp prst="textNoShape">
                    <a:avLst/>
                  </a:prstTxWarp>
                  <a:spAutoFit/>
                </a:bodyPr>
                <a:lstStyle/>
                <a:p>
                  <a:r>
                    <a:rPr lang="fr-FR" sz="1200"/>
                    <a:t>10</a:t>
                  </a:r>
                  <a:r>
                    <a:rPr lang="fr-FR" sz="1200" baseline="30000"/>
                    <a:t>0</a:t>
                  </a:r>
                  <a:endParaRPr lang="fr-FR" sz="1200"/>
                </a:p>
              </p:txBody>
            </p:sp>
            <p:sp>
              <p:nvSpPr>
                <p:cNvPr id="135275" name="Text Box 71"/>
                <p:cNvSpPr txBox="1">
                  <a:spLocks noChangeArrowheads="1"/>
                </p:cNvSpPr>
                <p:nvPr/>
              </p:nvSpPr>
              <p:spPr bwMode="auto">
                <a:xfrm>
                  <a:off x="294" y="1949"/>
                  <a:ext cx="282" cy="174"/>
                </a:xfrm>
                <a:prstGeom prst="rect">
                  <a:avLst/>
                </a:prstGeom>
                <a:noFill/>
                <a:ln w="12700">
                  <a:noFill/>
                  <a:miter lim="800000"/>
                  <a:headEnd/>
                  <a:tailEnd/>
                </a:ln>
              </p:spPr>
              <p:txBody>
                <a:bodyPr wrap="none">
                  <a:prstTxWarp prst="textNoShape">
                    <a:avLst/>
                  </a:prstTxWarp>
                  <a:spAutoFit/>
                </a:bodyPr>
                <a:lstStyle/>
                <a:p>
                  <a:r>
                    <a:rPr lang="fr-FR" sz="1200"/>
                    <a:t>10</a:t>
                  </a:r>
                  <a:r>
                    <a:rPr lang="fr-FR" sz="1200" baseline="30000"/>
                    <a:t>4</a:t>
                  </a:r>
                  <a:endParaRPr lang="fr-FR" sz="1200"/>
                </a:p>
              </p:txBody>
            </p:sp>
            <p:sp>
              <p:nvSpPr>
                <p:cNvPr id="135276" name="Text Box 72"/>
                <p:cNvSpPr txBox="1">
                  <a:spLocks noChangeArrowheads="1"/>
                </p:cNvSpPr>
                <p:nvPr/>
              </p:nvSpPr>
              <p:spPr bwMode="auto">
                <a:xfrm>
                  <a:off x="294" y="1632"/>
                  <a:ext cx="282" cy="174"/>
                </a:xfrm>
                <a:prstGeom prst="rect">
                  <a:avLst/>
                </a:prstGeom>
                <a:noFill/>
                <a:ln w="12700">
                  <a:noFill/>
                  <a:miter lim="800000"/>
                  <a:headEnd/>
                  <a:tailEnd/>
                </a:ln>
              </p:spPr>
              <p:txBody>
                <a:bodyPr wrap="none">
                  <a:prstTxWarp prst="textNoShape">
                    <a:avLst/>
                  </a:prstTxWarp>
                  <a:spAutoFit/>
                </a:bodyPr>
                <a:lstStyle/>
                <a:p>
                  <a:r>
                    <a:rPr lang="fr-FR" sz="1200"/>
                    <a:t>10</a:t>
                  </a:r>
                  <a:r>
                    <a:rPr lang="fr-FR" sz="1200" baseline="30000"/>
                    <a:t>8</a:t>
                  </a:r>
                  <a:endParaRPr lang="fr-FR" sz="1200"/>
                </a:p>
              </p:txBody>
            </p:sp>
            <p:sp>
              <p:nvSpPr>
                <p:cNvPr id="135277" name="Text Box 73"/>
                <p:cNvSpPr txBox="1">
                  <a:spLocks noChangeArrowheads="1"/>
                </p:cNvSpPr>
                <p:nvPr/>
              </p:nvSpPr>
              <p:spPr bwMode="auto">
                <a:xfrm>
                  <a:off x="272" y="1314"/>
                  <a:ext cx="321" cy="174"/>
                </a:xfrm>
                <a:prstGeom prst="rect">
                  <a:avLst/>
                </a:prstGeom>
                <a:noFill/>
                <a:ln w="12700">
                  <a:noFill/>
                  <a:miter lim="800000"/>
                  <a:headEnd/>
                  <a:tailEnd/>
                </a:ln>
              </p:spPr>
              <p:txBody>
                <a:bodyPr wrap="none">
                  <a:prstTxWarp prst="textNoShape">
                    <a:avLst/>
                  </a:prstTxWarp>
                  <a:spAutoFit/>
                </a:bodyPr>
                <a:lstStyle/>
                <a:p>
                  <a:r>
                    <a:rPr lang="fr-FR" sz="1200"/>
                    <a:t>10</a:t>
                  </a:r>
                  <a:r>
                    <a:rPr lang="fr-FR" sz="1200" baseline="30000"/>
                    <a:t>12</a:t>
                  </a:r>
                  <a:endParaRPr lang="fr-FR" sz="1200"/>
                </a:p>
              </p:txBody>
            </p:sp>
            <p:sp>
              <p:nvSpPr>
                <p:cNvPr id="135278" name="Text Box 74"/>
                <p:cNvSpPr txBox="1">
                  <a:spLocks noChangeArrowheads="1"/>
                </p:cNvSpPr>
                <p:nvPr/>
              </p:nvSpPr>
              <p:spPr bwMode="auto">
                <a:xfrm>
                  <a:off x="272" y="1020"/>
                  <a:ext cx="321" cy="174"/>
                </a:xfrm>
                <a:prstGeom prst="rect">
                  <a:avLst/>
                </a:prstGeom>
                <a:noFill/>
                <a:ln w="12700">
                  <a:noFill/>
                  <a:miter lim="800000"/>
                  <a:headEnd/>
                  <a:tailEnd/>
                </a:ln>
              </p:spPr>
              <p:txBody>
                <a:bodyPr wrap="none">
                  <a:prstTxWarp prst="textNoShape">
                    <a:avLst/>
                  </a:prstTxWarp>
                  <a:spAutoFit/>
                </a:bodyPr>
                <a:lstStyle/>
                <a:p>
                  <a:r>
                    <a:rPr lang="fr-FR" sz="1200"/>
                    <a:t>10</a:t>
                  </a:r>
                  <a:r>
                    <a:rPr lang="fr-FR" sz="1200" baseline="30000"/>
                    <a:t>16</a:t>
                  </a:r>
                  <a:endParaRPr lang="fr-FR" sz="1200"/>
                </a:p>
              </p:txBody>
            </p:sp>
            <p:sp>
              <p:nvSpPr>
                <p:cNvPr id="135279" name="Text Box 75"/>
                <p:cNvSpPr txBox="1">
                  <a:spLocks noChangeArrowheads="1"/>
                </p:cNvSpPr>
                <p:nvPr/>
              </p:nvSpPr>
              <p:spPr bwMode="auto">
                <a:xfrm>
                  <a:off x="272" y="702"/>
                  <a:ext cx="321" cy="174"/>
                </a:xfrm>
                <a:prstGeom prst="rect">
                  <a:avLst/>
                </a:prstGeom>
                <a:noFill/>
                <a:ln w="12700">
                  <a:noFill/>
                  <a:miter lim="800000"/>
                  <a:headEnd/>
                  <a:tailEnd/>
                </a:ln>
              </p:spPr>
              <p:txBody>
                <a:bodyPr wrap="none">
                  <a:prstTxWarp prst="textNoShape">
                    <a:avLst/>
                  </a:prstTxWarp>
                  <a:spAutoFit/>
                </a:bodyPr>
                <a:lstStyle/>
                <a:p>
                  <a:r>
                    <a:rPr lang="fr-FR" sz="1200"/>
                    <a:t>10</a:t>
                  </a:r>
                  <a:r>
                    <a:rPr lang="fr-FR" sz="1200" baseline="30000"/>
                    <a:t>20</a:t>
                  </a:r>
                  <a:endParaRPr lang="fr-FR" sz="1200"/>
                </a:p>
              </p:txBody>
            </p:sp>
            <p:sp>
              <p:nvSpPr>
                <p:cNvPr id="135280" name="Text Box 76"/>
                <p:cNvSpPr txBox="1">
                  <a:spLocks noChangeArrowheads="1"/>
                </p:cNvSpPr>
                <p:nvPr/>
              </p:nvSpPr>
              <p:spPr bwMode="auto">
                <a:xfrm>
                  <a:off x="272" y="385"/>
                  <a:ext cx="321" cy="174"/>
                </a:xfrm>
                <a:prstGeom prst="rect">
                  <a:avLst/>
                </a:prstGeom>
                <a:noFill/>
                <a:ln w="12700">
                  <a:noFill/>
                  <a:miter lim="800000"/>
                  <a:headEnd/>
                  <a:tailEnd/>
                </a:ln>
              </p:spPr>
              <p:txBody>
                <a:bodyPr wrap="none">
                  <a:prstTxWarp prst="textNoShape">
                    <a:avLst/>
                  </a:prstTxWarp>
                  <a:spAutoFit/>
                </a:bodyPr>
                <a:lstStyle/>
                <a:p>
                  <a:r>
                    <a:rPr lang="fr-FR" sz="1200"/>
                    <a:t>10</a:t>
                  </a:r>
                  <a:r>
                    <a:rPr lang="fr-FR" sz="1200" baseline="30000"/>
                    <a:t>24</a:t>
                  </a:r>
                  <a:endParaRPr lang="fr-FR" sz="1200"/>
                </a:p>
              </p:txBody>
            </p:sp>
          </p:grpSp>
          <p:sp>
            <p:nvSpPr>
              <p:cNvPr id="135211" name="Text Box 78"/>
              <p:cNvSpPr txBox="1">
                <a:spLocks noChangeArrowheads="1"/>
              </p:cNvSpPr>
              <p:nvPr/>
            </p:nvSpPr>
            <p:spPr bwMode="auto">
              <a:xfrm rot="16200000" flipH="1">
                <a:off x="-740" y="1826"/>
                <a:ext cx="1872" cy="315"/>
              </a:xfrm>
              <a:prstGeom prst="rect">
                <a:avLst/>
              </a:prstGeom>
              <a:noFill/>
              <a:ln w="12700">
                <a:noFill/>
                <a:miter lim="800000"/>
                <a:headEnd/>
                <a:tailEnd/>
              </a:ln>
            </p:spPr>
            <p:txBody>
              <a:bodyPr wrap="none">
                <a:prstTxWarp prst="textNoShape">
                  <a:avLst/>
                </a:prstTxWarp>
                <a:spAutoFit/>
              </a:bodyPr>
              <a:lstStyle/>
              <a:p>
                <a:r>
                  <a:rPr lang="fr-FR">
                    <a:solidFill>
                      <a:srgbClr val="0033CC"/>
                    </a:solidFill>
                  </a:rPr>
                  <a:t>Flux (cm</a:t>
                </a:r>
                <a:r>
                  <a:rPr lang="fr-FR" baseline="30000">
                    <a:solidFill>
                      <a:srgbClr val="0033CC"/>
                    </a:solidFill>
                  </a:rPr>
                  <a:t>-2</a:t>
                </a:r>
                <a:r>
                  <a:rPr lang="fr-FR">
                    <a:solidFill>
                      <a:srgbClr val="0033CC"/>
                    </a:solidFill>
                  </a:rPr>
                  <a:t> s</a:t>
                </a:r>
                <a:r>
                  <a:rPr lang="fr-FR" baseline="30000">
                    <a:solidFill>
                      <a:srgbClr val="0033CC"/>
                    </a:solidFill>
                  </a:rPr>
                  <a:t>-1</a:t>
                </a:r>
                <a:r>
                  <a:rPr lang="fr-FR">
                    <a:solidFill>
                      <a:srgbClr val="0033CC"/>
                    </a:solidFill>
                  </a:rPr>
                  <a:t> MeV</a:t>
                </a:r>
                <a:r>
                  <a:rPr lang="fr-FR" baseline="30000">
                    <a:solidFill>
                      <a:srgbClr val="0033CC"/>
                    </a:solidFill>
                  </a:rPr>
                  <a:t>-1</a:t>
                </a:r>
                <a:r>
                  <a:rPr lang="fr-FR">
                    <a:solidFill>
                      <a:srgbClr val="0033CC"/>
                    </a:solidFill>
                  </a:rPr>
                  <a:t>)</a:t>
                </a:r>
              </a:p>
            </p:txBody>
          </p:sp>
          <p:grpSp>
            <p:nvGrpSpPr>
              <p:cNvPr id="135212" name="Group 90"/>
              <p:cNvGrpSpPr>
                <a:grpSpLocks/>
              </p:cNvGrpSpPr>
              <p:nvPr/>
            </p:nvGrpSpPr>
            <p:grpSpPr bwMode="auto">
              <a:xfrm>
                <a:off x="592" y="3419"/>
                <a:ext cx="5601" cy="423"/>
                <a:chOff x="592" y="3419"/>
                <a:chExt cx="5601" cy="423"/>
              </a:xfrm>
            </p:grpSpPr>
            <p:sp>
              <p:nvSpPr>
                <p:cNvPr id="135214" name="Freeform 20"/>
                <p:cNvSpPr>
                  <a:spLocks/>
                </p:cNvSpPr>
                <p:nvPr/>
              </p:nvSpPr>
              <p:spPr bwMode="auto">
                <a:xfrm>
                  <a:off x="592" y="3488"/>
                  <a:ext cx="5528" cy="1"/>
                </a:xfrm>
                <a:custGeom>
                  <a:avLst/>
                  <a:gdLst>
                    <a:gd name="T0" fmla="*/ 5528 w 5528"/>
                    <a:gd name="T1" fmla="*/ 0 h 1"/>
                    <a:gd name="T2" fmla="*/ 0 w 5528"/>
                    <a:gd name="T3" fmla="*/ 0 h 1"/>
                    <a:gd name="T4" fmla="*/ 0 60000 65536"/>
                    <a:gd name="T5" fmla="*/ 0 60000 65536"/>
                    <a:gd name="T6" fmla="*/ 0 w 5528"/>
                    <a:gd name="T7" fmla="*/ 0 h 1"/>
                    <a:gd name="T8" fmla="*/ 5528 w 5528"/>
                    <a:gd name="T9" fmla="*/ 1 h 1"/>
                  </a:gdLst>
                  <a:ahLst/>
                  <a:cxnLst>
                    <a:cxn ang="T4">
                      <a:pos x="T0" y="T1"/>
                    </a:cxn>
                    <a:cxn ang="T5">
                      <a:pos x="T2" y="T3"/>
                    </a:cxn>
                  </a:cxnLst>
                  <a:rect l="T6" t="T7" r="T8" b="T9"/>
                  <a:pathLst>
                    <a:path w="5528" h="1">
                      <a:moveTo>
                        <a:pt x="5528" y="0"/>
                      </a:moveTo>
                      <a:cubicBezTo>
                        <a:pt x="5528" y="0"/>
                        <a:pt x="2764" y="0"/>
                        <a:pt x="0" y="0"/>
                      </a:cubicBezTo>
                    </a:path>
                  </a:pathLst>
                </a:custGeom>
                <a:noFill/>
                <a:ln w="19050">
                  <a:solidFill>
                    <a:schemeClr val="tx1"/>
                  </a:solidFill>
                  <a:round/>
                  <a:headEnd/>
                  <a:tailEnd/>
                </a:ln>
              </p:spPr>
              <p:txBody>
                <a:bodyPr wrap="none" anchor="ctr">
                  <a:prstTxWarp prst="textNoShape">
                    <a:avLst/>
                  </a:prstTxWarp>
                </a:bodyPr>
                <a:lstStyle/>
                <a:p>
                  <a:endParaRPr lang="fr-FR"/>
                </a:p>
              </p:txBody>
            </p:sp>
            <p:sp>
              <p:nvSpPr>
                <p:cNvPr id="135215" name="Line 40"/>
                <p:cNvSpPr>
                  <a:spLocks noChangeShapeType="1"/>
                </p:cNvSpPr>
                <p:nvPr/>
              </p:nvSpPr>
              <p:spPr bwMode="auto">
                <a:xfrm rot="-5400000">
                  <a:off x="735" y="3456"/>
                  <a:ext cx="68" cy="0"/>
                </a:xfrm>
                <a:prstGeom prst="line">
                  <a:avLst/>
                </a:prstGeom>
                <a:noFill/>
                <a:ln w="19050">
                  <a:solidFill>
                    <a:schemeClr val="tx1"/>
                  </a:solidFill>
                  <a:round/>
                  <a:headEnd/>
                  <a:tailEnd/>
                </a:ln>
              </p:spPr>
              <p:txBody>
                <a:bodyPr wrap="none" anchor="ctr">
                  <a:prstTxWarp prst="textNoShape">
                    <a:avLst/>
                  </a:prstTxWarp>
                </a:bodyPr>
                <a:lstStyle/>
                <a:p>
                  <a:endParaRPr lang="fr-FR"/>
                </a:p>
              </p:txBody>
            </p:sp>
            <p:sp>
              <p:nvSpPr>
                <p:cNvPr id="135216" name="Line 41"/>
                <p:cNvSpPr>
                  <a:spLocks noChangeShapeType="1"/>
                </p:cNvSpPr>
                <p:nvPr/>
              </p:nvSpPr>
              <p:spPr bwMode="auto">
                <a:xfrm rot="-5400000">
                  <a:off x="939" y="3453"/>
                  <a:ext cx="68" cy="0"/>
                </a:xfrm>
                <a:prstGeom prst="line">
                  <a:avLst/>
                </a:prstGeom>
                <a:noFill/>
                <a:ln w="19050">
                  <a:solidFill>
                    <a:schemeClr val="tx1"/>
                  </a:solidFill>
                  <a:round/>
                  <a:headEnd/>
                  <a:tailEnd/>
                </a:ln>
              </p:spPr>
              <p:txBody>
                <a:bodyPr wrap="none" anchor="ctr">
                  <a:prstTxWarp prst="textNoShape">
                    <a:avLst/>
                  </a:prstTxWarp>
                </a:bodyPr>
                <a:lstStyle/>
                <a:p>
                  <a:endParaRPr lang="fr-FR"/>
                </a:p>
              </p:txBody>
            </p:sp>
            <p:sp>
              <p:nvSpPr>
                <p:cNvPr id="135217" name="Line 42"/>
                <p:cNvSpPr>
                  <a:spLocks noChangeShapeType="1"/>
                </p:cNvSpPr>
                <p:nvPr/>
              </p:nvSpPr>
              <p:spPr bwMode="auto">
                <a:xfrm rot="-5400000">
                  <a:off x="1152" y="3456"/>
                  <a:ext cx="68" cy="0"/>
                </a:xfrm>
                <a:prstGeom prst="line">
                  <a:avLst/>
                </a:prstGeom>
                <a:noFill/>
                <a:ln w="19050">
                  <a:solidFill>
                    <a:schemeClr val="tx1"/>
                  </a:solidFill>
                  <a:round/>
                  <a:headEnd/>
                  <a:tailEnd/>
                </a:ln>
              </p:spPr>
              <p:txBody>
                <a:bodyPr wrap="none" anchor="ctr">
                  <a:prstTxWarp prst="textNoShape">
                    <a:avLst/>
                  </a:prstTxWarp>
                </a:bodyPr>
                <a:lstStyle/>
                <a:p>
                  <a:endParaRPr lang="fr-FR"/>
                </a:p>
              </p:txBody>
            </p:sp>
            <p:sp>
              <p:nvSpPr>
                <p:cNvPr id="135218" name="Line 43"/>
                <p:cNvSpPr>
                  <a:spLocks noChangeShapeType="1"/>
                </p:cNvSpPr>
                <p:nvPr/>
              </p:nvSpPr>
              <p:spPr bwMode="auto">
                <a:xfrm rot="-5400000">
                  <a:off x="1997" y="3454"/>
                  <a:ext cx="68" cy="0"/>
                </a:xfrm>
                <a:prstGeom prst="line">
                  <a:avLst/>
                </a:prstGeom>
                <a:noFill/>
                <a:ln w="19050">
                  <a:solidFill>
                    <a:schemeClr val="tx1"/>
                  </a:solidFill>
                  <a:round/>
                  <a:headEnd/>
                  <a:tailEnd/>
                </a:ln>
              </p:spPr>
              <p:txBody>
                <a:bodyPr wrap="none" anchor="ctr">
                  <a:prstTxWarp prst="textNoShape">
                    <a:avLst/>
                  </a:prstTxWarp>
                </a:bodyPr>
                <a:lstStyle/>
                <a:p>
                  <a:endParaRPr lang="fr-FR"/>
                </a:p>
              </p:txBody>
            </p:sp>
            <p:sp>
              <p:nvSpPr>
                <p:cNvPr id="135219" name="Line 44"/>
                <p:cNvSpPr>
                  <a:spLocks noChangeShapeType="1"/>
                </p:cNvSpPr>
                <p:nvPr/>
              </p:nvSpPr>
              <p:spPr bwMode="auto">
                <a:xfrm rot="-5400000">
                  <a:off x="1377" y="3454"/>
                  <a:ext cx="68" cy="0"/>
                </a:xfrm>
                <a:prstGeom prst="line">
                  <a:avLst/>
                </a:prstGeom>
                <a:noFill/>
                <a:ln w="19050">
                  <a:solidFill>
                    <a:schemeClr val="tx1"/>
                  </a:solidFill>
                  <a:round/>
                  <a:headEnd/>
                  <a:tailEnd/>
                </a:ln>
              </p:spPr>
              <p:txBody>
                <a:bodyPr wrap="none" anchor="ctr">
                  <a:prstTxWarp prst="textNoShape">
                    <a:avLst/>
                  </a:prstTxWarp>
                </a:bodyPr>
                <a:lstStyle/>
                <a:p>
                  <a:endParaRPr lang="fr-FR"/>
                </a:p>
              </p:txBody>
            </p:sp>
            <p:sp>
              <p:nvSpPr>
                <p:cNvPr id="135220" name="Line 45"/>
                <p:cNvSpPr>
                  <a:spLocks noChangeShapeType="1"/>
                </p:cNvSpPr>
                <p:nvPr/>
              </p:nvSpPr>
              <p:spPr bwMode="auto">
                <a:xfrm rot="-5400000">
                  <a:off x="1575" y="3456"/>
                  <a:ext cx="68" cy="0"/>
                </a:xfrm>
                <a:prstGeom prst="line">
                  <a:avLst/>
                </a:prstGeom>
                <a:noFill/>
                <a:ln w="19050">
                  <a:solidFill>
                    <a:schemeClr val="tx1"/>
                  </a:solidFill>
                  <a:round/>
                  <a:headEnd/>
                  <a:tailEnd/>
                </a:ln>
              </p:spPr>
              <p:txBody>
                <a:bodyPr wrap="none" anchor="ctr">
                  <a:prstTxWarp prst="textNoShape">
                    <a:avLst/>
                  </a:prstTxWarp>
                </a:bodyPr>
                <a:lstStyle/>
                <a:p>
                  <a:endParaRPr lang="fr-FR"/>
                </a:p>
              </p:txBody>
            </p:sp>
            <p:sp>
              <p:nvSpPr>
                <p:cNvPr id="135221" name="Line 46"/>
                <p:cNvSpPr>
                  <a:spLocks noChangeShapeType="1"/>
                </p:cNvSpPr>
                <p:nvPr/>
              </p:nvSpPr>
              <p:spPr bwMode="auto">
                <a:xfrm rot="-5400000">
                  <a:off x="1785" y="3454"/>
                  <a:ext cx="68" cy="0"/>
                </a:xfrm>
                <a:prstGeom prst="line">
                  <a:avLst/>
                </a:prstGeom>
                <a:noFill/>
                <a:ln w="19050">
                  <a:solidFill>
                    <a:schemeClr val="tx1"/>
                  </a:solidFill>
                  <a:round/>
                  <a:headEnd/>
                  <a:tailEnd/>
                </a:ln>
              </p:spPr>
              <p:txBody>
                <a:bodyPr wrap="none" anchor="ctr">
                  <a:prstTxWarp prst="textNoShape">
                    <a:avLst/>
                  </a:prstTxWarp>
                </a:bodyPr>
                <a:lstStyle/>
                <a:p>
                  <a:endParaRPr lang="fr-FR"/>
                </a:p>
              </p:txBody>
            </p:sp>
            <p:sp>
              <p:nvSpPr>
                <p:cNvPr id="135222" name="Line 47"/>
                <p:cNvSpPr>
                  <a:spLocks noChangeShapeType="1"/>
                </p:cNvSpPr>
                <p:nvPr/>
              </p:nvSpPr>
              <p:spPr bwMode="auto">
                <a:xfrm rot="-5400000">
                  <a:off x="2205" y="3454"/>
                  <a:ext cx="68" cy="0"/>
                </a:xfrm>
                <a:prstGeom prst="line">
                  <a:avLst/>
                </a:prstGeom>
                <a:noFill/>
                <a:ln w="19050">
                  <a:solidFill>
                    <a:schemeClr val="tx1"/>
                  </a:solidFill>
                  <a:round/>
                  <a:headEnd/>
                  <a:tailEnd/>
                </a:ln>
              </p:spPr>
              <p:txBody>
                <a:bodyPr wrap="none" anchor="ctr">
                  <a:prstTxWarp prst="textNoShape">
                    <a:avLst/>
                  </a:prstTxWarp>
                </a:bodyPr>
                <a:lstStyle/>
                <a:p>
                  <a:endParaRPr lang="fr-FR"/>
                </a:p>
              </p:txBody>
            </p:sp>
            <p:sp>
              <p:nvSpPr>
                <p:cNvPr id="135223" name="Line 48"/>
                <p:cNvSpPr>
                  <a:spLocks noChangeShapeType="1"/>
                </p:cNvSpPr>
                <p:nvPr/>
              </p:nvSpPr>
              <p:spPr bwMode="auto">
                <a:xfrm rot="-5400000">
                  <a:off x="2418" y="3454"/>
                  <a:ext cx="68" cy="0"/>
                </a:xfrm>
                <a:prstGeom prst="line">
                  <a:avLst/>
                </a:prstGeom>
                <a:noFill/>
                <a:ln w="19050">
                  <a:solidFill>
                    <a:schemeClr val="tx1"/>
                  </a:solidFill>
                  <a:round/>
                  <a:headEnd/>
                  <a:tailEnd/>
                </a:ln>
              </p:spPr>
              <p:txBody>
                <a:bodyPr wrap="none" anchor="ctr">
                  <a:prstTxWarp prst="textNoShape">
                    <a:avLst/>
                  </a:prstTxWarp>
                </a:bodyPr>
                <a:lstStyle/>
                <a:p>
                  <a:endParaRPr lang="fr-FR"/>
                </a:p>
              </p:txBody>
            </p:sp>
            <p:sp>
              <p:nvSpPr>
                <p:cNvPr id="135224" name="Line 49"/>
                <p:cNvSpPr>
                  <a:spLocks noChangeShapeType="1"/>
                </p:cNvSpPr>
                <p:nvPr/>
              </p:nvSpPr>
              <p:spPr bwMode="auto">
                <a:xfrm rot="-5400000">
                  <a:off x="2634" y="3454"/>
                  <a:ext cx="68" cy="0"/>
                </a:xfrm>
                <a:prstGeom prst="line">
                  <a:avLst/>
                </a:prstGeom>
                <a:noFill/>
                <a:ln w="19050">
                  <a:solidFill>
                    <a:schemeClr val="tx1"/>
                  </a:solidFill>
                  <a:round/>
                  <a:headEnd/>
                  <a:tailEnd/>
                </a:ln>
              </p:spPr>
              <p:txBody>
                <a:bodyPr wrap="none" anchor="ctr">
                  <a:prstTxWarp prst="textNoShape">
                    <a:avLst/>
                  </a:prstTxWarp>
                </a:bodyPr>
                <a:lstStyle/>
                <a:p>
                  <a:endParaRPr lang="fr-FR"/>
                </a:p>
              </p:txBody>
            </p:sp>
            <p:sp>
              <p:nvSpPr>
                <p:cNvPr id="135225" name="Line 50"/>
                <p:cNvSpPr>
                  <a:spLocks noChangeShapeType="1"/>
                </p:cNvSpPr>
                <p:nvPr/>
              </p:nvSpPr>
              <p:spPr bwMode="auto">
                <a:xfrm rot="-5400000">
                  <a:off x="2838" y="3454"/>
                  <a:ext cx="68" cy="0"/>
                </a:xfrm>
                <a:prstGeom prst="line">
                  <a:avLst/>
                </a:prstGeom>
                <a:noFill/>
                <a:ln w="19050">
                  <a:solidFill>
                    <a:schemeClr val="tx1"/>
                  </a:solidFill>
                  <a:round/>
                  <a:headEnd/>
                  <a:tailEnd/>
                </a:ln>
              </p:spPr>
              <p:txBody>
                <a:bodyPr wrap="none" anchor="ctr">
                  <a:prstTxWarp prst="textNoShape">
                    <a:avLst/>
                  </a:prstTxWarp>
                </a:bodyPr>
                <a:lstStyle/>
                <a:p>
                  <a:endParaRPr lang="fr-FR"/>
                </a:p>
              </p:txBody>
            </p:sp>
            <p:sp>
              <p:nvSpPr>
                <p:cNvPr id="135226" name="Line 51"/>
                <p:cNvSpPr>
                  <a:spLocks noChangeShapeType="1"/>
                </p:cNvSpPr>
                <p:nvPr/>
              </p:nvSpPr>
              <p:spPr bwMode="auto">
                <a:xfrm rot="-5400000">
                  <a:off x="3055" y="3454"/>
                  <a:ext cx="68" cy="0"/>
                </a:xfrm>
                <a:prstGeom prst="line">
                  <a:avLst/>
                </a:prstGeom>
                <a:noFill/>
                <a:ln w="19050">
                  <a:solidFill>
                    <a:schemeClr val="tx1"/>
                  </a:solidFill>
                  <a:round/>
                  <a:headEnd/>
                  <a:tailEnd/>
                </a:ln>
              </p:spPr>
              <p:txBody>
                <a:bodyPr wrap="none" anchor="ctr">
                  <a:prstTxWarp prst="textNoShape">
                    <a:avLst/>
                  </a:prstTxWarp>
                </a:bodyPr>
                <a:lstStyle/>
                <a:p>
                  <a:endParaRPr lang="fr-FR"/>
                </a:p>
              </p:txBody>
            </p:sp>
            <p:sp>
              <p:nvSpPr>
                <p:cNvPr id="135227" name="Line 52"/>
                <p:cNvSpPr>
                  <a:spLocks noChangeShapeType="1"/>
                </p:cNvSpPr>
                <p:nvPr/>
              </p:nvSpPr>
              <p:spPr bwMode="auto">
                <a:xfrm rot="-5400000">
                  <a:off x="3264" y="3454"/>
                  <a:ext cx="68" cy="0"/>
                </a:xfrm>
                <a:prstGeom prst="line">
                  <a:avLst/>
                </a:prstGeom>
                <a:noFill/>
                <a:ln w="19050">
                  <a:solidFill>
                    <a:schemeClr val="tx1"/>
                  </a:solidFill>
                  <a:round/>
                  <a:headEnd/>
                  <a:tailEnd/>
                </a:ln>
              </p:spPr>
              <p:txBody>
                <a:bodyPr wrap="none" anchor="ctr">
                  <a:prstTxWarp prst="textNoShape">
                    <a:avLst/>
                  </a:prstTxWarp>
                </a:bodyPr>
                <a:lstStyle/>
                <a:p>
                  <a:endParaRPr lang="fr-FR"/>
                </a:p>
              </p:txBody>
            </p:sp>
            <p:sp>
              <p:nvSpPr>
                <p:cNvPr id="135228" name="Line 53"/>
                <p:cNvSpPr>
                  <a:spLocks noChangeShapeType="1"/>
                </p:cNvSpPr>
                <p:nvPr/>
              </p:nvSpPr>
              <p:spPr bwMode="auto">
                <a:xfrm rot="-5400000">
                  <a:off x="3470" y="3454"/>
                  <a:ext cx="68" cy="0"/>
                </a:xfrm>
                <a:prstGeom prst="line">
                  <a:avLst/>
                </a:prstGeom>
                <a:noFill/>
                <a:ln w="19050">
                  <a:solidFill>
                    <a:schemeClr val="tx1"/>
                  </a:solidFill>
                  <a:round/>
                  <a:headEnd/>
                  <a:tailEnd/>
                </a:ln>
              </p:spPr>
              <p:txBody>
                <a:bodyPr wrap="none" anchor="ctr">
                  <a:prstTxWarp prst="textNoShape">
                    <a:avLst/>
                  </a:prstTxWarp>
                </a:bodyPr>
                <a:lstStyle/>
                <a:p>
                  <a:endParaRPr lang="fr-FR"/>
                </a:p>
              </p:txBody>
            </p:sp>
            <p:sp>
              <p:nvSpPr>
                <p:cNvPr id="135229" name="Line 54"/>
                <p:cNvSpPr>
                  <a:spLocks noChangeShapeType="1"/>
                </p:cNvSpPr>
                <p:nvPr/>
              </p:nvSpPr>
              <p:spPr bwMode="auto">
                <a:xfrm rot="-5400000">
                  <a:off x="3680" y="3454"/>
                  <a:ext cx="68" cy="0"/>
                </a:xfrm>
                <a:prstGeom prst="line">
                  <a:avLst/>
                </a:prstGeom>
                <a:noFill/>
                <a:ln w="19050">
                  <a:solidFill>
                    <a:schemeClr val="tx1"/>
                  </a:solidFill>
                  <a:round/>
                  <a:headEnd/>
                  <a:tailEnd/>
                </a:ln>
              </p:spPr>
              <p:txBody>
                <a:bodyPr wrap="none" anchor="ctr">
                  <a:prstTxWarp prst="textNoShape">
                    <a:avLst/>
                  </a:prstTxWarp>
                </a:bodyPr>
                <a:lstStyle/>
                <a:p>
                  <a:endParaRPr lang="fr-FR"/>
                </a:p>
              </p:txBody>
            </p:sp>
            <p:sp>
              <p:nvSpPr>
                <p:cNvPr id="135230" name="Line 55"/>
                <p:cNvSpPr>
                  <a:spLocks noChangeShapeType="1"/>
                </p:cNvSpPr>
                <p:nvPr/>
              </p:nvSpPr>
              <p:spPr bwMode="auto">
                <a:xfrm rot="-5400000">
                  <a:off x="3899" y="3454"/>
                  <a:ext cx="68" cy="0"/>
                </a:xfrm>
                <a:prstGeom prst="line">
                  <a:avLst/>
                </a:prstGeom>
                <a:noFill/>
                <a:ln w="19050">
                  <a:solidFill>
                    <a:schemeClr val="tx1"/>
                  </a:solidFill>
                  <a:round/>
                  <a:headEnd/>
                  <a:tailEnd/>
                </a:ln>
              </p:spPr>
              <p:txBody>
                <a:bodyPr wrap="none" anchor="ctr">
                  <a:prstTxWarp prst="textNoShape">
                    <a:avLst/>
                  </a:prstTxWarp>
                </a:bodyPr>
                <a:lstStyle/>
                <a:p>
                  <a:endParaRPr lang="fr-FR"/>
                </a:p>
              </p:txBody>
            </p:sp>
            <p:sp>
              <p:nvSpPr>
                <p:cNvPr id="135231" name="Line 56"/>
                <p:cNvSpPr>
                  <a:spLocks noChangeShapeType="1"/>
                </p:cNvSpPr>
                <p:nvPr/>
              </p:nvSpPr>
              <p:spPr bwMode="auto">
                <a:xfrm rot="-5400000">
                  <a:off x="4103" y="3454"/>
                  <a:ext cx="68" cy="0"/>
                </a:xfrm>
                <a:prstGeom prst="line">
                  <a:avLst/>
                </a:prstGeom>
                <a:noFill/>
                <a:ln w="19050">
                  <a:solidFill>
                    <a:schemeClr val="tx1"/>
                  </a:solidFill>
                  <a:round/>
                  <a:headEnd/>
                  <a:tailEnd/>
                </a:ln>
              </p:spPr>
              <p:txBody>
                <a:bodyPr wrap="none" anchor="ctr">
                  <a:prstTxWarp prst="textNoShape">
                    <a:avLst/>
                  </a:prstTxWarp>
                </a:bodyPr>
                <a:lstStyle/>
                <a:p>
                  <a:endParaRPr lang="fr-FR"/>
                </a:p>
              </p:txBody>
            </p:sp>
            <p:sp>
              <p:nvSpPr>
                <p:cNvPr id="135232" name="Line 57"/>
                <p:cNvSpPr>
                  <a:spLocks noChangeShapeType="1"/>
                </p:cNvSpPr>
                <p:nvPr/>
              </p:nvSpPr>
              <p:spPr bwMode="auto">
                <a:xfrm rot="-5400000">
                  <a:off x="4313" y="3454"/>
                  <a:ext cx="68" cy="0"/>
                </a:xfrm>
                <a:prstGeom prst="line">
                  <a:avLst/>
                </a:prstGeom>
                <a:noFill/>
                <a:ln w="19050">
                  <a:solidFill>
                    <a:schemeClr val="tx1"/>
                  </a:solidFill>
                  <a:round/>
                  <a:headEnd/>
                  <a:tailEnd/>
                </a:ln>
              </p:spPr>
              <p:txBody>
                <a:bodyPr wrap="none" anchor="ctr">
                  <a:prstTxWarp prst="textNoShape">
                    <a:avLst/>
                  </a:prstTxWarp>
                </a:bodyPr>
                <a:lstStyle/>
                <a:p>
                  <a:endParaRPr lang="fr-FR"/>
                </a:p>
              </p:txBody>
            </p:sp>
            <p:sp>
              <p:nvSpPr>
                <p:cNvPr id="135233" name="Line 58"/>
                <p:cNvSpPr>
                  <a:spLocks noChangeShapeType="1"/>
                </p:cNvSpPr>
                <p:nvPr/>
              </p:nvSpPr>
              <p:spPr bwMode="auto">
                <a:xfrm rot="-5400000">
                  <a:off x="4529" y="3454"/>
                  <a:ext cx="68" cy="0"/>
                </a:xfrm>
                <a:prstGeom prst="line">
                  <a:avLst/>
                </a:prstGeom>
                <a:noFill/>
                <a:ln w="19050">
                  <a:solidFill>
                    <a:schemeClr val="tx1"/>
                  </a:solidFill>
                  <a:round/>
                  <a:headEnd/>
                  <a:tailEnd/>
                </a:ln>
              </p:spPr>
              <p:txBody>
                <a:bodyPr wrap="none" anchor="ctr">
                  <a:prstTxWarp prst="textNoShape">
                    <a:avLst/>
                  </a:prstTxWarp>
                </a:bodyPr>
                <a:lstStyle/>
                <a:p>
                  <a:endParaRPr lang="fr-FR"/>
                </a:p>
              </p:txBody>
            </p:sp>
            <p:sp>
              <p:nvSpPr>
                <p:cNvPr id="135234" name="Line 59"/>
                <p:cNvSpPr>
                  <a:spLocks noChangeShapeType="1"/>
                </p:cNvSpPr>
                <p:nvPr/>
              </p:nvSpPr>
              <p:spPr bwMode="auto">
                <a:xfrm rot="-5400000">
                  <a:off x="4739" y="3454"/>
                  <a:ext cx="68" cy="0"/>
                </a:xfrm>
                <a:prstGeom prst="line">
                  <a:avLst/>
                </a:prstGeom>
                <a:noFill/>
                <a:ln w="19050">
                  <a:solidFill>
                    <a:schemeClr val="tx1"/>
                  </a:solidFill>
                  <a:round/>
                  <a:headEnd/>
                  <a:tailEnd/>
                </a:ln>
              </p:spPr>
              <p:txBody>
                <a:bodyPr wrap="none" anchor="ctr">
                  <a:prstTxWarp prst="textNoShape">
                    <a:avLst/>
                  </a:prstTxWarp>
                </a:bodyPr>
                <a:lstStyle/>
                <a:p>
                  <a:endParaRPr lang="fr-FR"/>
                </a:p>
              </p:txBody>
            </p:sp>
            <p:sp>
              <p:nvSpPr>
                <p:cNvPr id="135235" name="Line 60"/>
                <p:cNvSpPr>
                  <a:spLocks noChangeShapeType="1"/>
                </p:cNvSpPr>
                <p:nvPr/>
              </p:nvSpPr>
              <p:spPr bwMode="auto">
                <a:xfrm rot="-5400000">
                  <a:off x="4943" y="3454"/>
                  <a:ext cx="68" cy="0"/>
                </a:xfrm>
                <a:prstGeom prst="line">
                  <a:avLst/>
                </a:prstGeom>
                <a:noFill/>
                <a:ln w="19050">
                  <a:solidFill>
                    <a:schemeClr val="tx1"/>
                  </a:solidFill>
                  <a:round/>
                  <a:headEnd/>
                  <a:tailEnd/>
                </a:ln>
              </p:spPr>
              <p:txBody>
                <a:bodyPr wrap="none" anchor="ctr">
                  <a:prstTxWarp prst="textNoShape">
                    <a:avLst/>
                  </a:prstTxWarp>
                </a:bodyPr>
                <a:lstStyle/>
                <a:p>
                  <a:endParaRPr lang="fr-FR"/>
                </a:p>
              </p:txBody>
            </p:sp>
            <p:sp>
              <p:nvSpPr>
                <p:cNvPr id="135236" name="Line 61"/>
                <p:cNvSpPr>
                  <a:spLocks noChangeShapeType="1"/>
                </p:cNvSpPr>
                <p:nvPr/>
              </p:nvSpPr>
              <p:spPr bwMode="auto">
                <a:xfrm rot="-5400000">
                  <a:off x="5165" y="3454"/>
                  <a:ext cx="68" cy="0"/>
                </a:xfrm>
                <a:prstGeom prst="line">
                  <a:avLst/>
                </a:prstGeom>
                <a:noFill/>
                <a:ln w="19050">
                  <a:solidFill>
                    <a:schemeClr val="tx1"/>
                  </a:solidFill>
                  <a:round/>
                  <a:headEnd/>
                  <a:tailEnd/>
                </a:ln>
              </p:spPr>
              <p:txBody>
                <a:bodyPr wrap="none" anchor="ctr">
                  <a:prstTxWarp prst="textNoShape">
                    <a:avLst/>
                  </a:prstTxWarp>
                </a:bodyPr>
                <a:lstStyle/>
                <a:p>
                  <a:endParaRPr lang="fr-FR"/>
                </a:p>
              </p:txBody>
            </p:sp>
            <p:sp>
              <p:nvSpPr>
                <p:cNvPr id="135237" name="Line 62"/>
                <p:cNvSpPr>
                  <a:spLocks noChangeShapeType="1"/>
                </p:cNvSpPr>
                <p:nvPr/>
              </p:nvSpPr>
              <p:spPr bwMode="auto">
                <a:xfrm rot="-5400000">
                  <a:off x="5780" y="3454"/>
                  <a:ext cx="68" cy="0"/>
                </a:xfrm>
                <a:prstGeom prst="line">
                  <a:avLst/>
                </a:prstGeom>
                <a:noFill/>
                <a:ln w="19050">
                  <a:solidFill>
                    <a:schemeClr val="tx1"/>
                  </a:solidFill>
                  <a:round/>
                  <a:headEnd/>
                  <a:tailEnd/>
                </a:ln>
              </p:spPr>
              <p:txBody>
                <a:bodyPr wrap="none" anchor="ctr">
                  <a:prstTxWarp prst="textNoShape">
                    <a:avLst/>
                  </a:prstTxWarp>
                </a:bodyPr>
                <a:lstStyle/>
                <a:p>
                  <a:endParaRPr lang="fr-FR"/>
                </a:p>
              </p:txBody>
            </p:sp>
            <p:sp>
              <p:nvSpPr>
                <p:cNvPr id="135238" name="Line 63"/>
                <p:cNvSpPr>
                  <a:spLocks noChangeShapeType="1"/>
                </p:cNvSpPr>
                <p:nvPr/>
              </p:nvSpPr>
              <p:spPr bwMode="auto">
                <a:xfrm rot="-5400000">
                  <a:off x="5372" y="3454"/>
                  <a:ext cx="68" cy="0"/>
                </a:xfrm>
                <a:prstGeom prst="line">
                  <a:avLst/>
                </a:prstGeom>
                <a:noFill/>
                <a:ln w="19050">
                  <a:solidFill>
                    <a:schemeClr val="tx1"/>
                  </a:solidFill>
                  <a:round/>
                  <a:headEnd/>
                  <a:tailEnd/>
                </a:ln>
              </p:spPr>
              <p:txBody>
                <a:bodyPr wrap="none" anchor="ctr">
                  <a:prstTxWarp prst="textNoShape">
                    <a:avLst/>
                  </a:prstTxWarp>
                </a:bodyPr>
                <a:lstStyle/>
                <a:p>
                  <a:endParaRPr lang="fr-FR"/>
                </a:p>
              </p:txBody>
            </p:sp>
            <p:sp>
              <p:nvSpPr>
                <p:cNvPr id="135239" name="Line 64"/>
                <p:cNvSpPr>
                  <a:spLocks noChangeShapeType="1"/>
                </p:cNvSpPr>
                <p:nvPr/>
              </p:nvSpPr>
              <p:spPr bwMode="auto">
                <a:xfrm rot="-5400000">
                  <a:off x="5579" y="3454"/>
                  <a:ext cx="68" cy="0"/>
                </a:xfrm>
                <a:prstGeom prst="line">
                  <a:avLst/>
                </a:prstGeom>
                <a:noFill/>
                <a:ln w="19050">
                  <a:solidFill>
                    <a:schemeClr val="tx1"/>
                  </a:solidFill>
                  <a:round/>
                  <a:headEnd/>
                  <a:tailEnd/>
                </a:ln>
              </p:spPr>
              <p:txBody>
                <a:bodyPr wrap="none" anchor="ctr">
                  <a:prstTxWarp prst="textNoShape">
                    <a:avLst/>
                  </a:prstTxWarp>
                </a:bodyPr>
                <a:lstStyle/>
                <a:p>
                  <a:endParaRPr lang="fr-FR"/>
                </a:p>
              </p:txBody>
            </p:sp>
            <p:sp>
              <p:nvSpPr>
                <p:cNvPr id="135240" name="Line 65"/>
                <p:cNvSpPr>
                  <a:spLocks noChangeShapeType="1"/>
                </p:cNvSpPr>
                <p:nvPr/>
              </p:nvSpPr>
              <p:spPr bwMode="auto">
                <a:xfrm rot="-5400000">
                  <a:off x="5969" y="3454"/>
                  <a:ext cx="68" cy="0"/>
                </a:xfrm>
                <a:prstGeom prst="line">
                  <a:avLst/>
                </a:prstGeom>
                <a:noFill/>
                <a:ln w="19050">
                  <a:solidFill>
                    <a:schemeClr val="tx1"/>
                  </a:solidFill>
                  <a:round/>
                  <a:headEnd/>
                  <a:tailEnd/>
                </a:ln>
              </p:spPr>
              <p:txBody>
                <a:bodyPr wrap="none" anchor="ctr">
                  <a:prstTxWarp prst="textNoShape">
                    <a:avLst/>
                  </a:prstTxWarp>
                </a:bodyPr>
                <a:lstStyle/>
                <a:p>
                  <a:endParaRPr lang="fr-FR"/>
                </a:p>
              </p:txBody>
            </p:sp>
            <p:sp>
              <p:nvSpPr>
                <p:cNvPr id="135241" name="Text Box 79"/>
                <p:cNvSpPr txBox="1">
                  <a:spLocks noChangeArrowheads="1"/>
                </p:cNvSpPr>
                <p:nvPr/>
              </p:nvSpPr>
              <p:spPr bwMode="auto">
                <a:xfrm>
                  <a:off x="644" y="3491"/>
                  <a:ext cx="305" cy="174"/>
                </a:xfrm>
                <a:prstGeom prst="rect">
                  <a:avLst/>
                </a:prstGeom>
                <a:noFill/>
                <a:ln w="12700">
                  <a:noFill/>
                  <a:miter lim="800000"/>
                  <a:headEnd/>
                  <a:tailEnd/>
                </a:ln>
              </p:spPr>
              <p:txBody>
                <a:bodyPr wrap="none">
                  <a:prstTxWarp prst="textNoShape">
                    <a:avLst/>
                  </a:prstTxWarp>
                  <a:spAutoFit/>
                </a:bodyPr>
                <a:lstStyle/>
                <a:p>
                  <a:r>
                    <a:rPr lang="fr-FR" sz="1200"/>
                    <a:t>10</a:t>
                  </a:r>
                  <a:r>
                    <a:rPr lang="fr-FR" sz="1200" baseline="30000"/>
                    <a:t>-6</a:t>
                  </a:r>
                  <a:endParaRPr lang="fr-FR" sz="1200"/>
                </a:p>
              </p:txBody>
            </p:sp>
            <p:sp>
              <p:nvSpPr>
                <p:cNvPr id="135242" name="Text Box 80"/>
                <p:cNvSpPr txBox="1">
                  <a:spLocks noChangeArrowheads="1"/>
                </p:cNvSpPr>
                <p:nvPr/>
              </p:nvSpPr>
              <p:spPr bwMode="auto">
                <a:xfrm>
                  <a:off x="1274" y="3491"/>
                  <a:ext cx="305" cy="174"/>
                </a:xfrm>
                <a:prstGeom prst="rect">
                  <a:avLst/>
                </a:prstGeom>
                <a:noFill/>
                <a:ln w="12700">
                  <a:noFill/>
                  <a:miter lim="800000"/>
                  <a:headEnd/>
                  <a:tailEnd/>
                </a:ln>
              </p:spPr>
              <p:txBody>
                <a:bodyPr wrap="none">
                  <a:prstTxWarp prst="textNoShape">
                    <a:avLst/>
                  </a:prstTxWarp>
                  <a:spAutoFit/>
                </a:bodyPr>
                <a:lstStyle/>
                <a:p>
                  <a:r>
                    <a:rPr lang="fr-FR" sz="1200"/>
                    <a:t>10</a:t>
                  </a:r>
                  <a:r>
                    <a:rPr lang="fr-FR" sz="1200" baseline="30000"/>
                    <a:t>-3</a:t>
                  </a:r>
                  <a:endParaRPr lang="fr-FR" sz="1200"/>
                </a:p>
              </p:txBody>
            </p:sp>
            <p:sp>
              <p:nvSpPr>
                <p:cNvPr id="135243" name="Text Box 81"/>
                <p:cNvSpPr txBox="1">
                  <a:spLocks noChangeArrowheads="1"/>
                </p:cNvSpPr>
                <p:nvPr/>
              </p:nvSpPr>
              <p:spPr bwMode="auto">
                <a:xfrm>
                  <a:off x="1946" y="3491"/>
                  <a:ext cx="184" cy="174"/>
                </a:xfrm>
                <a:prstGeom prst="rect">
                  <a:avLst/>
                </a:prstGeom>
                <a:noFill/>
                <a:ln w="12700">
                  <a:noFill/>
                  <a:miter lim="800000"/>
                  <a:headEnd/>
                  <a:tailEnd/>
                </a:ln>
              </p:spPr>
              <p:txBody>
                <a:bodyPr wrap="none">
                  <a:prstTxWarp prst="textNoShape">
                    <a:avLst/>
                  </a:prstTxWarp>
                  <a:spAutoFit/>
                </a:bodyPr>
                <a:lstStyle/>
                <a:p>
                  <a:r>
                    <a:rPr lang="fr-FR" sz="1200"/>
                    <a:t>1</a:t>
                  </a:r>
                </a:p>
              </p:txBody>
            </p:sp>
            <p:sp>
              <p:nvSpPr>
                <p:cNvPr id="135244" name="Text Box 82"/>
                <p:cNvSpPr txBox="1">
                  <a:spLocks noChangeArrowheads="1"/>
                </p:cNvSpPr>
                <p:nvPr/>
              </p:nvSpPr>
              <p:spPr bwMode="auto">
                <a:xfrm>
                  <a:off x="2540" y="3491"/>
                  <a:ext cx="282" cy="174"/>
                </a:xfrm>
                <a:prstGeom prst="rect">
                  <a:avLst/>
                </a:prstGeom>
                <a:noFill/>
                <a:ln w="12700">
                  <a:noFill/>
                  <a:miter lim="800000"/>
                  <a:headEnd/>
                  <a:tailEnd/>
                </a:ln>
              </p:spPr>
              <p:txBody>
                <a:bodyPr wrap="none">
                  <a:prstTxWarp prst="textNoShape">
                    <a:avLst/>
                  </a:prstTxWarp>
                  <a:spAutoFit/>
                </a:bodyPr>
                <a:lstStyle/>
                <a:p>
                  <a:r>
                    <a:rPr lang="fr-FR" sz="1200"/>
                    <a:t>10</a:t>
                  </a:r>
                  <a:r>
                    <a:rPr lang="fr-FR" sz="1200" baseline="30000"/>
                    <a:t>3</a:t>
                  </a:r>
                  <a:endParaRPr lang="fr-FR" sz="1200"/>
                </a:p>
              </p:txBody>
            </p:sp>
            <p:sp>
              <p:nvSpPr>
                <p:cNvPr id="135245" name="Text Box 83"/>
                <p:cNvSpPr txBox="1">
                  <a:spLocks noChangeArrowheads="1"/>
                </p:cNvSpPr>
                <p:nvPr/>
              </p:nvSpPr>
              <p:spPr bwMode="auto">
                <a:xfrm>
                  <a:off x="3194" y="3491"/>
                  <a:ext cx="282" cy="174"/>
                </a:xfrm>
                <a:prstGeom prst="rect">
                  <a:avLst/>
                </a:prstGeom>
                <a:noFill/>
                <a:ln w="12700">
                  <a:noFill/>
                  <a:miter lim="800000"/>
                  <a:headEnd/>
                  <a:tailEnd/>
                </a:ln>
              </p:spPr>
              <p:txBody>
                <a:bodyPr wrap="none">
                  <a:prstTxWarp prst="textNoShape">
                    <a:avLst/>
                  </a:prstTxWarp>
                  <a:spAutoFit/>
                </a:bodyPr>
                <a:lstStyle/>
                <a:p>
                  <a:r>
                    <a:rPr lang="fr-FR" sz="1200"/>
                    <a:t>10</a:t>
                  </a:r>
                  <a:r>
                    <a:rPr lang="fr-FR" sz="1200" baseline="30000"/>
                    <a:t>6</a:t>
                  </a:r>
                  <a:endParaRPr lang="fr-FR" sz="1200"/>
                </a:p>
              </p:txBody>
            </p:sp>
            <p:sp>
              <p:nvSpPr>
                <p:cNvPr id="135246" name="Text Box 84"/>
                <p:cNvSpPr txBox="1">
                  <a:spLocks noChangeArrowheads="1"/>
                </p:cNvSpPr>
                <p:nvPr/>
              </p:nvSpPr>
              <p:spPr bwMode="auto">
                <a:xfrm>
                  <a:off x="3818" y="3491"/>
                  <a:ext cx="282" cy="174"/>
                </a:xfrm>
                <a:prstGeom prst="rect">
                  <a:avLst/>
                </a:prstGeom>
                <a:noFill/>
                <a:ln w="12700">
                  <a:noFill/>
                  <a:miter lim="800000"/>
                  <a:headEnd/>
                  <a:tailEnd/>
                </a:ln>
              </p:spPr>
              <p:txBody>
                <a:bodyPr wrap="none">
                  <a:prstTxWarp prst="textNoShape">
                    <a:avLst/>
                  </a:prstTxWarp>
                  <a:spAutoFit/>
                </a:bodyPr>
                <a:lstStyle/>
                <a:p>
                  <a:r>
                    <a:rPr lang="fr-FR" sz="1200"/>
                    <a:t>10</a:t>
                  </a:r>
                  <a:r>
                    <a:rPr lang="fr-FR" sz="1200" baseline="30000"/>
                    <a:t>9</a:t>
                  </a:r>
                  <a:endParaRPr lang="fr-FR" sz="1200"/>
                </a:p>
              </p:txBody>
            </p:sp>
            <p:sp>
              <p:nvSpPr>
                <p:cNvPr id="135247" name="Text Box 85"/>
                <p:cNvSpPr txBox="1">
                  <a:spLocks noChangeArrowheads="1"/>
                </p:cNvSpPr>
                <p:nvPr/>
              </p:nvSpPr>
              <p:spPr bwMode="auto">
                <a:xfrm>
                  <a:off x="4436" y="3491"/>
                  <a:ext cx="321" cy="174"/>
                </a:xfrm>
                <a:prstGeom prst="rect">
                  <a:avLst/>
                </a:prstGeom>
                <a:noFill/>
                <a:ln w="12700">
                  <a:noFill/>
                  <a:miter lim="800000"/>
                  <a:headEnd/>
                  <a:tailEnd/>
                </a:ln>
              </p:spPr>
              <p:txBody>
                <a:bodyPr wrap="none">
                  <a:prstTxWarp prst="textNoShape">
                    <a:avLst/>
                  </a:prstTxWarp>
                  <a:spAutoFit/>
                </a:bodyPr>
                <a:lstStyle/>
                <a:p>
                  <a:r>
                    <a:rPr lang="fr-FR" sz="1200"/>
                    <a:t>10</a:t>
                  </a:r>
                  <a:r>
                    <a:rPr lang="fr-FR" sz="1200" baseline="30000"/>
                    <a:t>12</a:t>
                  </a:r>
                  <a:endParaRPr lang="fr-FR" sz="1200"/>
                </a:p>
              </p:txBody>
            </p:sp>
            <p:sp>
              <p:nvSpPr>
                <p:cNvPr id="135248" name="Text Box 86"/>
                <p:cNvSpPr txBox="1">
                  <a:spLocks noChangeArrowheads="1"/>
                </p:cNvSpPr>
                <p:nvPr/>
              </p:nvSpPr>
              <p:spPr bwMode="auto">
                <a:xfrm>
                  <a:off x="5090" y="3491"/>
                  <a:ext cx="327" cy="174"/>
                </a:xfrm>
                <a:prstGeom prst="rect">
                  <a:avLst/>
                </a:prstGeom>
                <a:noFill/>
                <a:ln w="12700">
                  <a:noFill/>
                  <a:miter lim="800000"/>
                  <a:headEnd/>
                  <a:tailEnd/>
                </a:ln>
              </p:spPr>
              <p:txBody>
                <a:bodyPr wrap="none">
                  <a:prstTxWarp prst="textNoShape">
                    <a:avLst/>
                  </a:prstTxWarp>
                  <a:spAutoFit/>
                </a:bodyPr>
                <a:lstStyle/>
                <a:p>
                  <a:r>
                    <a:rPr lang="fr-FR" sz="1200"/>
                    <a:t>10</a:t>
                  </a:r>
                  <a:r>
                    <a:rPr lang="fr-FR" sz="1200" baseline="30000"/>
                    <a:t>15</a:t>
                  </a:r>
                  <a:endParaRPr lang="fr-FR" sz="1200"/>
                </a:p>
              </p:txBody>
            </p:sp>
            <p:sp>
              <p:nvSpPr>
                <p:cNvPr id="135249" name="Text Box 87"/>
                <p:cNvSpPr txBox="1">
                  <a:spLocks noChangeArrowheads="1"/>
                </p:cNvSpPr>
                <p:nvPr/>
              </p:nvSpPr>
              <p:spPr bwMode="auto">
                <a:xfrm>
                  <a:off x="5684" y="3491"/>
                  <a:ext cx="321" cy="174"/>
                </a:xfrm>
                <a:prstGeom prst="rect">
                  <a:avLst/>
                </a:prstGeom>
                <a:noFill/>
                <a:ln w="12700">
                  <a:noFill/>
                  <a:miter lim="800000"/>
                  <a:headEnd/>
                  <a:tailEnd/>
                </a:ln>
              </p:spPr>
              <p:txBody>
                <a:bodyPr wrap="none">
                  <a:prstTxWarp prst="textNoShape">
                    <a:avLst/>
                  </a:prstTxWarp>
                  <a:spAutoFit/>
                </a:bodyPr>
                <a:lstStyle/>
                <a:p>
                  <a:r>
                    <a:rPr lang="fr-FR" sz="1200"/>
                    <a:t>10</a:t>
                  </a:r>
                  <a:r>
                    <a:rPr lang="fr-FR" sz="1200" baseline="30000"/>
                    <a:t>18</a:t>
                  </a:r>
                  <a:endParaRPr lang="fr-FR" sz="1200"/>
                </a:p>
              </p:txBody>
            </p:sp>
            <p:sp>
              <p:nvSpPr>
                <p:cNvPr id="135250" name="Text Box 88"/>
                <p:cNvSpPr txBox="1">
                  <a:spLocks noChangeArrowheads="1"/>
                </p:cNvSpPr>
                <p:nvPr/>
              </p:nvSpPr>
              <p:spPr bwMode="auto">
                <a:xfrm>
                  <a:off x="624" y="3648"/>
                  <a:ext cx="5569" cy="194"/>
                </a:xfrm>
                <a:prstGeom prst="rect">
                  <a:avLst/>
                </a:prstGeom>
                <a:noFill/>
                <a:ln w="12700">
                  <a:noFill/>
                  <a:miter lim="800000"/>
                  <a:headEnd/>
                  <a:tailEnd/>
                </a:ln>
              </p:spPr>
              <p:txBody>
                <a:bodyPr wrap="none">
                  <a:prstTxWarp prst="textNoShape">
                    <a:avLst/>
                  </a:prstTxWarp>
                  <a:spAutoFit/>
                </a:bodyPr>
                <a:lstStyle/>
                <a:p>
                  <a:r>
                    <a:rPr lang="fr-FR" sz="1400" dirty="0" err="1">
                      <a:latin typeface="Symbol" charset="2"/>
                    </a:rPr>
                    <a:t>m</a:t>
                  </a:r>
                  <a:r>
                    <a:rPr lang="fr-FR" sz="1400" dirty="0" err="1"/>
                    <a:t>eV</a:t>
                  </a:r>
                  <a:r>
                    <a:rPr lang="fr-FR" sz="1400" dirty="0"/>
                    <a:t>         </a:t>
                  </a:r>
                  <a:r>
                    <a:rPr lang="fr-FR" sz="1400" dirty="0" smtClean="0"/>
                    <a:t>  </a:t>
                  </a:r>
                  <a:r>
                    <a:rPr lang="fr-FR" sz="1400" dirty="0" err="1"/>
                    <a:t>meV</a:t>
                  </a:r>
                  <a:r>
                    <a:rPr lang="fr-FR" sz="1400" dirty="0"/>
                    <a:t>          </a:t>
                  </a:r>
                  <a:r>
                    <a:rPr lang="fr-FR" sz="1400" dirty="0" smtClean="0"/>
                    <a:t>    </a:t>
                  </a:r>
                  <a:r>
                    <a:rPr lang="fr-FR" sz="1400" dirty="0"/>
                    <a:t>eV             </a:t>
                  </a:r>
                  <a:r>
                    <a:rPr lang="fr-FR" sz="1400" dirty="0" smtClean="0"/>
                    <a:t> </a:t>
                  </a:r>
                  <a:r>
                    <a:rPr lang="fr-FR" sz="1400" dirty="0" err="1" smtClean="0"/>
                    <a:t>keV</a:t>
                  </a:r>
                  <a:r>
                    <a:rPr lang="fr-FR" sz="1400" dirty="0" smtClean="0"/>
                    <a:t>              MeV          </a:t>
                  </a:r>
                  <a:r>
                    <a:rPr lang="fr-FR" sz="1400" dirty="0" err="1" smtClean="0"/>
                    <a:t>GeV</a:t>
                  </a:r>
                  <a:r>
                    <a:rPr lang="fr-FR" sz="1400" dirty="0" smtClean="0"/>
                    <a:t>            </a:t>
                  </a:r>
                  <a:r>
                    <a:rPr lang="fr-FR" sz="1400" dirty="0" err="1" smtClean="0"/>
                    <a:t>TeV</a:t>
                  </a:r>
                  <a:r>
                    <a:rPr lang="fr-FR" sz="1400" dirty="0" smtClean="0"/>
                    <a:t>             </a:t>
                  </a:r>
                  <a:r>
                    <a:rPr lang="fr-FR" sz="1400" dirty="0" err="1" smtClean="0"/>
                    <a:t>PeV</a:t>
                  </a:r>
                  <a:r>
                    <a:rPr lang="fr-FR" sz="1400" dirty="0" smtClean="0"/>
                    <a:t>           </a:t>
                  </a:r>
                  <a:r>
                    <a:rPr lang="fr-FR" sz="1400" dirty="0" err="1" smtClean="0"/>
                    <a:t>EeV</a:t>
                  </a:r>
                  <a:endParaRPr lang="fr-FR" sz="1400" dirty="0"/>
                </a:p>
              </p:txBody>
            </p:sp>
          </p:grpSp>
          <p:sp>
            <p:nvSpPr>
              <p:cNvPr id="135213" name="Text Box 89"/>
              <p:cNvSpPr txBox="1">
                <a:spLocks noChangeArrowheads="1"/>
              </p:cNvSpPr>
              <p:nvPr/>
            </p:nvSpPr>
            <p:spPr bwMode="auto">
              <a:xfrm>
                <a:off x="2498" y="3798"/>
                <a:ext cx="2414" cy="291"/>
              </a:xfrm>
              <a:prstGeom prst="rect">
                <a:avLst/>
              </a:prstGeom>
              <a:noFill/>
              <a:ln w="12700">
                <a:noFill/>
                <a:miter lim="800000"/>
                <a:headEnd/>
                <a:tailEnd/>
              </a:ln>
            </p:spPr>
            <p:txBody>
              <a:bodyPr wrap="none">
                <a:prstTxWarp prst="textNoShape">
                  <a:avLst/>
                </a:prstTxWarp>
                <a:spAutoFit/>
              </a:bodyPr>
              <a:lstStyle/>
              <a:p>
                <a:r>
                  <a:rPr lang="fr-FR">
                    <a:solidFill>
                      <a:srgbClr val="0033CC"/>
                    </a:solidFill>
                  </a:rPr>
                  <a:t>Energie du neutrino (eV)</a:t>
                </a:r>
              </a:p>
            </p:txBody>
          </p:sp>
        </p:grpSp>
        <p:grpSp>
          <p:nvGrpSpPr>
            <p:cNvPr id="135178" name="Group 114"/>
            <p:cNvGrpSpPr>
              <a:grpSpLocks/>
            </p:cNvGrpSpPr>
            <p:nvPr/>
          </p:nvGrpSpPr>
          <p:grpSpPr bwMode="auto">
            <a:xfrm>
              <a:off x="776" y="683"/>
              <a:ext cx="2395" cy="1893"/>
              <a:chOff x="776" y="683"/>
              <a:chExt cx="2395" cy="1893"/>
            </a:xfrm>
          </p:grpSpPr>
          <p:sp>
            <p:nvSpPr>
              <p:cNvPr id="135207" name="Freeform 7"/>
              <p:cNvSpPr>
                <a:spLocks/>
              </p:cNvSpPr>
              <p:nvPr/>
            </p:nvSpPr>
            <p:spPr bwMode="auto">
              <a:xfrm>
                <a:off x="776" y="683"/>
                <a:ext cx="824" cy="1893"/>
              </a:xfrm>
              <a:custGeom>
                <a:avLst/>
                <a:gdLst>
                  <a:gd name="T0" fmla="*/ 0 w 824"/>
                  <a:gd name="T1" fmla="*/ 501 h 1893"/>
                  <a:gd name="T2" fmla="*/ 84 w 824"/>
                  <a:gd name="T3" fmla="*/ 381 h 1893"/>
                  <a:gd name="T4" fmla="*/ 176 w 824"/>
                  <a:gd name="T5" fmla="*/ 257 h 1893"/>
                  <a:gd name="T6" fmla="*/ 300 w 824"/>
                  <a:gd name="T7" fmla="*/ 129 h 1893"/>
                  <a:gd name="T8" fmla="*/ 404 w 824"/>
                  <a:gd name="T9" fmla="*/ 33 h 1893"/>
                  <a:gd name="T10" fmla="*/ 440 w 824"/>
                  <a:gd name="T11" fmla="*/ 13 h 1893"/>
                  <a:gd name="T12" fmla="*/ 480 w 824"/>
                  <a:gd name="T13" fmla="*/ 1 h 1893"/>
                  <a:gd name="T14" fmla="*/ 524 w 824"/>
                  <a:gd name="T15" fmla="*/ 5 h 1893"/>
                  <a:gd name="T16" fmla="*/ 560 w 824"/>
                  <a:gd name="T17" fmla="*/ 25 h 1893"/>
                  <a:gd name="T18" fmla="*/ 604 w 824"/>
                  <a:gd name="T19" fmla="*/ 101 h 1893"/>
                  <a:gd name="T20" fmla="*/ 636 w 824"/>
                  <a:gd name="T21" fmla="*/ 189 h 1893"/>
                  <a:gd name="T22" fmla="*/ 684 w 824"/>
                  <a:gd name="T23" fmla="*/ 401 h 1893"/>
                  <a:gd name="T24" fmla="*/ 740 w 824"/>
                  <a:gd name="T25" fmla="*/ 817 h 1893"/>
                  <a:gd name="T26" fmla="*/ 784 w 824"/>
                  <a:gd name="T27" fmla="*/ 1237 h 1893"/>
                  <a:gd name="T28" fmla="*/ 808 w 824"/>
                  <a:gd name="T29" fmla="*/ 1617 h 1893"/>
                  <a:gd name="T30" fmla="*/ 824 w 824"/>
                  <a:gd name="T31" fmla="*/ 1893 h 189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24"/>
                  <a:gd name="T49" fmla="*/ 0 h 1893"/>
                  <a:gd name="T50" fmla="*/ 824 w 824"/>
                  <a:gd name="T51" fmla="*/ 1893 h 189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24" h="1893">
                    <a:moveTo>
                      <a:pt x="0" y="501"/>
                    </a:moveTo>
                    <a:cubicBezTo>
                      <a:pt x="27" y="461"/>
                      <a:pt x="55" y="422"/>
                      <a:pt x="84" y="381"/>
                    </a:cubicBezTo>
                    <a:cubicBezTo>
                      <a:pt x="113" y="340"/>
                      <a:pt x="140" y="299"/>
                      <a:pt x="176" y="257"/>
                    </a:cubicBezTo>
                    <a:cubicBezTo>
                      <a:pt x="212" y="215"/>
                      <a:pt x="262" y="166"/>
                      <a:pt x="300" y="129"/>
                    </a:cubicBezTo>
                    <a:cubicBezTo>
                      <a:pt x="338" y="92"/>
                      <a:pt x="381" y="52"/>
                      <a:pt x="404" y="33"/>
                    </a:cubicBezTo>
                    <a:cubicBezTo>
                      <a:pt x="427" y="14"/>
                      <a:pt x="427" y="18"/>
                      <a:pt x="440" y="13"/>
                    </a:cubicBezTo>
                    <a:cubicBezTo>
                      <a:pt x="453" y="8"/>
                      <a:pt x="466" y="2"/>
                      <a:pt x="480" y="1"/>
                    </a:cubicBezTo>
                    <a:cubicBezTo>
                      <a:pt x="494" y="0"/>
                      <a:pt x="511" y="1"/>
                      <a:pt x="524" y="5"/>
                    </a:cubicBezTo>
                    <a:cubicBezTo>
                      <a:pt x="537" y="9"/>
                      <a:pt x="547" y="9"/>
                      <a:pt x="560" y="25"/>
                    </a:cubicBezTo>
                    <a:cubicBezTo>
                      <a:pt x="573" y="41"/>
                      <a:pt x="591" y="74"/>
                      <a:pt x="604" y="101"/>
                    </a:cubicBezTo>
                    <a:cubicBezTo>
                      <a:pt x="617" y="128"/>
                      <a:pt x="623" y="139"/>
                      <a:pt x="636" y="189"/>
                    </a:cubicBezTo>
                    <a:cubicBezTo>
                      <a:pt x="649" y="239"/>
                      <a:pt x="667" y="296"/>
                      <a:pt x="684" y="401"/>
                    </a:cubicBezTo>
                    <a:cubicBezTo>
                      <a:pt x="701" y="506"/>
                      <a:pt x="723" y="678"/>
                      <a:pt x="740" y="817"/>
                    </a:cubicBezTo>
                    <a:cubicBezTo>
                      <a:pt x="757" y="956"/>
                      <a:pt x="773" y="1104"/>
                      <a:pt x="784" y="1237"/>
                    </a:cubicBezTo>
                    <a:cubicBezTo>
                      <a:pt x="795" y="1370"/>
                      <a:pt x="801" y="1508"/>
                      <a:pt x="808" y="1617"/>
                    </a:cubicBezTo>
                    <a:cubicBezTo>
                      <a:pt x="815" y="1726"/>
                      <a:pt x="819" y="1809"/>
                      <a:pt x="824" y="1893"/>
                    </a:cubicBezTo>
                  </a:path>
                </a:pathLst>
              </a:custGeom>
              <a:noFill/>
              <a:ln w="31750">
                <a:solidFill>
                  <a:srgbClr val="FF6600"/>
                </a:solidFill>
                <a:round/>
                <a:headEnd/>
                <a:tailEnd/>
              </a:ln>
            </p:spPr>
            <p:txBody>
              <a:bodyPr wrap="none" anchor="ctr">
                <a:prstTxWarp prst="textNoShape">
                  <a:avLst/>
                </a:prstTxWarp>
              </a:bodyPr>
              <a:lstStyle/>
              <a:p>
                <a:endParaRPr lang="fr-FR"/>
              </a:p>
            </p:txBody>
          </p:sp>
          <p:sp>
            <p:nvSpPr>
              <p:cNvPr id="135208" name="Text Box 92"/>
              <p:cNvSpPr txBox="1">
                <a:spLocks noChangeArrowheads="1"/>
              </p:cNvSpPr>
              <p:nvPr/>
            </p:nvSpPr>
            <p:spPr bwMode="auto">
              <a:xfrm>
                <a:off x="1496" y="811"/>
                <a:ext cx="1675" cy="213"/>
              </a:xfrm>
              <a:prstGeom prst="rect">
                <a:avLst/>
              </a:prstGeom>
              <a:noFill/>
              <a:ln w="12700">
                <a:noFill/>
                <a:miter lim="800000"/>
                <a:headEnd/>
                <a:tailEnd/>
              </a:ln>
            </p:spPr>
            <p:txBody>
              <a:bodyPr wrap="none">
                <a:prstTxWarp prst="textNoShape">
                  <a:avLst/>
                </a:prstTxWarp>
                <a:spAutoFit/>
              </a:bodyPr>
              <a:lstStyle/>
              <a:p>
                <a:r>
                  <a:rPr lang="fr-FR" sz="1600"/>
                  <a:t>neutrinos cosmologiques</a:t>
                </a:r>
                <a:endParaRPr lang="fr-FR"/>
              </a:p>
            </p:txBody>
          </p:sp>
          <p:sp>
            <p:nvSpPr>
              <p:cNvPr id="135209" name="Line 93"/>
              <p:cNvSpPr>
                <a:spLocks noChangeShapeType="1"/>
              </p:cNvSpPr>
              <p:nvPr/>
            </p:nvSpPr>
            <p:spPr bwMode="auto">
              <a:xfrm>
                <a:off x="1448" y="1012"/>
                <a:ext cx="1436" cy="0"/>
              </a:xfrm>
              <a:prstGeom prst="line">
                <a:avLst/>
              </a:prstGeom>
              <a:noFill/>
              <a:ln w="12700">
                <a:solidFill>
                  <a:srgbClr val="FF6600"/>
                </a:solidFill>
                <a:round/>
                <a:headEnd/>
                <a:tailEnd/>
              </a:ln>
            </p:spPr>
            <p:txBody>
              <a:bodyPr wrap="none" anchor="ctr">
                <a:prstTxWarp prst="textNoShape">
                  <a:avLst/>
                </a:prstTxWarp>
              </a:bodyPr>
              <a:lstStyle/>
              <a:p>
                <a:endParaRPr lang="fr-FR"/>
              </a:p>
            </p:txBody>
          </p:sp>
        </p:grpSp>
        <p:grpSp>
          <p:nvGrpSpPr>
            <p:cNvPr id="135179" name="Group 115"/>
            <p:cNvGrpSpPr>
              <a:grpSpLocks/>
            </p:cNvGrpSpPr>
            <p:nvPr/>
          </p:nvGrpSpPr>
          <p:grpSpPr bwMode="auto">
            <a:xfrm>
              <a:off x="2357" y="1363"/>
              <a:ext cx="2136" cy="1123"/>
              <a:chOff x="2357" y="1363"/>
              <a:chExt cx="2136" cy="1123"/>
            </a:xfrm>
          </p:grpSpPr>
          <p:grpSp>
            <p:nvGrpSpPr>
              <p:cNvPr id="135201" name="Group 66"/>
              <p:cNvGrpSpPr>
                <a:grpSpLocks/>
              </p:cNvGrpSpPr>
              <p:nvPr/>
            </p:nvGrpSpPr>
            <p:grpSpPr bwMode="auto">
              <a:xfrm>
                <a:off x="2357" y="1495"/>
                <a:ext cx="1183" cy="991"/>
                <a:chOff x="2357" y="1495"/>
                <a:chExt cx="1183" cy="991"/>
              </a:xfrm>
            </p:grpSpPr>
            <p:sp>
              <p:nvSpPr>
                <p:cNvPr id="135204" name="Freeform 11"/>
                <p:cNvSpPr>
                  <a:spLocks/>
                </p:cNvSpPr>
                <p:nvPr/>
              </p:nvSpPr>
              <p:spPr bwMode="auto">
                <a:xfrm>
                  <a:off x="2357" y="1495"/>
                  <a:ext cx="1004" cy="991"/>
                </a:xfrm>
                <a:custGeom>
                  <a:avLst/>
                  <a:gdLst>
                    <a:gd name="T0" fmla="*/ 0 w 1004"/>
                    <a:gd name="T1" fmla="*/ 991 h 991"/>
                    <a:gd name="T2" fmla="*/ 140 w 1004"/>
                    <a:gd name="T3" fmla="*/ 807 h 991"/>
                    <a:gd name="T4" fmla="*/ 324 w 1004"/>
                    <a:gd name="T5" fmla="*/ 543 h 991"/>
                    <a:gd name="T6" fmla="*/ 480 w 1004"/>
                    <a:gd name="T7" fmla="*/ 335 h 991"/>
                    <a:gd name="T8" fmla="*/ 652 w 1004"/>
                    <a:gd name="T9" fmla="*/ 131 h 991"/>
                    <a:gd name="T10" fmla="*/ 748 w 1004"/>
                    <a:gd name="T11" fmla="*/ 39 h 991"/>
                    <a:gd name="T12" fmla="*/ 792 w 1004"/>
                    <a:gd name="T13" fmla="*/ 3 h 991"/>
                    <a:gd name="T14" fmla="*/ 840 w 1004"/>
                    <a:gd name="T15" fmla="*/ 19 h 991"/>
                    <a:gd name="T16" fmla="*/ 836 w 1004"/>
                    <a:gd name="T17" fmla="*/ 67 h 991"/>
                    <a:gd name="T18" fmla="*/ 840 w 1004"/>
                    <a:gd name="T19" fmla="*/ 267 h 991"/>
                    <a:gd name="T20" fmla="*/ 896 w 1004"/>
                    <a:gd name="T21" fmla="*/ 247 h 991"/>
                    <a:gd name="T22" fmla="*/ 924 w 1004"/>
                    <a:gd name="T23" fmla="*/ 223 h 991"/>
                    <a:gd name="T24" fmla="*/ 952 w 1004"/>
                    <a:gd name="T25" fmla="*/ 235 h 991"/>
                    <a:gd name="T26" fmla="*/ 976 w 1004"/>
                    <a:gd name="T27" fmla="*/ 283 h 991"/>
                    <a:gd name="T28" fmla="*/ 1004 w 1004"/>
                    <a:gd name="T29" fmla="*/ 399 h 9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04"/>
                    <a:gd name="T46" fmla="*/ 0 h 991"/>
                    <a:gd name="T47" fmla="*/ 1004 w 1004"/>
                    <a:gd name="T48" fmla="*/ 991 h 9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04" h="991">
                      <a:moveTo>
                        <a:pt x="0" y="991"/>
                      </a:moveTo>
                      <a:cubicBezTo>
                        <a:pt x="43" y="936"/>
                        <a:pt x="86" y="882"/>
                        <a:pt x="140" y="807"/>
                      </a:cubicBezTo>
                      <a:cubicBezTo>
                        <a:pt x="194" y="732"/>
                        <a:pt x="267" y="622"/>
                        <a:pt x="324" y="543"/>
                      </a:cubicBezTo>
                      <a:cubicBezTo>
                        <a:pt x="381" y="464"/>
                        <a:pt x="425" y="404"/>
                        <a:pt x="480" y="335"/>
                      </a:cubicBezTo>
                      <a:cubicBezTo>
                        <a:pt x="535" y="266"/>
                        <a:pt x="607" y="180"/>
                        <a:pt x="652" y="131"/>
                      </a:cubicBezTo>
                      <a:cubicBezTo>
                        <a:pt x="697" y="82"/>
                        <a:pt x="725" y="60"/>
                        <a:pt x="748" y="39"/>
                      </a:cubicBezTo>
                      <a:cubicBezTo>
                        <a:pt x="771" y="18"/>
                        <a:pt x="777" y="6"/>
                        <a:pt x="792" y="3"/>
                      </a:cubicBezTo>
                      <a:cubicBezTo>
                        <a:pt x="807" y="0"/>
                        <a:pt x="833" y="8"/>
                        <a:pt x="840" y="19"/>
                      </a:cubicBezTo>
                      <a:cubicBezTo>
                        <a:pt x="847" y="30"/>
                        <a:pt x="836" y="26"/>
                        <a:pt x="836" y="67"/>
                      </a:cubicBezTo>
                      <a:cubicBezTo>
                        <a:pt x="836" y="108"/>
                        <a:pt x="830" y="237"/>
                        <a:pt x="840" y="267"/>
                      </a:cubicBezTo>
                      <a:cubicBezTo>
                        <a:pt x="850" y="297"/>
                        <a:pt x="882" y="254"/>
                        <a:pt x="896" y="247"/>
                      </a:cubicBezTo>
                      <a:cubicBezTo>
                        <a:pt x="910" y="240"/>
                        <a:pt x="915" y="225"/>
                        <a:pt x="924" y="223"/>
                      </a:cubicBezTo>
                      <a:cubicBezTo>
                        <a:pt x="933" y="221"/>
                        <a:pt x="943" y="225"/>
                        <a:pt x="952" y="235"/>
                      </a:cubicBezTo>
                      <a:cubicBezTo>
                        <a:pt x="961" y="245"/>
                        <a:pt x="967" y="256"/>
                        <a:pt x="976" y="283"/>
                      </a:cubicBezTo>
                      <a:cubicBezTo>
                        <a:pt x="985" y="310"/>
                        <a:pt x="994" y="354"/>
                        <a:pt x="1004" y="399"/>
                      </a:cubicBezTo>
                    </a:path>
                  </a:pathLst>
                </a:custGeom>
                <a:noFill/>
                <a:ln w="31750">
                  <a:solidFill>
                    <a:schemeClr val="accent2"/>
                  </a:solidFill>
                  <a:round/>
                  <a:headEnd/>
                  <a:tailEnd/>
                </a:ln>
              </p:spPr>
              <p:txBody>
                <a:bodyPr wrap="none" anchor="ctr">
                  <a:prstTxWarp prst="textNoShape">
                    <a:avLst/>
                  </a:prstTxWarp>
                </a:bodyPr>
                <a:lstStyle/>
                <a:p>
                  <a:endParaRPr lang="fr-FR"/>
                </a:p>
              </p:txBody>
            </p:sp>
            <p:sp>
              <p:nvSpPr>
                <p:cNvPr id="135205" name="Freeform 12"/>
                <p:cNvSpPr>
                  <a:spLocks/>
                </p:cNvSpPr>
                <p:nvPr/>
              </p:nvSpPr>
              <p:spPr bwMode="auto">
                <a:xfrm>
                  <a:off x="3262" y="1632"/>
                  <a:ext cx="4" cy="112"/>
                </a:xfrm>
                <a:custGeom>
                  <a:avLst/>
                  <a:gdLst>
                    <a:gd name="T0" fmla="*/ 4 w 4"/>
                    <a:gd name="T1" fmla="*/ 0 h 112"/>
                    <a:gd name="T2" fmla="*/ 0 w 4"/>
                    <a:gd name="T3" fmla="*/ 112 h 112"/>
                    <a:gd name="T4" fmla="*/ 0 60000 65536"/>
                    <a:gd name="T5" fmla="*/ 0 60000 65536"/>
                    <a:gd name="T6" fmla="*/ 0 w 4"/>
                    <a:gd name="T7" fmla="*/ 0 h 112"/>
                    <a:gd name="T8" fmla="*/ 4 w 4"/>
                    <a:gd name="T9" fmla="*/ 112 h 112"/>
                  </a:gdLst>
                  <a:ahLst/>
                  <a:cxnLst>
                    <a:cxn ang="T4">
                      <a:pos x="T0" y="T1"/>
                    </a:cxn>
                    <a:cxn ang="T5">
                      <a:pos x="T2" y="T3"/>
                    </a:cxn>
                  </a:cxnLst>
                  <a:rect l="T6" t="T7" r="T8" b="T9"/>
                  <a:pathLst>
                    <a:path w="4" h="112">
                      <a:moveTo>
                        <a:pt x="4" y="0"/>
                      </a:moveTo>
                      <a:cubicBezTo>
                        <a:pt x="4" y="0"/>
                        <a:pt x="2" y="56"/>
                        <a:pt x="0" y="112"/>
                      </a:cubicBezTo>
                    </a:path>
                  </a:pathLst>
                </a:custGeom>
                <a:noFill/>
                <a:ln w="31750">
                  <a:solidFill>
                    <a:schemeClr val="accent2"/>
                  </a:solidFill>
                  <a:round/>
                  <a:headEnd/>
                  <a:tailEnd/>
                </a:ln>
              </p:spPr>
              <p:txBody>
                <a:bodyPr wrap="none" anchor="ctr">
                  <a:prstTxWarp prst="textNoShape">
                    <a:avLst/>
                  </a:prstTxWarp>
                </a:bodyPr>
                <a:lstStyle/>
                <a:p>
                  <a:endParaRPr lang="fr-FR"/>
                </a:p>
              </p:txBody>
            </p:sp>
            <p:sp>
              <p:nvSpPr>
                <p:cNvPr id="135206" name="Freeform 13"/>
                <p:cNvSpPr>
                  <a:spLocks/>
                </p:cNvSpPr>
                <p:nvPr/>
              </p:nvSpPr>
              <p:spPr bwMode="auto">
                <a:xfrm>
                  <a:off x="3368" y="1944"/>
                  <a:ext cx="172" cy="158"/>
                </a:xfrm>
                <a:custGeom>
                  <a:avLst/>
                  <a:gdLst>
                    <a:gd name="T0" fmla="*/ 0 w 172"/>
                    <a:gd name="T1" fmla="*/ 50 h 158"/>
                    <a:gd name="T2" fmla="*/ 44 w 172"/>
                    <a:gd name="T3" fmla="*/ 12 h 158"/>
                    <a:gd name="T4" fmla="*/ 88 w 172"/>
                    <a:gd name="T5" fmla="*/ 0 h 158"/>
                    <a:gd name="T6" fmla="*/ 136 w 172"/>
                    <a:gd name="T7" fmla="*/ 10 h 158"/>
                    <a:gd name="T8" fmla="*/ 156 w 172"/>
                    <a:gd name="T9" fmla="*/ 40 h 158"/>
                    <a:gd name="T10" fmla="*/ 170 w 172"/>
                    <a:gd name="T11" fmla="*/ 74 h 158"/>
                    <a:gd name="T12" fmla="*/ 170 w 172"/>
                    <a:gd name="T13" fmla="*/ 158 h 158"/>
                    <a:gd name="T14" fmla="*/ 0 60000 65536"/>
                    <a:gd name="T15" fmla="*/ 0 60000 65536"/>
                    <a:gd name="T16" fmla="*/ 0 60000 65536"/>
                    <a:gd name="T17" fmla="*/ 0 60000 65536"/>
                    <a:gd name="T18" fmla="*/ 0 60000 65536"/>
                    <a:gd name="T19" fmla="*/ 0 60000 65536"/>
                    <a:gd name="T20" fmla="*/ 0 60000 65536"/>
                    <a:gd name="T21" fmla="*/ 0 w 172"/>
                    <a:gd name="T22" fmla="*/ 0 h 158"/>
                    <a:gd name="T23" fmla="*/ 172 w 172"/>
                    <a:gd name="T24" fmla="*/ 158 h 1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2" h="158">
                      <a:moveTo>
                        <a:pt x="0" y="50"/>
                      </a:moveTo>
                      <a:cubicBezTo>
                        <a:pt x="14" y="35"/>
                        <a:pt x="29" y="20"/>
                        <a:pt x="44" y="12"/>
                      </a:cubicBezTo>
                      <a:cubicBezTo>
                        <a:pt x="59" y="4"/>
                        <a:pt x="73" y="0"/>
                        <a:pt x="88" y="0"/>
                      </a:cubicBezTo>
                      <a:cubicBezTo>
                        <a:pt x="103" y="0"/>
                        <a:pt x="125" y="3"/>
                        <a:pt x="136" y="10"/>
                      </a:cubicBezTo>
                      <a:cubicBezTo>
                        <a:pt x="147" y="17"/>
                        <a:pt x="150" y="29"/>
                        <a:pt x="156" y="40"/>
                      </a:cubicBezTo>
                      <a:cubicBezTo>
                        <a:pt x="162" y="51"/>
                        <a:pt x="168" y="54"/>
                        <a:pt x="170" y="74"/>
                      </a:cubicBezTo>
                      <a:cubicBezTo>
                        <a:pt x="172" y="94"/>
                        <a:pt x="171" y="126"/>
                        <a:pt x="170" y="158"/>
                      </a:cubicBezTo>
                    </a:path>
                  </a:pathLst>
                </a:custGeom>
                <a:noFill/>
                <a:ln w="31750">
                  <a:solidFill>
                    <a:schemeClr val="accent2"/>
                  </a:solidFill>
                  <a:round/>
                  <a:headEnd/>
                  <a:tailEnd/>
                </a:ln>
              </p:spPr>
              <p:txBody>
                <a:bodyPr wrap="none" anchor="ctr">
                  <a:prstTxWarp prst="textNoShape">
                    <a:avLst/>
                  </a:prstTxWarp>
                </a:bodyPr>
                <a:lstStyle/>
                <a:p>
                  <a:endParaRPr lang="fr-FR"/>
                </a:p>
              </p:txBody>
            </p:sp>
          </p:grpSp>
          <p:sp>
            <p:nvSpPr>
              <p:cNvPr id="135202" name="Text Box 95"/>
              <p:cNvSpPr txBox="1">
                <a:spLocks noChangeArrowheads="1"/>
              </p:cNvSpPr>
              <p:nvPr/>
            </p:nvSpPr>
            <p:spPr bwMode="auto">
              <a:xfrm>
                <a:off x="3270" y="1363"/>
                <a:ext cx="1223" cy="213"/>
              </a:xfrm>
              <a:prstGeom prst="rect">
                <a:avLst/>
              </a:prstGeom>
              <a:noFill/>
              <a:ln w="12700">
                <a:noFill/>
                <a:miter lim="800000"/>
                <a:headEnd/>
                <a:tailEnd/>
              </a:ln>
            </p:spPr>
            <p:txBody>
              <a:bodyPr wrap="none">
                <a:prstTxWarp prst="textNoShape">
                  <a:avLst/>
                </a:prstTxWarp>
                <a:spAutoFit/>
              </a:bodyPr>
              <a:lstStyle/>
              <a:p>
                <a:r>
                  <a:rPr lang="fr-FR" sz="1600"/>
                  <a:t>neutrinos solaires</a:t>
                </a:r>
                <a:endParaRPr lang="fr-FR"/>
              </a:p>
            </p:txBody>
          </p:sp>
          <p:sp>
            <p:nvSpPr>
              <p:cNvPr id="135203" name="Line 96"/>
              <p:cNvSpPr>
                <a:spLocks noChangeShapeType="1"/>
              </p:cNvSpPr>
              <p:nvPr/>
            </p:nvSpPr>
            <p:spPr bwMode="auto">
              <a:xfrm>
                <a:off x="3192" y="1548"/>
                <a:ext cx="1092" cy="0"/>
              </a:xfrm>
              <a:prstGeom prst="line">
                <a:avLst/>
              </a:prstGeom>
              <a:noFill/>
              <a:ln w="12700">
                <a:solidFill>
                  <a:srgbClr val="009900"/>
                </a:solidFill>
                <a:round/>
                <a:headEnd/>
                <a:tailEnd/>
              </a:ln>
            </p:spPr>
            <p:txBody>
              <a:bodyPr wrap="none" anchor="ctr">
                <a:prstTxWarp prst="textNoShape">
                  <a:avLst/>
                </a:prstTxWarp>
              </a:bodyPr>
              <a:lstStyle/>
              <a:p>
                <a:endParaRPr lang="fr-FR"/>
              </a:p>
            </p:txBody>
          </p:sp>
        </p:grpSp>
        <p:grpSp>
          <p:nvGrpSpPr>
            <p:cNvPr id="135180" name="Group 116"/>
            <p:cNvGrpSpPr>
              <a:grpSpLocks/>
            </p:cNvGrpSpPr>
            <p:nvPr/>
          </p:nvGrpSpPr>
          <p:grpSpPr bwMode="auto">
            <a:xfrm>
              <a:off x="3112" y="1647"/>
              <a:ext cx="2171" cy="225"/>
              <a:chOff x="3112" y="1647"/>
              <a:chExt cx="2171" cy="225"/>
            </a:xfrm>
          </p:grpSpPr>
          <p:sp>
            <p:nvSpPr>
              <p:cNvPr id="135198" name="Freeform 8"/>
              <p:cNvSpPr>
                <a:spLocks/>
              </p:cNvSpPr>
              <p:nvPr/>
            </p:nvSpPr>
            <p:spPr bwMode="auto">
              <a:xfrm>
                <a:off x="3112" y="1647"/>
                <a:ext cx="512" cy="225"/>
              </a:xfrm>
              <a:custGeom>
                <a:avLst/>
                <a:gdLst>
                  <a:gd name="T0" fmla="*/ 0 w 512"/>
                  <a:gd name="T1" fmla="*/ 205 h 225"/>
                  <a:gd name="T2" fmla="*/ 108 w 512"/>
                  <a:gd name="T3" fmla="*/ 125 h 225"/>
                  <a:gd name="T4" fmla="*/ 230 w 512"/>
                  <a:gd name="T5" fmla="*/ 41 h 225"/>
                  <a:gd name="T6" fmla="*/ 286 w 512"/>
                  <a:gd name="T7" fmla="*/ 7 h 225"/>
                  <a:gd name="T8" fmla="*/ 344 w 512"/>
                  <a:gd name="T9" fmla="*/ 1 h 225"/>
                  <a:gd name="T10" fmla="*/ 392 w 512"/>
                  <a:gd name="T11" fmla="*/ 5 h 225"/>
                  <a:gd name="T12" fmla="*/ 430 w 512"/>
                  <a:gd name="T13" fmla="*/ 29 h 225"/>
                  <a:gd name="T14" fmla="*/ 466 w 512"/>
                  <a:gd name="T15" fmla="*/ 81 h 225"/>
                  <a:gd name="T16" fmla="*/ 486 w 512"/>
                  <a:gd name="T17" fmla="*/ 135 h 225"/>
                  <a:gd name="T18" fmla="*/ 512 w 512"/>
                  <a:gd name="T19" fmla="*/ 225 h 2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2"/>
                  <a:gd name="T31" fmla="*/ 0 h 225"/>
                  <a:gd name="T32" fmla="*/ 512 w 512"/>
                  <a:gd name="T33" fmla="*/ 225 h 2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2" h="225">
                    <a:moveTo>
                      <a:pt x="0" y="205"/>
                    </a:moveTo>
                    <a:cubicBezTo>
                      <a:pt x="35" y="178"/>
                      <a:pt x="70" y="152"/>
                      <a:pt x="108" y="125"/>
                    </a:cubicBezTo>
                    <a:cubicBezTo>
                      <a:pt x="146" y="98"/>
                      <a:pt x="200" y="61"/>
                      <a:pt x="230" y="41"/>
                    </a:cubicBezTo>
                    <a:cubicBezTo>
                      <a:pt x="260" y="21"/>
                      <a:pt x="267" y="14"/>
                      <a:pt x="286" y="7"/>
                    </a:cubicBezTo>
                    <a:cubicBezTo>
                      <a:pt x="305" y="0"/>
                      <a:pt x="326" y="1"/>
                      <a:pt x="344" y="1"/>
                    </a:cubicBezTo>
                    <a:cubicBezTo>
                      <a:pt x="362" y="1"/>
                      <a:pt x="378" y="0"/>
                      <a:pt x="392" y="5"/>
                    </a:cubicBezTo>
                    <a:cubicBezTo>
                      <a:pt x="406" y="10"/>
                      <a:pt x="418" y="16"/>
                      <a:pt x="430" y="29"/>
                    </a:cubicBezTo>
                    <a:cubicBezTo>
                      <a:pt x="442" y="42"/>
                      <a:pt x="457" y="63"/>
                      <a:pt x="466" y="81"/>
                    </a:cubicBezTo>
                    <a:cubicBezTo>
                      <a:pt x="475" y="99"/>
                      <a:pt x="478" y="111"/>
                      <a:pt x="486" y="135"/>
                    </a:cubicBezTo>
                    <a:cubicBezTo>
                      <a:pt x="494" y="159"/>
                      <a:pt x="508" y="210"/>
                      <a:pt x="512" y="225"/>
                    </a:cubicBezTo>
                  </a:path>
                </a:pathLst>
              </a:custGeom>
              <a:noFill/>
              <a:ln w="31750">
                <a:solidFill>
                  <a:schemeClr val="tx1"/>
                </a:solidFill>
                <a:prstDash val="sysDot"/>
                <a:round/>
                <a:headEnd/>
                <a:tailEnd/>
              </a:ln>
            </p:spPr>
            <p:txBody>
              <a:bodyPr wrap="none" anchor="ctr">
                <a:prstTxWarp prst="textNoShape">
                  <a:avLst/>
                </a:prstTxWarp>
              </a:bodyPr>
              <a:lstStyle/>
              <a:p>
                <a:endParaRPr lang="fr-FR"/>
              </a:p>
            </p:txBody>
          </p:sp>
          <p:sp>
            <p:nvSpPr>
              <p:cNvPr id="135199" name="Text Box 97"/>
              <p:cNvSpPr txBox="1">
                <a:spLocks noChangeArrowheads="1"/>
              </p:cNvSpPr>
              <p:nvPr/>
            </p:nvSpPr>
            <p:spPr bwMode="auto">
              <a:xfrm>
                <a:off x="3694" y="1659"/>
                <a:ext cx="1589" cy="213"/>
              </a:xfrm>
              <a:prstGeom prst="rect">
                <a:avLst/>
              </a:prstGeom>
              <a:noFill/>
              <a:ln w="12700">
                <a:noFill/>
                <a:miter lim="800000"/>
                <a:headEnd/>
                <a:tailEnd/>
              </a:ln>
            </p:spPr>
            <p:txBody>
              <a:bodyPr wrap="none">
                <a:prstTxWarp prst="textNoShape">
                  <a:avLst/>
                </a:prstTxWarp>
                <a:spAutoFit/>
              </a:bodyPr>
              <a:lstStyle/>
              <a:p>
                <a:r>
                  <a:rPr lang="fr-FR" sz="1600"/>
                  <a:t>neutrinos de supernova</a:t>
                </a:r>
                <a:endParaRPr lang="fr-FR"/>
              </a:p>
            </p:txBody>
          </p:sp>
          <p:sp>
            <p:nvSpPr>
              <p:cNvPr id="135200" name="Line 98"/>
              <p:cNvSpPr>
                <a:spLocks noChangeShapeType="1"/>
              </p:cNvSpPr>
              <p:nvPr/>
            </p:nvSpPr>
            <p:spPr bwMode="auto">
              <a:xfrm>
                <a:off x="3628" y="1848"/>
                <a:ext cx="1392" cy="0"/>
              </a:xfrm>
              <a:prstGeom prst="line">
                <a:avLst/>
              </a:prstGeom>
              <a:noFill/>
              <a:ln w="12700">
                <a:solidFill>
                  <a:schemeClr val="tx1"/>
                </a:solidFill>
                <a:round/>
                <a:headEnd/>
                <a:tailEnd/>
              </a:ln>
            </p:spPr>
            <p:txBody>
              <a:bodyPr wrap="none" anchor="ctr">
                <a:prstTxWarp prst="textNoShape">
                  <a:avLst/>
                </a:prstTxWarp>
              </a:bodyPr>
              <a:lstStyle/>
              <a:p>
                <a:endParaRPr lang="fr-FR"/>
              </a:p>
            </p:txBody>
          </p:sp>
        </p:grpSp>
        <p:grpSp>
          <p:nvGrpSpPr>
            <p:cNvPr id="135181" name="Group 105"/>
            <p:cNvGrpSpPr>
              <a:grpSpLocks/>
            </p:cNvGrpSpPr>
            <p:nvPr/>
          </p:nvGrpSpPr>
          <p:grpSpPr bwMode="auto">
            <a:xfrm>
              <a:off x="3104" y="1837"/>
              <a:ext cx="2070" cy="319"/>
              <a:chOff x="3104" y="1837"/>
              <a:chExt cx="2070" cy="319"/>
            </a:xfrm>
          </p:grpSpPr>
          <p:sp>
            <p:nvSpPr>
              <p:cNvPr id="135195" name="Freeform 14"/>
              <p:cNvSpPr>
                <a:spLocks/>
              </p:cNvSpPr>
              <p:nvPr/>
            </p:nvSpPr>
            <p:spPr bwMode="auto">
              <a:xfrm>
                <a:off x="3104" y="1837"/>
                <a:ext cx="288" cy="319"/>
              </a:xfrm>
              <a:custGeom>
                <a:avLst/>
                <a:gdLst>
                  <a:gd name="T0" fmla="*/ 0 w 288"/>
                  <a:gd name="T1" fmla="*/ 1 h 319"/>
                  <a:gd name="T2" fmla="*/ 130 w 288"/>
                  <a:gd name="T3" fmla="*/ 1 h 319"/>
                  <a:gd name="T4" fmla="*/ 168 w 288"/>
                  <a:gd name="T5" fmla="*/ 5 h 319"/>
                  <a:gd name="T6" fmla="*/ 192 w 288"/>
                  <a:gd name="T7" fmla="*/ 17 h 319"/>
                  <a:gd name="T8" fmla="*/ 204 w 288"/>
                  <a:gd name="T9" fmla="*/ 51 h 319"/>
                  <a:gd name="T10" fmla="*/ 204 w 288"/>
                  <a:gd name="T11" fmla="*/ 89 h 319"/>
                  <a:gd name="T12" fmla="*/ 210 w 288"/>
                  <a:gd name="T13" fmla="*/ 101 h 319"/>
                  <a:gd name="T14" fmla="*/ 230 w 288"/>
                  <a:gd name="T15" fmla="*/ 99 h 319"/>
                  <a:gd name="T16" fmla="*/ 250 w 288"/>
                  <a:gd name="T17" fmla="*/ 107 h 319"/>
                  <a:gd name="T18" fmla="*/ 250 w 288"/>
                  <a:gd name="T19" fmla="*/ 165 h 319"/>
                  <a:gd name="T20" fmla="*/ 258 w 288"/>
                  <a:gd name="T21" fmla="*/ 189 h 319"/>
                  <a:gd name="T22" fmla="*/ 284 w 288"/>
                  <a:gd name="T23" fmla="*/ 217 h 319"/>
                  <a:gd name="T24" fmla="*/ 284 w 288"/>
                  <a:gd name="T25" fmla="*/ 319 h 3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8"/>
                  <a:gd name="T40" fmla="*/ 0 h 319"/>
                  <a:gd name="T41" fmla="*/ 288 w 288"/>
                  <a:gd name="T42" fmla="*/ 319 h 3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8" h="319">
                    <a:moveTo>
                      <a:pt x="0" y="1"/>
                    </a:moveTo>
                    <a:cubicBezTo>
                      <a:pt x="51" y="0"/>
                      <a:pt x="102" y="0"/>
                      <a:pt x="130" y="1"/>
                    </a:cubicBezTo>
                    <a:cubicBezTo>
                      <a:pt x="158" y="2"/>
                      <a:pt x="158" y="2"/>
                      <a:pt x="168" y="5"/>
                    </a:cubicBezTo>
                    <a:cubicBezTo>
                      <a:pt x="178" y="8"/>
                      <a:pt x="186" y="9"/>
                      <a:pt x="192" y="17"/>
                    </a:cubicBezTo>
                    <a:cubicBezTo>
                      <a:pt x="198" y="25"/>
                      <a:pt x="202" y="39"/>
                      <a:pt x="204" y="51"/>
                    </a:cubicBezTo>
                    <a:cubicBezTo>
                      <a:pt x="206" y="63"/>
                      <a:pt x="203" y="81"/>
                      <a:pt x="204" y="89"/>
                    </a:cubicBezTo>
                    <a:cubicBezTo>
                      <a:pt x="205" y="97"/>
                      <a:pt x="206" y="99"/>
                      <a:pt x="210" y="101"/>
                    </a:cubicBezTo>
                    <a:cubicBezTo>
                      <a:pt x="214" y="103"/>
                      <a:pt x="223" y="98"/>
                      <a:pt x="230" y="99"/>
                    </a:cubicBezTo>
                    <a:cubicBezTo>
                      <a:pt x="237" y="100"/>
                      <a:pt x="247" y="96"/>
                      <a:pt x="250" y="107"/>
                    </a:cubicBezTo>
                    <a:cubicBezTo>
                      <a:pt x="253" y="118"/>
                      <a:pt x="249" y="151"/>
                      <a:pt x="250" y="165"/>
                    </a:cubicBezTo>
                    <a:cubicBezTo>
                      <a:pt x="251" y="179"/>
                      <a:pt x="252" y="180"/>
                      <a:pt x="258" y="189"/>
                    </a:cubicBezTo>
                    <a:cubicBezTo>
                      <a:pt x="264" y="198"/>
                      <a:pt x="280" y="195"/>
                      <a:pt x="284" y="217"/>
                    </a:cubicBezTo>
                    <a:cubicBezTo>
                      <a:pt x="288" y="239"/>
                      <a:pt x="286" y="279"/>
                      <a:pt x="284" y="319"/>
                    </a:cubicBezTo>
                  </a:path>
                </a:pathLst>
              </a:custGeom>
              <a:noFill/>
              <a:ln w="31750">
                <a:solidFill>
                  <a:srgbClr val="CC6600"/>
                </a:solidFill>
                <a:round/>
                <a:headEnd/>
                <a:tailEnd/>
              </a:ln>
            </p:spPr>
            <p:txBody>
              <a:bodyPr wrap="none" anchor="ctr">
                <a:prstTxWarp prst="textNoShape">
                  <a:avLst/>
                </a:prstTxWarp>
              </a:bodyPr>
              <a:lstStyle/>
              <a:p>
                <a:endParaRPr lang="fr-FR"/>
              </a:p>
            </p:txBody>
          </p:sp>
          <p:sp>
            <p:nvSpPr>
              <p:cNvPr id="135196" name="Text Box 102"/>
              <p:cNvSpPr txBox="1">
                <a:spLocks noChangeArrowheads="1"/>
              </p:cNvSpPr>
              <p:nvPr/>
            </p:nvSpPr>
            <p:spPr bwMode="auto">
              <a:xfrm>
                <a:off x="3678" y="1884"/>
                <a:ext cx="1496" cy="213"/>
              </a:xfrm>
              <a:prstGeom prst="rect">
                <a:avLst/>
              </a:prstGeom>
              <a:noFill/>
              <a:ln w="12700">
                <a:noFill/>
                <a:miter lim="800000"/>
                <a:headEnd/>
                <a:tailEnd/>
              </a:ln>
            </p:spPr>
            <p:txBody>
              <a:bodyPr wrap="none">
                <a:prstTxWarp prst="textNoShape">
                  <a:avLst/>
                </a:prstTxWarp>
                <a:spAutoFit/>
              </a:bodyPr>
              <a:lstStyle/>
              <a:p>
                <a:r>
                  <a:rPr lang="fr-FR" sz="1600"/>
                  <a:t>neutrinos géologiques</a:t>
                </a:r>
              </a:p>
            </p:txBody>
          </p:sp>
          <p:sp>
            <p:nvSpPr>
              <p:cNvPr id="135197" name="Line 104"/>
              <p:cNvSpPr>
                <a:spLocks noChangeShapeType="1"/>
              </p:cNvSpPr>
              <p:nvPr/>
            </p:nvSpPr>
            <p:spPr bwMode="auto">
              <a:xfrm>
                <a:off x="3384" y="2100"/>
                <a:ext cx="1520" cy="0"/>
              </a:xfrm>
              <a:prstGeom prst="line">
                <a:avLst/>
              </a:prstGeom>
              <a:noFill/>
              <a:ln w="12700">
                <a:solidFill>
                  <a:srgbClr val="CC6600"/>
                </a:solidFill>
                <a:round/>
                <a:headEnd/>
                <a:tailEnd/>
              </a:ln>
            </p:spPr>
            <p:txBody>
              <a:bodyPr wrap="none" anchor="ctr">
                <a:prstTxWarp prst="textNoShape">
                  <a:avLst/>
                </a:prstTxWarp>
              </a:bodyPr>
              <a:lstStyle/>
              <a:p>
                <a:endParaRPr lang="fr-FR"/>
              </a:p>
            </p:txBody>
          </p:sp>
        </p:grpSp>
        <p:grpSp>
          <p:nvGrpSpPr>
            <p:cNvPr id="135182" name="Group 107"/>
            <p:cNvGrpSpPr>
              <a:grpSpLocks/>
            </p:cNvGrpSpPr>
            <p:nvPr/>
          </p:nvGrpSpPr>
          <p:grpSpPr bwMode="auto">
            <a:xfrm>
              <a:off x="3330" y="1959"/>
              <a:ext cx="2599" cy="387"/>
              <a:chOff x="3330" y="1959"/>
              <a:chExt cx="2599" cy="387"/>
            </a:xfrm>
          </p:grpSpPr>
          <p:sp>
            <p:nvSpPr>
              <p:cNvPr id="135192" name="Freeform 15"/>
              <p:cNvSpPr>
                <a:spLocks/>
              </p:cNvSpPr>
              <p:nvPr/>
            </p:nvSpPr>
            <p:spPr bwMode="auto">
              <a:xfrm>
                <a:off x="3330" y="1959"/>
                <a:ext cx="162" cy="387"/>
              </a:xfrm>
              <a:custGeom>
                <a:avLst/>
                <a:gdLst>
                  <a:gd name="T0" fmla="*/ 0 w 162"/>
                  <a:gd name="T1" fmla="*/ 1 h 387"/>
                  <a:gd name="T2" fmla="*/ 44 w 162"/>
                  <a:gd name="T3" fmla="*/ 11 h 387"/>
                  <a:gd name="T4" fmla="*/ 92 w 162"/>
                  <a:gd name="T5" fmla="*/ 69 h 387"/>
                  <a:gd name="T6" fmla="*/ 130 w 162"/>
                  <a:gd name="T7" fmla="*/ 141 h 387"/>
                  <a:gd name="T8" fmla="*/ 150 w 162"/>
                  <a:gd name="T9" fmla="*/ 217 h 387"/>
                  <a:gd name="T10" fmla="*/ 160 w 162"/>
                  <a:gd name="T11" fmla="*/ 285 h 387"/>
                  <a:gd name="T12" fmla="*/ 160 w 162"/>
                  <a:gd name="T13" fmla="*/ 387 h 387"/>
                  <a:gd name="T14" fmla="*/ 0 60000 65536"/>
                  <a:gd name="T15" fmla="*/ 0 60000 65536"/>
                  <a:gd name="T16" fmla="*/ 0 60000 65536"/>
                  <a:gd name="T17" fmla="*/ 0 60000 65536"/>
                  <a:gd name="T18" fmla="*/ 0 60000 65536"/>
                  <a:gd name="T19" fmla="*/ 0 60000 65536"/>
                  <a:gd name="T20" fmla="*/ 0 60000 65536"/>
                  <a:gd name="T21" fmla="*/ 0 w 162"/>
                  <a:gd name="T22" fmla="*/ 0 h 387"/>
                  <a:gd name="T23" fmla="*/ 162 w 162"/>
                  <a:gd name="T24" fmla="*/ 387 h 3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2" h="387">
                    <a:moveTo>
                      <a:pt x="0" y="1"/>
                    </a:moveTo>
                    <a:cubicBezTo>
                      <a:pt x="14" y="0"/>
                      <a:pt x="29" y="0"/>
                      <a:pt x="44" y="11"/>
                    </a:cubicBezTo>
                    <a:cubicBezTo>
                      <a:pt x="59" y="22"/>
                      <a:pt x="78" y="47"/>
                      <a:pt x="92" y="69"/>
                    </a:cubicBezTo>
                    <a:cubicBezTo>
                      <a:pt x="106" y="91"/>
                      <a:pt x="120" y="116"/>
                      <a:pt x="130" y="141"/>
                    </a:cubicBezTo>
                    <a:cubicBezTo>
                      <a:pt x="140" y="166"/>
                      <a:pt x="145" y="193"/>
                      <a:pt x="150" y="217"/>
                    </a:cubicBezTo>
                    <a:cubicBezTo>
                      <a:pt x="155" y="241"/>
                      <a:pt x="158" y="257"/>
                      <a:pt x="160" y="285"/>
                    </a:cubicBezTo>
                    <a:cubicBezTo>
                      <a:pt x="162" y="313"/>
                      <a:pt x="161" y="350"/>
                      <a:pt x="160" y="387"/>
                    </a:cubicBezTo>
                  </a:path>
                </a:pathLst>
              </a:custGeom>
              <a:noFill/>
              <a:ln w="31750">
                <a:solidFill>
                  <a:srgbClr val="333399"/>
                </a:solidFill>
                <a:round/>
                <a:headEnd/>
                <a:tailEnd/>
              </a:ln>
            </p:spPr>
            <p:txBody>
              <a:bodyPr wrap="none" anchor="ctr">
                <a:prstTxWarp prst="textNoShape">
                  <a:avLst/>
                </a:prstTxWarp>
              </a:bodyPr>
              <a:lstStyle/>
              <a:p>
                <a:endParaRPr lang="fr-FR"/>
              </a:p>
            </p:txBody>
          </p:sp>
          <p:sp>
            <p:nvSpPr>
              <p:cNvPr id="135193" name="Text Box 103"/>
              <p:cNvSpPr txBox="1">
                <a:spLocks noChangeArrowheads="1"/>
              </p:cNvSpPr>
              <p:nvPr/>
            </p:nvSpPr>
            <p:spPr bwMode="auto">
              <a:xfrm>
                <a:off x="3678" y="2095"/>
                <a:ext cx="2251" cy="213"/>
              </a:xfrm>
              <a:prstGeom prst="rect">
                <a:avLst/>
              </a:prstGeom>
              <a:noFill/>
              <a:ln w="12700">
                <a:noFill/>
                <a:miter lim="800000"/>
                <a:headEnd/>
                <a:tailEnd/>
              </a:ln>
            </p:spPr>
            <p:txBody>
              <a:bodyPr wrap="none">
                <a:prstTxWarp prst="textNoShape">
                  <a:avLst/>
                </a:prstTxWarp>
                <a:spAutoFit/>
              </a:bodyPr>
              <a:lstStyle/>
              <a:p>
                <a:r>
                  <a:rPr lang="fr-FR" sz="1600"/>
                  <a:t>neutrinos des centrales nucléaires</a:t>
                </a:r>
              </a:p>
            </p:txBody>
          </p:sp>
          <p:sp>
            <p:nvSpPr>
              <p:cNvPr id="135194" name="Line 106"/>
              <p:cNvSpPr>
                <a:spLocks noChangeShapeType="1"/>
              </p:cNvSpPr>
              <p:nvPr/>
            </p:nvSpPr>
            <p:spPr bwMode="auto">
              <a:xfrm>
                <a:off x="3496" y="2276"/>
                <a:ext cx="2080" cy="0"/>
              </a:xfrm>
              <a:prstGeom prst="line">
                <a:avLst/>
              </a:prstGeom>
              <a:noFill/>
              <a:ln w="12700">
                <a:solidFill>
                  <a:srgbClr val="3333CC"/>
                </a:solidFill>
                <a:round/>
                <a:headEnd/>
                <a:tailEnd/>
              </a:ln>
            </p:spPr>
            <p:txBody>
              <a:bodyPr wrap="none" anchor="ctr">
                <a:prstTxWarp prst="textNoShape">
                  <a:avLst/>
                </a:prstTxWarp>
              </a:bodyPr>
              <a:lstStyle/>
              <a:p>
                <a:endParaRPr lang="fr-FR"/>
              </a:p>
            </p:txBody>
          </p:sp>
        </p:grpSp>
        <p:grpSp>
          <p:nvGrpSpPr>
            <p:cNvPr id="135183" name="Group 117"/>
            <p:cNvGrpSpPr>
              <a:grpSpLocks/>
            </p:cNvGrpSpPr>
            <p:nvPr/>
          </p:nvGrpSpPr>
          <p:grpSpPr bwMode="auto">
            <a:xfrm>
              <a:off x="3372" y="2486"/>
              <a:ext cx="2447" cy="940"/>
              <a:chOff x="3372" y="2486"/>
              <a:chExt cx="2447" cy="940"/>
            </a:xfrm>
          </p:grpSpPr>
          <p:sp>
            <p:nvSpPr>
              <p:cNvPr id="135189" name="Freeform 17"/>
              <p:cNvSpPr>
                <a:spLocks/>
              </p:cNvSpPr>
              <p:nvPr/>
            </p:nvSpPr>
            <p:spPr bwMode="auto">
              <a:xfrm>
                <a:off x="3372" y="2492"/>
                <a:ext cx="1926" cy="934"/>
              </a:xfrm>
              <a:custGeom>
                <a:avLst/>
                <a:gdLst>
                  <a:gd name="T0" fmla="*/ 0 w 1926"/>
                  <a:gd name="T1" fmla="*/ 82 h 934"/>
                  <a:gd name="T2" fmla="*/ 96 w 1926"/>
                  <a:gd name="T3" fmla="*/ 31 h 934"/>
                  <a:gd name="T4" fmla="*/ 165 w 1926"/>
                  <a:gd name="T5" fmla="*/ 10 h 934"/>
                  <a:gd name="T6" fmla="*/ 213 w 1926"/>
                  <a:gd name="T7" fmla="*/ 1 h 934"/>
                  <a:gd name="T8" fmla="*/ 285 w 1926"/>
                  <a:gd name="T9" fmla="*/ 16 h 934"/>
                  <a:gd name="T10" fmla="*/ 387 w 1926"/>
                  <a:gd name="T11" fmla="*/ 64 h 934"/>
                  <a:gd name="T12" fmla="*/ 651 w 1926"/>
                  <a:gd name="T13" fmla="*/ 199 h 934"/>
                  <a:gd name="T14" fmla="*/ 1080 w 1926"/>
                  <a:gd name="T15" fmla="*/ 424 h 934"/>
                  <a:gd name="T16" fmla="*/ 1437 w 1926"/>
                  <a:gd name="T17" fmla="*/ 631 h 934"/>
                  <a:gd name="T18" fmla="*/ 1926 w 1926"/>
                  <a:gd name="T19" fmla="*/ 934 h 9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26"/>
                  <a:gd name="T31" fmla="*/ 0 h 934"/>
                  <a:gd name="T32" fmla="*/ 1926 w 1926"/>
                  <a:gd name="T33" fmla="*/ 934 h 9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26" h="934">
                    <a:moveTo>
                      <a:pt x="0" y="82"/>
                    </a:moveTo>
                    <a:cubicBezTo>
                      <a:pt x="34" y="62"/>
                      <a:pt x="69" y="43"/>
                      <a:pt x="96" y="31"/>
                    </a:cubicBezTo>
                    <a:cubicBezTo>
                      <a:pt x="123" y="19"/>
                      <a:pt x="146" y="15"/>
                      <a:pt x="165" y="10"/>
                    </a:cubicBezTo>
                    <a:cubicBezTo>
                      <a:pt x="184" y="5"/>
                      <a:pt x="193" y="0"/>
                      <a:pt x="213" y="1"/>
                    </a:cubicBezTo>
                    <a:cubicBezTo>
                      <a:pt x="233" y="2"/>
                      <a:pt x="256" y="6"/>
                      <a:pt x="285" y="16"/>
                    </a:cubicBezTo>
                    <a:cubicBezTo>
                      <a:pt x="314" y="26"/>
                      <a:pt x="326" y="34"/>
                      <a:pt x="387" y="64"/>
                    </a:cubicBezTo>
                    <a:cubicBezTo>
                      <a:pt x="448" y="94"/>
                      <a:pt x="536" y="139"/>
                      <a:pt x="651" y="199"/>
                    </a:cubicBezTo>
                    <a:cubicBezTo>
                      <a:pt x="766" y="259"/>
                      <a:pt x="949" y="352"/>
                      <a:pt x="1080" y="424"/>
                    </a:cubicBezTo>
                    <a:cubicBezTo>
                      <a:pt x="1211" y="496"/>
                      <a:pt x="1296" y="546"/>
                      <a:pt x="1437" y="631"/>
                    </a:cubicBezTo>
                    <a:cubicBezTo>
                      <a:pt x="1578" y="716"/>
                      <a:pt x="1752" y="825"/>
                      <a:pt x="1926" y="934"/>
                    </a:cubicBezTo>
                  </a:path>
                </a:pathLst>
              </a:custGeom>
              <a:noFill/>
              <a:ln w="31750">
                <a:solidFill>
                  <a:srgbClr val="00CCFF"/>
                </a:solidFill>
                <a:round/>
                <a:headEnd/>
                <a:tailEnd/>
              </a:ln>
            </p:spPr>
            <p:txBody>
              <a:bodyPr wrap="none" anchor="ctr">
                <a:prstTxWarp prst="textNoShape">
                  <a:avLst/>
                </a:prstTxWarp>
              </a:bodyPr>
              <a:lstStyle/>
              <a:p>
                <a:endParaRPr lang="fr-FR"/>
              </a:p>
            </p:txBody>
          </p:sp>
          <p:sp>
            <p:nvSpPr>
              <p:cNvPr id="135190" name="Text Box 108"/>
              <p:cNvSpPr txBox="1">
                <a:spLocks noChangeArrowheads="1"/>
              </p:cNvSpPr>
              <p:nvPr/>
            </p:nvSpPr>
            <p:spPr bwMode="auto">
              <a:xfrm>
                <a:off x="4082" y="2486"/>
                <a:ext cx="1737" cy="213"/>
              </a:xfrm>
              <a:prstGeom prst="rect">
                <a:avLst/>
              </a:prstGeom>
              <a:noFill/>
              <a:ln w="12700">
                <a:noFill/>
                <a:miter lim="800000"/>
                <a:headEnd/>
                <a:tailEnd/>
              </a:ln>
            </p:spPr>
            <p:txBody>
              <a:bodyPr wrap="none">
                <a:prstTxWarp prst="textNoShape">
                  <a:avLst/>
                </a:prstTxWarp>
                <a:spAutoFit/>
              </a:bodyPr>
              <a:lstStyle/>
              <a:p>
                <a:r>
                  <a:rPr lang="fr-FR" sz="1600"/>
                  <a:t>neutrinos atmosphériques</a:t>
                </a:r>
              </a:p>
            </p:txBody>
          </p:sp>
          <p:sp>
            <p:nvSpPr>
              <p:cNvPr id="135191" name="Line 109"/>
              <p:cNvSpPr>
                <a:spLocks noChangeShapeType="1"/>
              </p:cNvSpPr>
              <p:nvPr/>
            </p:nvSpPr>
            <p:spPr bwMode="auto">
              <a:xfrm>
                <a:off x="4016" y="2684"/>
                <a:ext cx="1528" cy="0"/>
              </a:xfrm>
              <a:prstGeom prst="line">
                <a:avLst/>
              </a:prstGeom>
              <a:noFill/>
              <a:ln w="12700">
                <a:solidFill>
                  <a:srgbClr val="00CCFF"/>
                </a:solidFill>
                <a:round/>
                <a:headEnd/>
                <a:tailEnd/>
              </a:ln>
            </p:spPr>
            <p:txBody>
              <a:bodyPr wrap="none" anchor="ctr">
                <a:prstTxWarp prst="textNoShape">
                  <a:avLst/>
                </a:prstTxWarp>
              </a:bodyPr>
              <a:lstStyle/>
              <a:p>
                <a:endParaRPr lang="fr-FR"/>
              </a:p>
            </p:txBody>
          </p:sp>
        </p:grpSp>
        <p:grpSp>
          <p:nvGrpSpPr>
            <p:cNvPr id="135184" name="Group 118"/>
            <p:cNvGrpSpPr>
              <a:grpSpLocks/>
            </p:cNvGrpSpPr>
            <p:nvPr/>
          </p:nvGrpSpPr>
          <p:grpSpPr bwMode="auto">
            <a:xfrm>
              <a:off x="4263" y="2832"/>
              <a:ext cx="1977" cy="522"/>
              <a:chOff x="4263" y="2832"/>
              <a:chExt cx="1977" cy="522"/>
            </a:xfrm>
          </p:grpSpPr>
          <p:sp>
            <p:nvSpPr>
              <p:cNvPr id="135185" name="Freeform 18"/>
              <p:cNvSpPr>
                <a:spLocks/>
              </p:cNvSpPr>
              <p:nvPr/>
            </p:nvSpPr>
            <p:spPr bwMode="auto">
              <a:xfrm>
                <a:off x="4263" y="3224"/>
                <a:ext cx="1206" cy="130"/>
              </a:xfrm>
              <a:custGeom>
                <a:avLst/>
                <a:gdLst>
                  <a:gd name="T0" fmla="*/ 0 w 1206"/>
                  <a:gd name="T1" fmla="*/ 4 h 130"/>
                  <a:gd name="T2" fmla="*/ 270 w 1206"/>
                  <a:gd name="T3" fmla="*/ 1 h 130"/>
                  <a:gd name="T4" fmla="*/ 534 w 1206"/>
                  <a:gd name="T5" fmla="*/ 1 h 130"/>
                  <a:gd name="T6" fmla="*/ 789 w 1206"/>
                  <a:gd name="T7" fmla="*/ 7 h 130"/>
                  <a:gd name="T8" fmla="*/ 879 w 1206"/>
                  <a:gd name="T9" fmla="*/ 13 h 130"/>
                  <a:gd name="T10" fmla="*/ 954 w 1206"/>
                  <a:gd name="T11" fmla="*/ 34 h 130"/>
                  <a:gd name="T12" fmla="*/ 1053 w 1206"/>
                  <a:gd name="T13" fmla="*/ 61 h 130"/>
                  <a:gd name="T14" fmla="*/ 1122 w 1206"/>
                  <a:gd name="T15" fmla="*/ 94 h 130"/>
                  <a:gd name="T16" fmla="*/ 1206 w 1206"/>
                  <a:gd name="T17" fmla="*/ 130 h 1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06"/>
                  <a:gd name="T28" fmla="*/ 0 h 130"/>
                  <a:gd name="T29" fmla="*/ 1206 w 1206"/>
                  <a:gd name="T30" fmla="*/ 130 h 1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06" h="130">
                    <a:moveTo>
                      <a:pt x="0" y="4"/>
                    </a:moveTo>
                    <a:cubicBezTo>
                      <a:pt x="90" y="3"/>
                      <a:pt x="181" y="2"/>
                      <a:pt x="270" y="1"/>
                    </a:cubicBezTo>
                    <a:cubicBezTo>
                      <a:pt x="359" y="0"/>
                      <a:pt x="448" y="0"/>
                      <a:pt x="534" y="1"/>
                    </a:cubicBezTo>
                    <a:cubicBezTo>
                      <a:pt x="620" y="2"/>
                      <a:pt x="732" y="5"/>
                      <a:pt x="789" y="7"/>
                    </a:cubicBezTo>
                    <a:cubicBezTo>
                      <a:pt x="846" y="9"/>
                      <a:pt x="852" y="9"/>
                      <a:pt x="879" y="13"/>
                    </a:cubicBezTo>
                    <a:cubicBezTo>
                      <a:pt x="906" y="17"/>
                      <a:pt x="925" y="26"/>
                      <a:pt x="954" y="34"/>
                    </a:cubicBezTo>
                    <a:cubicBezTo>
                      <a:pt x="983" y="42"/>
                      <a:pt x="1025" y="51"/>
                      <a:pt x="1053" y="61"/>
                    </a:cubicBezTo>
                    <a:cubicBezTo>
                      <a:pt x="1081" y="71"/>
                      <a:pt x="1097" y="83"/>
                      <a:pt x="1122" y="94"/>
                    </a:cubicBezTo>
                    <a:cubicBezTo>
                      <a:pt x="1147" y="105"/>
                      <a:pt x="1176" y="117"/>
                      <a:pt x="1206" y="130"/>
                    </a:cubicBezTo>
                  </a:path>
                </a:pathLst>
              </a:custGeom>
              <a:noFill/>
              <a:ln w="31750">
                <a:solidFill>
                  <a:srgbClr val="FF0000"/>
                </a:solidFill>
                <a:round/>
                <a:headEnd/>
                <a:tailEnd/>
              </a:ln>
            </p:spPr>
            <p:txBody>
              <a:bodyPr wrap="none" anchor="ctr">
                <a:prstTxWarp prst="textNoShape">
                  <a:avLst/>
                </a:prstTxWarp>
              </a:bodyPr>
              <a:lstStyle/>
              <a:p>
                <a:endParaRPr lang="fr-FR"/>
              </a:p>
            </p:txBody>
          </p:sp>
          <p:sp>
            <p:nvSpPr>
              <p:cNvPr id="135186" name="Text Box 110"/>
              <p:cNvSpPr txBox="1">
                <a:spLocks noChangeArrowheads="1"/>
              </p:cNvSpPr>
              <p:nvPr/>
            </p:nvSpPr>
            <p:spPr bwMode="auto">
              <a:xfrm>
                <a:off x="4736" y="2832"/>
                <a:ext cx="1504" cy="213"/>
              </a:xfrm>
              <a:prstGeom prst="rect">
                <a:avLst/>
              </a:prstGeom>
              <a:noFill/>
              <a:ln w="12700">
                <a:noFill/>
                <a:miter lim="800000"/>
                <a:headEnd/>
                <a:tailEnd/>
              </a:ln>
            </p:spPr>
            <p:txBody>
              <a:bodyPr wrap="none">
                <a:prstTxWarp prst="textNoShape">
                  <a:avLst/>
                </a:prstTxWarp>
                <a:spAutoFit/>
              </a:bodyPr>
              <a:lstStyle/>
              <a:p>
                <a:r>
                  <a:rPr lang="fr-FR" sz="1600" dirty="0"/>
                  <a:t>neutrinos des quasars</a:t>
                </a:r>
              </a:p>
            </p:txBody>
          </p:sp>
          <p:sp>
            <p:nvSpPr>
              <p:cNvPr id="135187" name="Line 111"/>
              <p:cNvSpPr>
                <a:spLocks noChangeShapeType="1"/>
              </p:cNvSpPr>
              <p:nvPr/>
            </p:nvSpPr>
            <p:spPr bwMode="auto">
              <a:xfrm>
                <a:off x="5044" y="3044"/>
                <a:ext cx="1008" cy="0"/>
              </a:xfrm>
              <a:prstGeom prst="line">
                <a:avLst/>
              </a:prstGeom>
              <a:noFill/>
              <a:ln w="12700">
                <a:solidFill>
                  <a:srgbClr val="FF0000"/>
                </a:solidFill>
                <a:round/>
                <a:headEnd/>
                <a:tailEnd/>
              </a:ln>
            </p:spPr>
            <p:txBody>
              <a:bodyPr wrap="none" anchor="ctr">
                <a:prstTxWarp prst="textNoShape">
                  <a:avLst/>
                </a:prstTxWarp>
              </a:bodyPr>
              <a:lstStyle/>
              <a:p>
                <a:endParaRPr lang="fr-FR"/>
              </a:p>
            </p:txBody>
          </p:sp>
          <p:sp>
            <p:nvSpPr>
              <p:cNvPr id="135188" name="Line 113"/>
              <p:cNvSpPr>
                <a:spLocks noChangeShapeType="1"/>
              </p:cNvSpPr>
              <p:nvPr/>
            </p:nvSpPr>
            <p:spPr bwMode="auto">
              <a:xfrm flipV="1">
                <a:off x="5356" y="3044"/>
                <a:ext cx="0" cy="244"/>
              </a:xfrm>
              <a:prstGeom prst="line">
                <a:avLst/>
              </a:prstGeom>
              <a:noFill/>
              <a:ln w="12700">
                <a:solidFill>
                  <a:srgbClr val="FF0000"/>
                </a:solidFill>
                <a:round/>
                <a:headEnd/>
                <a:tailEnd/>
              </a:ln>
            </p:spPr>
            <p:txBody>
              <a:bodyPr wrap="none" anchor="ctr">
                <a:prstTxWarp prst="textNoShape">
                  <a:avLst/>
                </a:prstTxWarp>
              </a:bodyPr>
              <a:lstStyle/>
              <a:p>
                <a:endParaRPr lang="fr-FR"/>
              </a:p>
            </p:txBody>
          </p:sp>
        </p:grpSp>
      </p:grpSp>
      <p:cxnSp>
        <p:nvCxnSpPr>
          <p:cNvPr id="116" name="Connecteur droit avec flèche 115"/>
          <p:cNvCxnSpPr/>
          <p:nvPr/>
        </p:nvCxnSpPr>
        <p:spPr bwMode="auto">
          <a:xfrm>
            <a:off x="5715000" y="4953000"/>
            <a:ext cx="762000" cy="1588"/>
          </a:xfrm>
          <a:prstGeom prst="straightConnector1">
            <a:avLst/>
          </a:prstGeom>
          <a:solidFill>
            <a:srgbClr val="7FFF00"/>
          </a:solidFill>
          <a:ln w="28575" cap="flat" cmpd="sng" algn="ctr">
            <a:solidFill>
              <a:srgbClr val="FF6600"/>
            </a:solidFill>
            <a:prstDash val="solid"/>
            <a:round/>
            <a:headEnd type="arrow" w="med" len="med"/>
            <a:tailEnd type="arrow" w="med" len="med"/>
          </a:ln>
          <a:effectLst/>
        </p:spPr>
      </p:cxnSp>
      <p:sp>
        <p:nvSpPr>
          <p:cNvPr id="117" name="ZoneTexte 116"/>
          <p:cNvSpPr txBox="1"/>
          <p:nvPr/>
        </p:nvSpPr>
        <p:spPr>
          <a:xfrm>
            <a:off x="5486400" y="4648200"/>
            <a:ext cx="1524000" cy="307777"/>
          </a:xfrm>
          <a:prstGeom prst="rect">
            <a:avLst/>
          </a:prstGeom>
          <a:noFill/>
        </p:spPr>
        <p:txBody>
          <a:bodyPr wrap="square" rtlCol="0">
            <a:spAutoFit/>
          </a:bodyPr>
          <a:lstStyle/>
          <a:p>
            <a:r>
              <a:rPr lang="fr-FR" sz="1400" dirty="0" smtClean="0">
                <a:latin typeface="Cambria"/>
                <a:cs typeface="Cambria"/>
              </a:rPr>
              <a:t>accélérateurs</a:t>
            </a:r>
            <a:endParaRPr lang="fr-FR" sz="1400" dirty="0">
              <a:latin typeface="Cambria"/>
              <a:cs typeface="Cambria"/>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7522" name="Line 4"/>
          <p:cNvSpPr>
            <a:spLocks noChangeShapeType="1"/>
          </p:cNvSpPr>
          <p:nvPr/>
        </p:nvSpPr>
        <p:spPr bwMode="auto">
          <a:xfrm>
            <a:off x="2906713" y="5126038"/>
            <a:ext cx="522287" cy="0"/>
          </a:xfrm>
          <a:prstGeom prst="line">
            <a:avLst/>
          </a:prstGeom>
          <a:noFill/>
          <a:ln w="12700">
            <a:noFill/>
            <a:round/>
            <a:headEnd type="none" w="sm" len="sm"/>
            <a:tailEnd type="stealth" w="med" len="med"/>
          </a:ln>
        </p:spPr>
        <p:txBody>
          <a:bodyPr wrap="none" anchor="ctr">
            <a:prstTxWarp prst="textNoShape">
              <a:avLst/>
            </a:prstTxWarp>
          </a:bodyPr>
          <a:lstStyle/>
          <a:p>
            <a:endParaRPr lang="fr-FR"/>
          </a:p>
        </p:txBody>
      </p:sp>
      <p:sp>
        <p:nvSpPr>
          <p:cNvPr id="107523" name="Rectangle 5"/>
          <p:cNvSpPr>
            <a:spLocks noGrp="1" noChangeArrowheads="1"/>
          </p:cNvSpPr>
          <p:nvPr>
            <p:ph type="title"/>
          </p:nvPr>
        </p:nvSpPr>
        <p:spPr>
          <a:xfrm>
            <a:off x="76200" y="76200"/>
            <a:ext cx="8990013" cy="1389063"/>
          </a:xfrm>
          <a:solidFill>
            <a:srgbClr val="72FF72"/>
          </a:solidFill>
          <a:ln w="38100" cap="flat">
            <a:solidFill>
              <a:srgbClr val="FF0000"/>
            </a:solidFill>
            <a:headEnd type="none" w="med" len="med"/>
            <a:tailEnd type="none" w="med" len="med"/>
          </a:ln>
        </p:spPr>
        <p:txBody>
          <a:bodyPr/>
          <a:lstStyle/>
          <a:p>
            <a:pPr defTabSz="762000"/>
            <a:r>
              <a:rPr lang="fr-FR" sz="2400" smtClean="0">
                <a:solidFill>
                  <a:srgbClr val="CC0000"/>
                </a:solidFill>
                <a:ea typeface="ＭＳ Ｐゴシック" charset="-128"/>
                <a:cs typeface="ＭＳ Ｐゴシック" charset="-128"/>
              </a:rPr>
              <a:t>L’énergie générée par les étoiles (le soleil en particulier)</a:t>
            </a:r>
            <a:br>
              <a:rPr lang="fr-FR" sz="2400" smtClean="0">
                <a:solidFill>
                  <a:srgbClr val="CC0000"/>
                </a:solidFill>
                <a:ea typeface="ＭＳ Ｐゴシック" charset="-128"/>
                <a:cs typeface="ＭＳ Ｐゴシック" charset="-128"/>
              </a:rPr>
            </a:br>
            <a:r>
              <a:rPr lang="fr-FR" sz="2400" smtClean="0">
                <a:solidFill>
                  <a:srgbClr val="CC0000"/>
                </a:solidFill>
                <a:ea typeface="ＭＳ Ｐゴシック" charset="-128"/>
                <a:cs typeface="ＭＳ Ｐゴシック" charset="-128"/>
              </a:rPr>
              <a:t>provient de la fusion nucléaire </a:t>
            </a:r>
            <a:br>
              <a:rPr lang="fr-FR" sz="2400" smtClean="0">
                <a:solidFill>
                  <a:srgbClr val="CC0000"/>
                </a:solidFill>
                <a:ea typeface="ＭＳ Ｐゴシック" charset="-128"/>
                <a:cs typeface="ＭＳ Ｐゴシック" charset="-128"/>
              </a:rPr>
            </a:br>
            <a:r>
              <a:rPr lang="fr-FR" sz="2400" smtClean="0">
                <a:solidFill>
                  <a:srgbClr val="CC0000"/>
                </a:solidFill>
                <a:ea typeface="ＭＳ Ｐゴシック" charset="-128"/>
                <a:cs typeface="ＭＳ Ｐゴシック" charset="-128"/>
              </a:rPr>
              <a:t>(Perrin, Eddington, Bethe et Weiszacker, 1920-1939)</a:t>
            </a:r>
            <a:endParaRPr lang="fr-FR" sz="2400" i="1" smtClean="0">
              <a:solidFill>
                <a:srgbClr val="CC0000"/>
              </a:solidFill>
              <a:ea typeface="ＭＳ Ｐゴシック" charset="-128"/>
              <a:cs typeface="ＭＳ Ｐゴシック" charset="-128"/>
            </a:endParaRPr>
          </a:p>
        </p:txBody>
      </p:sp>
      <p:grpSp>
        <p:nvGrpSpPr>
          <p:cNvPr id="107524" name="Grouper 4"/>
          <p:cNvGrpSpPr>
            <a:grpSpLocks/>
          </p:cNvGrpSpPr>
          <p:nvPr/>
        </p:nvGrpSpPr>
        <p:grpSpPr bwMode="auto">
          <a:xfrm>
            <a:off x="762000" y="1981200"/>
            <a:ext cx="5197475" cy="3492500"/>
            <a:chOff x="2038350" y="142875"/>
            <a:chExt cx="7663855" cy="5848350"/>
          </a:xfrm>
        </p:grpSpPr>
        <p:pic>
          <p:nvPicPr>
            <p:cNvPr id="107527" name="Picture 2" descr="20010216_0119_eit_304"/>
            <p:cNvPicPr>
              <a:picLocks noChangeAspect="1" noChangeArrowheads="1"/>
            </p:cNvPicPr>
            <p:nvPr/>
          </p:nvPicPr>
          <p:blipFill>
            <a:blip r:embed="rId2"/>
            <a:srcRect/>
            <a:stretch>
              <a:fillRect/>
            </a:stretch>
          </p:blipFill>
          <p:spPr bwMode="auto">
            <a:xfrm>
              <a:off x="2038350" y="142875"/>
              <a:ext cx="5399088" cy="5848350"/>
            </a:xfrm>
            <a:prstGeom prst="rect">
              <a:avLst/>
            </a:prstGeom>
            <a:noFill/>
            <a:ln w="9525">
              <a:noFill/>
              <a:miter lim="800000"/>
              <a:headEnd/>
              <a:tailEnd/>
            </a:ln>
          </p:spPr>
        </p:pic>
        <p:sp>
          <p:nvSpPr>
            <p:cNvPr id="107528" name="Text Box 3"/>
            <p:cNvSpPr txBox="1">
              <a:spLocks noChangeArrowheads="1"/>
            </p:cNvSpPr>
            <p:nvPr/>
          </p:nvSpPr>
          <p:spPr bwMode="auto">
            <a:xfrm>
              <a:off x="2290761" y="281427"/>
              <a:ext cx="5589343" cy="463983"/>
            </a:xfrm>
            <a:prstGeom prst="rect">
              <a:avLst/>
            </a:prstGeom>
            <a:noFill/>
            <a:ln w="12700">
              <a:noFill/>
              <a:miter lim="800000"/>
              <a:headEnd/>
              <a:tailEnd/>
            </a:ln>
          </p:spPr>
          <p:txBody>
            <a:bodyPr>
              <a:prstTxWarp prst="textNoShape">
                <a:avLst/>
              </a:prstTxWarp>
              <a:spAutoFit/>
            </a:bodyPr>
            <a:lstStyle/>
            <a:p>
              <a:pPr algn="ctr"/>
              <a:r>
                <a:rPr lang="fr-FR" sz="1200" b="1">
                  <a:solidFill>
                    <a:srgbClr val="FFFFFF"/>
                  </a:solidFill>
                  <a:latin typeface="Comic Sans MS" charset="0"/>
                </a:rPr>
                <a:t>Température au centre</a:t>
              </a:r>
              <a:r>
                <a:rPr lang="fr-FR" sz="1200" b="1">
                  <a:solidFill>
                    <a:schemeClr val="bg1"/>
                  </a:solidFill>
                  <a:latin typeface="Comic Sans MS" charset="0"/>
                </a:rPr>
                <a:t> :</a:t>
              </a:r>
              <a:r>
                <a:rPr lang="fr-FR" sz="1200" b="1">
                  <a:latin typeface="Comic Sans MS" charset="0"/>
                </a:rPr>
                <a:t> </a:t>
              </a:r>
              <a:r>
                <a:rPr lang="fr-FR" sz="1200" b="1">
                  <a:solidFill>
                    <a:schemeClr val="hlink"/>
                  </a:solidFill>
                  <a:latin typeface="Comic Sans MS" charset="0"/>
                </a:rPr>
                <a:t>15  10</a:t>
              </a:r>
              <a:r>
                <a:rPr lang="fr-FR" sz="1200" b="1" baseline="30000">
                  <a:solidFill>
                    <a:schemeClr val="hlink"/>
                  </a:solidFill>
                  <a:latin typeface="Comic Sans MS" charset="0"/>
                </a:rPr>
                <a:t>6</a:t>
              </a:r>
              <a:r>
                <a:rPr lang="fr-FR" sz="1200" b="1">
                  <a:solidFill>
                    <a:schemeClr val="hlink"/>
                  </a:solidFill>
                  <a:latin typeface="Comic Sans MS" charset="0"/>
                </a:rPr>
                <a:t> degrés</a:t>
              </a:r>
              <a:endParaRPr lang="fr-FR" sz="1200" b="1">
                <a:latin typeface="Comic Sans MS" charset="0"/>
              </a:endParaRPr>
            </a:p>
          </p:txBody>
        </p:sp>
        <p:sp>
          <p:nvSpPr>
            <p:cNvPr id="107529" name="Freeform 4"/>
            <p:cNvSpPr>
              <a:spLocks noChangeAspect="1"/>
            </p:cNvSpPr>
            <p:nvPr/>
          </p:nvSpPr>
          <p:spPr bwMode="auto">
            <a:xfrm>
              <a:off x="4549775" y="863600"/>
              <a:ext cx="2179638" cy="2360613"/>
            </a:xfrm>
            <a:custGeom>
              <a:avLst/>
              <a:gdLst>
                <a:gd name="T0" fmla="*/ 0 w 1536"/>
                <a:gd name="T1" fmla="*/ 2147483647 h 1632"/>
                <a:gd name="T2" fmla="*/ 2147483647 w 1536"/>
                <a:gd name="T3" fmla="*/ 2147483647 h 1632"/>
                <a:gd name="T4" fmla="*/ 2147483647 w 1536"/>
                <a:gd name="T5" fmla="*/ 2147483647 h 1632"/>
                <a:gd name="T6" fmla="*/ 2147483647 w 1536"/>
                <a:gd name="T7" fmla="*/ 2147483647 h 1632"/>
                <a:gd name="T8" fmla="*/ 2147483647 w 1536"/>
                <a:gd name="T9" fmla="*/ 2147483647 h 1632"/>
                <a:gd name="T10" fmla="*/ 2147483647 w 1536"/>
                <a:gd name="T11" fmla="*/ 2147483647 h 1632"/>
                <a:gd name="T12" fmla="*/ 2147483647 w 1536"/>
                <a:gd name="T13" fmla="*/ 2147483647 h 1632"/>
                <a:gd name="T14" fmla="*/ 2147483647 w 1536"/>
                <a:gd name="T15" fmla="*/ 2147483647 h 1632"/>
                <a:gd name="T16" fmla="*/ 2147483647 w 1536"/>
                <a:gd name="T17" fmla="*/ 2147483647 h 1632"/>
                <a:gd name="T18" fmla="*/ 2147483647 w 1536"/>
                <a:gd name="T19" fmla="*/ 2147483647 h 1632"/>
                <a:gd name="T20" fmla="*/ 2147483647 w 1536"/>
                <a:gd name="T21" fmla="*/ 2147483647 h 1632"/>
                <a:gd name="T22" fmla="*/ 2147483647 w 1536"/>
                <a:gd name="T23" fmla="*/ 2147483647 h 1632"/>
                <a:gd name="T24" fmla="*/ 2147483647 w 1536"/>
                <a:gd name="T25" fmla="*/ 0 h 1632"/>
                <a:gd name="T26" fmla="*/ 0 w 1536"/>
                <a:gd name="T27" fmla="*/ 0 h 1632"/>
                <a:gd name="T28" fmla="*/ 0 w 1536"/>
                <a:gd name="T29" fmla="*/ 2147483647 h 16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36"/>
                <a:gd name="T46" fmla="*/ 0 h 1632"/>
                <a:gd name="T47" fmla="*/ 1536 w 1536"/>
                <a:gd name="T48" fmla="*/ 1632 h 16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36" h="1632">
                  <a:moveTo>
                    <a:pt x="0" y="1632"/>
                  </a:moveTo>
                  <a:lnTo>
                    <a:pt x="1536" y="1632"/>
                  </a:lnTo>
                  <a:lnTo>
                    <a:pt x="1536" y="1392"/>
                  </a:lnTo>
                  <a:lnTo>
                    <a:pt x="1488" y="1152"/>
                  </a:lnTo>
                  <a:lnTo>
                    <a:pt x="1392" y="864"/>
                  </a:lnTo>
                  <a:lnTo>
                    <a:pt x="1248" y="672"/>
                  </a:lnTo>
                  <a:lnTo>
                    <a:pt x="1104" y="480"/>
                  </a:lnTo>
                  <a:lnTo>
                    <a:pt x="960" y="336"/>
                  </a:lnTo>
                  <a:lnTo>
                    <a:pt x="816" y="240"/>
                  </a:lnTo>
                  <a:lnTo>
                    <a:pt x="624" y="144"/>
                  </a:lnTo>
                  <a:lnTo>
                    <a:pt x="480" y="96"/>
                  </a:lnTo>
                  <a:lnTo>
                    <a:pt x="288" y="48"/>
                  </a:lnTo>
                  <a:lnTo>
                    <a:pt x="96" y="0"/>
                  </a:lnTo>
                  <a:lnTo>
                    <a:pt x="0" y="0"/>
                  </a:lnTo>
                  <a:lnTo>
                    <a:pt x="0" y="1632"/>
                  </a:lnTo>
                  <a:close/>
                </a:path>
              </a:pathLst>
            </a:custGeom>
            <a:solidFill>
              <a:srgbClr val="FFFF00"/>
            </a:solidFill>
            <a:ln w="12700">
              <a:solidFill>
                <a:srgbClr val="FFFF00"/>
              </a:solidFill>
              <a:round/>
              <a:headEnd/>
              <a:tailEnd/>
            </a:ln>
          </p:spPr>
          <p:txBody>
            <a:bodyPr wrap="none" anchor="ctr">
              <a:prstTxWarp prst="textNoShape">
                <a:avLst/>
              </a:prstTxWarp>
            </a:bodyPr>
            <a:lstStyle/>
            <a:p>
              <a:endParaRPr lang="fr-FR">
                <a:latin typeface="Corbel" charset="0"/>
              </a:endParaRPr>
            </a:p>
          </p:txBody>
        </p:sp>
        <p:sp>
          <p:nvSpPr>
            <p:cNvPr id="107530" name="Freeform 5"/>
            <p:cNvSpPr>
              <a:spLocks noChangeAspect="1"/>
            </p:cNvSpPr>
            <p:nvPr/>
          </p:nvSpPr>
          <p:spPr bwMode="auto">
            <a:xfrm>
              <a:off x="4549775" y="2193925"/>
              <a:ext cx="957263" cy="1036638"/>
            </a:xfrm>
            <a:custGeom>
              <a:avLst/>
              <a:gdLst>
                <a:gd name="T0" fmla="*/ 0 w 1536"/>
                <a:gd name="T1" fmla="*/ 2147483647 h 1632"/>
                <a:gd name="T2" fmla="*/ 2147483647 w 1536"/>
                <a:gd name="T3" fmla="*/ 2147483647 h 1632"/>
                <a:gd name="T4" fmla="*/ 2147483647 w 1536"/>
                <a:gd name="T5" fmla="*/ 2147483647 h 1632"/>
                <a:gd name="T6" fmla="*/ 2147483647 w 1536"/>
                <a:gd name="T7" fmla="*/ 2147483647 h 1632"/>
                <a:gd name="T8" fmla="*/ 2147483647 w 1536"/>
                <a:gd name="T9" fmla="*/ 2147483647 h 1632"/>
                <a:gd name="T10" fmla="*/ 2147483647 w 1536"/>
                <a:gd name="T11" fmla="*/ 2147483647 h 1632"/>
                <a:gd name="T12" fmla="*/ 2147483647 w 1536"/>
                <a:gd name="T13" fmla="*/ 2147483647 h 1632"/>
                <a:gd name="T14" fmla="*/ 2147483647 w 1536"/>
                <a:gd name="T15" fmla="*/ 2147483647 h 1632"/>
                <a:gd name="T16" fmla="*/ 2147483647 w 1536"/>
                <a:gd name="T17" fmla="*/ 2147483647 h 1632"/>
                <a:gd name="T18" fmla="*/ 2147483647 w 1536"/>
                <a:gd name="T19" fmla="*/ 2147483647 h 1632"/>
                <a:gd name="T20" fmla="*/ 2147483647 w 1536"/>
                <a:gd name="T21" fmla="*/ 2147483647 h 1632"/>
                <a:gd name="T22" fmla="*/ 2147483647 w 1536"/>
                <a:gd name="T23" fmla="*/ 2147483647 h 1632"/>
                <a:gd name="T24" fmla="*/ 2147483647 w 1536"/>
                <a:gd name="T25" fmla="*/ 0 h 1632"/>
                <a:gd name="T26" fmla="*/ 0 w 1536"/>
                <a:gd name="T27" fmla="*/ 0 h 1632"/>
                <a:gd name="T28" fmla="*/ 0 w 1536"/>
                <a:gd name="T29" fmla="*/ 2147483647 h 16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36"/>
                <a:gd name="T46" fmla="*/ 0 h 1632"/>
                <a:gd name="T47" fmla="*/ 1536 w 1536"/>
                <a:gd name="T48" fmla="*/ 1632 h 16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36" h="1632">
                  <a:moveTo>
                    <a:pt x="0" y="1632"/>
                  </a:moveTo>
                  <a:lnTo>
                    <a:pt x="1536" y="1632"/>
                  </a:lnTo>
                  <a:lnTo>
                    <a:pt x="1536" y="1392"/>
                  </a:lnTo>
                  <a:lnTo>
                    <a:pt x="1488" y="1152"/>
                  </a:lnTo>
                  <a:lnTo>
                    <a:pt x="1392" y="864"/>
                  </a:lnTo>
                  <a:lnTo>
                    <a:pt x="1248" y="672"/>
                  </a:lnTo>
                  <a:lnTo>
                    <a:pt x="1104" y="480"/>
                  </a:lnTo>
                  <a:lnTo>
                    <a:pt x="960" y="336"/>
                  </a:lnTo>
                  <a:lnTo>
                    <a:pt x="816" y="240"/>
                  </a:lnTo>
                  <a:lnTo>
                    <a:pt x="624" y="144"/>
                  </a:lnTo>
                  <a:lnTo>
                    <a:pt x="480" y="96"/>
                  </a:lnTo>
                  <a:lnTo>
                    <a:pt x="288" y="48"/>
                  </a:lnTo>
                  <a:lnTo>
                    <a:pt x="96" y="0"/>
                  </a:lnTo>
                  <a:lnTo>
                    <a:pt x="0" y="0"/>
                  </a:lnTo>
                  <a:lnTo>
                    <a:pt x="0" y="1632"/>
                  </a:lnTo>
                  <a:close/>
                </a:path>
              </a:pathLst>
            </a:custGeom>
            <a:solidFill>
              <a:srgbClr val="FF6600"/>
            </a:solidFill>
            <a:ln w="12700">
              <a:solidFill>
                <a:srgbClr val="FFFF00"/>
              </a:solidFill>
              <a:round/>
              <a:headEnd/>
              <a:tailEnd/>
            </a:ln>
          </p:spPr>
          <p:txBody>
            <a:bodyPr wrap="none" anchor="ctr">
              <a:prstTxWarp prst="textNoShape">
                <a:avLst/>
              </a:prstTxWarp>
            </a:bodyPr>
            <a:lstStyle/>
            <a:p>
              <a:endParaRPr lang="fr-FR">
                <a:latin typeface="Corbel" charset="0"/>
              </a:endParaRPr>
            </a:p>
          </p:txBody>
        </p:sp>
        <p:sp>
          <p:nvSpPr>
            <p:cNvPr id="107531" name="Text Box 6"/>
            <p:cNvSpPr txBox="1">
              <a:spLocks noChangeArrowheads="1"/>
            </p:cNvSpPr>
            <p:nvPr/>
          </p:nvSpPr>
          <p:spPr bwMode="auto">
            <a:xfrm>
              <a:off x="4572000" y="3384551"/>
              <a:ext cx="1548690" cy="876156"/>
            </a:xfrm>
            <a:prstGeom prst="rect">
              <a:avLst/>
            </a:prstGeom>
            <a:noFill/>
            <a:ln w="12700">
              <a:noFill/>
              <a:miter lim="800000"/>
              <a:headEnd/>
              <a:tailEnd/>
            </a:ln>
          </p:spPr>
          <p:txBody>
            <a:bodyPr wrap="none">
              <a:prstTxWarp prst="textNoShape">
                <a:avLst/>
              </a:prstTxWarp>
              <a:spAutoFit/>
            </a:bodyPr>
            <a:lstStyle/>
            <a:p>
              <a:r>
                <a:rPr lang="fr-FR" sz="2800" b="1">
                  <a:solidFill>
                    <a:srgbClr val="FFFFFF"/>
                  </a:solidFill>
                  <a:latin typeface="Comic Sans MS" charset="0"/>
                </a:rPr>
                <a:t>cœur</a:t>
              </a:r>
              <a:r>
                <a:rPr lang="fr-FR" sz="2800" b="1">
                  <a:solidFill>
                    <a:schemeClr val="bg1"/>
                  </a:solidFill>
                  <a:latin typeface="Comic Sans MS" charset="0"/>
                </a:rPr>
                <a:t> </a:t>
              </a:r>
            </a:p>
          </p:txBody>
        </p:sp>
        <p:sp>
          <p:nvSpPr>
            <p:cNvPr id="107532" name="Text Box 7"/>
            <p:cNvSpPr txBox="1">
              <a:spLocks noChangeArrowheads="1"/>
            </p:cNvSpPr>
            <p:nvPr/>
          </p:nvSpPr>
          <p:spPr bwMode="auto">
            <a:xfrm>
              <a:off x="3292475" y="4351338"/>
              <a:ext cx="5043348" cy="773079"/>
            </a:xfrm>
            <a:prstGeom prst="rect">
              <a:avLst/>
            </a:prstGeom>
            <a:solidFill>
              <a:srgbClr val="FF0000"/>
            </a:solidFill>
            <a:ln w="12700">
              <a:noFill/>
              <a:miter lim="800000"/>
              <a:headEnd/>
              <a:tailEnd/>
            </a:ln>
          </p:spPr>
          <p:txBody>
            <a:bodyPr wrap="none">
              <a:prstTxWarp prst="textNoShape">
                <a:avLst/>
              </a:prstTxWarp>
              <a:spAutoFit/>
            </a:bodyPr>
            <a:lstStyle/>
            <a:p>
              <a:r>
                <a:rPr lang="fr-FR" b="1">
                  <a:solidFill>
                    <a:schemeClr val="bg1"/>
                  </a:solidFill>
                  <a:latin typeface="Comic Sans MS" charset="0"/>
                </a:rPr>
                <a:t>p + p  </a:t>
              </a:r>
              <a:r>
                <a:rPr lang="fr-FR">
                  <a:solidFill>
                    <a:schemeClr val="bg1"/>
                  </a:solidFill>
                  <a:latin typeface="Symbol" charset="2"/>
                </a:rPr>
                <a:t>®</a:t>
              </a:r>
              <a:r>
                <a:rPr lang="fr-FR" b="1">
                  <a:solidFill>
                    <a:schemeClr val="bg1"/>
                  </a:solidFill>
                  <a:latin typeface="Comic Sans MS" charset="0"/>
                </a:rPr>
                <a:t> </a:t>
              </a:r>
              <a:r>
                <a:rPr lang="fr-FR" b="1" baseline="30000">
                  <a:solidFill>
                    <a:schemeClr val="bg1"/>
                  </a:solidFill>
                  <a:latin typeface="Comic Sans MS" charset="0"/>
                </a:rPr>
                <a:t>4</a:t>
              </a:r>
              <a:r>
                <a:rPr lang="fr-FR" b="1">
                  <a:solidFill>
                    <a:schemeClr val="bg1"/>
                  </a:solidFill>
                  <a:latin typeface="Comic Sans MS" charset="0"/>
                </a:rPr>
                <a:t>He +</a:t>
              </a:r>
              <a:r>
                <a:rPr lang="fr-FR" b="1">
                  <a:solidFill>
                    <a:schemeClr val="bg1"/>
                  </a:solidFill>
                  <a:latin typeface="Symbol" charset="2"/>
                </a:rPr>
                <a:t>g</a:t>
              </a:r>
              <a:r>
                <a:rPr lang="fr-FR" b="1">
                  <a:solidFill>
                    <a:schemeClr val="bg1"/>
                  </a:solidFill>
                  <a:latin typeface="Comic Sans MS" charset="0"/>
                </a:rPr>
                <a:t> + </a:t>
              </a:r>
              <a:r>
                <a:rPr lang="fr-FR" b="1">
                  <a:solidFill>
                    <a:schemeClr val="bg1"/>
                  </a:solidFill>
                  <a:latin typeface="Symbol" charset="2"/>
                </a:rPr>
                <a:t>n</a:t>
              </a:r>
              <a:r>
                <a:rPr lang="fr-FR" b="1" baseline="-25000">
                  <a:solidFill>
                    <a:schemeClr val="bg1"/>
                  </a:solidFill>
                  <a:latin typeface="Comic Sans MS" charset="0"/>
                </a:rPr>
                <a:t>e</a:t>
              </a:r>
              <a:r>
                <a:rPr lang="fr-FR" b="1">
                  <a:solidFill>
                    <a:schemeClr val="bg1"/>
                  </a:solidFill>
                  <a:latin typeface="Comic Sans MS" charset="0"/>
                </a:rPr>
                <a:t> </a:t>
              </a:r>
            </a:p>
          </p:txBody>
        </p:sp>
        <p:sp>
          <p:nvSpPr>
            <p:cNvPr id="107533" name="Line 8"/>
            <p:cNvSpPr>
              <a:spLocks noChangeShapeType="1"/>
            </p:cNvSpPr>
            <p:nvPr/>
          </p:nvSpPr>
          <p:spPr bwMode="auto">
            <a:xfrm flipV="1">
              <a:off x="4572000" y="736600"/>
              <a:ext cx="3875088" cy="2409825"/>
            </a:xfrm>
            <a:prstGeom prst="line">
              <a:avLst/>
            </a:prstGeom>
            <a:noFill/>
            <a:ln w="25400">
              <a:solidFill>
                <a:srgbClr val="0000FF"/>
              </a:solidFill>
              <a:round/>
              <a:headEnd/>
              <a:tailEnd type="triangle" w="med" len="med"/>
            </a:ln>
          </p:spPr>
          <p:txBody>
            <a:bodyPr wrap="none" anchor="ctr">
              <a:prstTxWarp prst="textNoShape">
                <a:avLst/>
              </a:prstTxWarp>
            </a:bodyPr>
            <a:lstStyle/>
            <a:p>
              <a:endParaRPr lang="fr-FR"/>
            </a:p>
          </p:txBody>
        </p:sp>
        <p:sp>
          <p:nvSpPr>
            <p:cNvPr id="107534" name="Text Box 9"/>
            <p:cNvSpPr txBox="1">
              <a:spLocks noChangeArrowheads="1"/>
            </p:cNvSpPr>
            <p:nvPr/>
          </p:nvSpPr>
          <p:spPr bwMode="auto">
            <a:xfrm>
              <a:off x="7667625" y="1238250"/>
              <a:ext cx="2034580" cy="773079"/>
            </a:xfrm>
            <a:prstGeom prst="rect">
              <a:avLst/>
            </a:prstGeom>
            <a:noFill/>
            <a:ln w="12700">
              <a:noFill/>
              <a:miter lim="800000"/>
              <a:headEnd/>
              <a:tailEnd/>
            </a:ln>
          </p:spPr>
          <p:txBody>
            <a:bodyPr wrap="none">
              <a:prstTxWarp prst="textNoShape">
                <a:avLst/>
              </a:prstTxWarp>
              <a:spAutoFit/>
            </a:bodyPr>
            <a:lstStyle/>
            <a:p>
              <a:r>
                <a:rPr lang="fr-FR" b="1">
                  <a:solidFill>
                    <a:srgbClr val="0000FF"/>
                  </a:solidFill>
                  <a:latin typeface="Comic Sans MS" charset="0"/>
                </a:rPr>
                <a:t>neutrino</a:t>
              </a:r>
            </a:p>
          </p:txBody>
        </p:sp>
        <p:sp>
          <p:nvSpPr>
            <p:cNvPr id="107535" name="Freeform 10"/>
            <p:cNvSpPr>
              <a:spLocks/>
            </p:cNvSpPr>
            <p:nvPr/>
          </p:nvSpPr>
          <p:spPr bwMode="auto">
            <a:xfrm>
              <a:off x="4637088" y="1947863"/>
              <a:ext cx="3849687" cy="1184275"/>
            </a:xfrm>
            <a:custGeom>
              <a:avLst/>
              <a:gdLst>
                <a:gd name="T0" fmla="*/ 0 w 2627"/>
                <a:gd name="T1" fmla="*/ 2147483647 h 746"/>
                <a:gd name="T2" fmla="*/ 2147483647 w 2627"/>
                <a:gd name="T3" fmla="*/ 2147483647 h 746"/>
                <a:gd name="T4" fmla="*/ 2147483647 w 2627"/>
                <a:gd name="T5" fmla="*/ 2147483647 h 746"/>
                <a:gd name="T6" fmla="*/ 2147483647 w 2627"/>
                <a:gd name="T7" fmla="*/ 2147483647 h 746"/>
                <a:gd name="T8" fmla="*/ 2147483647 w 2627"/>
                <a:gd name="T9" fmla="*/ 2147483647 h 746"/>
                <a:gd name="T10" fmla="*/ 2147483647 w 2627"/>
                <a:gd name="T11" fmla="*/ 2147483647 h 746"/>
                <a:gd name="T12" fmla="*/ 2147483647 w 2627"/>
                <a:gd name="T13" fmla="*/ 2147483647 h 746"/>
                <a:gd name="T14" fmla="*/ 2147483647 w 2627"/>
                <a:gd name="T15" fmla="*/ 2147483647 h 746"/>
                <a:gd name="T16" fmla="*/ 2147483647 w 2627"/>
                <a:gd name="T17" fmla="*/ 2147483647 h 746"/>
                <a:gd name="T18" fmla="*/ 2147483647 w 2627"/>
                <a:gd name="T19" fmla="*/ 2147483647 h 746"/>
                <a:gd name="T20" fmla="*/ 2147483647 w 2627"/>
                <a:gd name="T21" fmla="*/ 2147483647 h 746"/>
                <a:gd name="T22" fmla="*/ 2147483647 w 2627"/>
                <a:gd name="T23" fmla="*/ 2147483647 h 746"/>
                <a:gd name="T24" fmla="*/ 2147483647 w 2627"/>
                <a:gd name="T25" fmla="*/ 2147483647 h 746"/>
                <a:gd name="T26" fmla="*/ 2147483647 w 2627"/>
                <a:gd name="T27" fmla="*/ 2147483647 h 746"/>
                <a:gd name="T28" fmla="*/ 2147483647 w 2627"/>
                <a:gd name="T29" fmla="*/ 2147483647 h 746"/>
                <a:gd name="T30" fmla="*/ 2147483647 w 2627"/>
                <a:gd name="T31" fmla="*/ 2147483647 h 746"/>
                <a:gd name="T32" fmla="*/ 2147483647 w 2627"/>
                <a:gd name="T33" fmla="*/ 2147483647 h 746"/>
                <a:gd name="T34" fmla="*/ 2147483647 w 2627"/>
                <a:gd name="T35" fmla="*/ 2147483647 h 746"/>
                <a:gd name="T36" fmla="*/ 2147483647 w 2627"/>
                <a:gd name="T37" fmla="*/ 2147483647 h 746"/>
                <a:gd name="T38" fmla="*/ 2147483647 w 2627"/>
                <a:gd name="T39" fmla="*/ 2147483647 h 746"/>
                <a:gd name="T40" fmla="*/ 2147483647 w 2627"/>
                <a:gd name="T41" fmla="*/ 2147483647 h 746"/>
                <a:gd name="T42" fmla="*/ 2147483647 w 2627"/>
                <a:gd name="T43" fmla="*/ 2147483647 h 746"/>
                <a:gd name="T44" fmla="*/ 2147483647 w 2627"/>
                <a:gd name="T45" fmla="*/ 2147483647 h 746"/>
                <a:gd name="T46" fmla="*/ 2147483647 w 2627"/>
                <a:gd name="T47" fmla="*/ 0 h 746"/>
                <a:gd name="T48" fmla="*/ 2147483647 w 2627"/>
                <a:gd name="T49" fmla="*/ 2147483647 h 746"/>
                <a:gd name="T50" fmla="*/ 2147483647 w 2627"/>
                <a:gd name="T51" fmla="*/ 2147483647 h 746"/>
                <a:gd name="T52" fmla="*/ 2147483647 w 2627"/>
                <a:gd name="T53" fmla="*/ 2147483647 h 746"/>
                <a:gd name="T54" fmla="*/ 2147483647 w 2627"/>
                <a:gd name="T55" fmla="*/ 2147483647 h 746"/>
                <a:gd name="T56" fmla="*/ 2147483647 w 2627"/>
                <a:gd name="T57" fmla="*/ 2147483647 h 7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627"/>
                <a:gd name="T88" fmla="*/ 0 h 746"/>
                <a:gd name="T89" fmla="*/ 2627 w 2627"/>
                <a:gd name="T90" fmla="*/ 746 h 74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627" h="746">
                  <a:moveTo>
                    <a:pt x="0" y="709"/>
                  </a:moveTo>
                  <a:lnTo>
                    <a:pt x="27" y="509"/>
                  </a:lnTo>
                  <a:lnTo>
                    <a:pt x="109" y="564"/>
                  </a:lnTo>
                  <a:lnTo>
                    <a:pt x="182" y="719"/>
                  </a:lnTo>
                  <a:lnTo>
                    <a:pt x="291" y="682"/>
                  </a:lnTo>
                  <a:lnTo>
                    <a:pt x="200" y="546"/>
                  </a:lnTo>
                  <a:lnTo>
                    <a:pt x="118" y="437"/>
                  </a:lnTo>
                  <a:lnTo>
                    <a:pt x="218" y="473"/>
                  </a:lnTo>
                  <a:lnTo>
                    <a:pt x="300" y="464"/>
                  </a:lnTo>
                  <a:lnTo>
                    <a:pt x="109" y="309"/>
                  </a:lnTo>
                  <a:lnTo>
                    <a:pt x="9" y="364"/>
                  </a:lnTo>
                  <a:lnTo>
                    <a:pt x="491" y="664"/>
                  </a:lnTo>
                  <a:lnTo>
                    <a:pt x="364" y="409"/>
                  </a:lnTo>
                  <a:lnTo>
                    <a:pt x="400" y="728"/>
                  </a:lnTo>
                  <a:lnTo>
                    <a:pt x="555" y="746"/>
                  </a:lnTo>
                  <a:lnTo>
                    <a:pt x="355" y="200"/>
                  </a:lnTo>
                  <a:lnTo>
                    <a:pt x="245" y="137"/>
                  </a:lnTo>
                  <a:lnTo>
                    <a:pt x="473" y="246"/>
                  </a:lnTo>
                  <a:lnTo>
                    <a:pt x="491" y="319"/>
                  </a:lnTo>
                  <a:lnTo>
                    <a:pt x="327" y="64"/>
                  </a:lnTo>
                  <a:lnTo>
                    <a:pt x="709" y="428"/>
                  </a:lnTo>
                  <a:lnTo>
                    <a:pt x="891" y="382"/>
                  </a:lnTo>
                  <a:lnTo>
                    <a:pt x="791" y="109"/>
                  </a:lnTo>
                  <a:lnTo>
                    <a:pt x="718" y="0"/>
                  </a:lnTo>
                  <a:lnTo>
                    <a:pt x="891" y="82"/>
                  </a:lnTo>
                  <a:lnTo>
                    <a:pt x="709" y="209"/>
                  </a:lnTo>
                  <a:lnTo>
                    <a:pt x="1136" y="282"/>
                  </a:lnTo>
                  <a:lnTo>
                    <a:pt x="1246" y="164"/>
                  </a:lnTo>
                  <a:lnTo>
                    <a:pt x="2627" y="19"/>
                  </a:lnTo>
                </a:path>
              </a:pathLst>
            </a:custGeom>
            <a:noFill/>
            <a:ln w="25400">
              <a:solidFill>
                <a:srgbClr val="33CC33"/>
              </a:solidFill>
              <a:round/>
              <a:headEnd/>
              <a:tailEnd type="triangle" w="med" len="med"/>
            </a:ln>
          </p:spPr>
          <p:txBody>
            <a:bodyPr wrap="none" anchor="ctr">
              <a:prstTxWarp prst="textNoShape">
                <a:avLst/>
              </a:prstTxWarp>
            </a:bodyPr>
            <a:lstStyle/>
            <a:p>
              <a:endParaRPr lang="fr-FR">
                <a:latin typeface="Corbel" charset="0"/>
              </a:endParaRPr>
            </a:p>
          </p:txBody>
        </p:sp>
        <p:sp>
          <p:nvSpPr>
            <p:cNvPr id="107536" name="Text Box 11"/>
            <p:cNvSpPr txBox="1">
              <a:spLocks noChangeArrowheads="1"/>
            </p:cNvSpPr>
            <p:nvPr/>
          </p:nvSpPr>
          <p:spPr bwMode="auto">
            <a:xfrm>
              <a:off x="7667625" y="2233614"/>
              <a:ext cx="1837609" cy="773079"/>
            </a:xfrm>
            <a:prstGeom prst="rect">
              <a:avLst/>
            </a:prstGeom>
            <a:noFill/>
            <a:ln w="12700">
              <a:noFill/>
              <a:miter lim="800000"/>
              <a:headEnd/>
              <a:tailEnd/>
            </a:ln>
          </p:spPr>
          <p:txBody>
            <a:bodyPr wrap="none">
              <a:prstTxWarp prst="textNoShape">
                <a:avLst/>
              </a:prstTxWarp>
              <a:spAutoFit/>
            </a:bodyPr>
            <a:lstStyle/>
            <a:p>
              <a:r>
                <a:rPr lang="fr-FR" b="1">
                  <a:solidFill>
                    <a:schemeClr val="accent2"/>
                  </a:solidFill>
                  <a:latin typeface="Comic Sans MS" charset="0"/>
                </a:rPr>
                <a:t>lumière</a:t>
              </a:r>
            </a:p>
          </p:txBody>
        </p:sp>
      </p:grpSp>
      <p:sp>
        <p:nvSpPr>
          <p:cNvPr id="107525" name="Rectangle 89"/>
          <p:cNvSpPr>
            <a:spLocks noChangeArrowheads="1"/>
          </p:cNvSpPr>
          <p:nvPr/>
        </p:nvSpPr>
        <p:spPr bwMode="auto">
          <a:xfrm>
            <a:off x="6248400" y="4267200"/>
            <a:ext cx="2895600" cy="830263"/>
          </a:xfrm>
          <a:prstGeom prst="rect">
            <a:avLst/>
          </a:prstGeom>
          <a:noFill/>
          <a:ln w="9525">
            <a:noFill/>
            <a:miter lim="800000"/>
            <a:headEnd/>
            <a:tailEnd/>
          </a:ln>
        </p:spPr>
        <p:txBody>
          <a:bodyPr>
            <a:prstTxWarp prst="textNoShape">
              <a:avLst/>
            </a:prstTxWarp>
            <a:spAutoFit/>
          </a:bodyPr>
          <a:lstStyle/>
          <a:p>
            <a:r>
              <a:rPr lang="fr-FR"/>
              <a:t>Sur la Terre  </a:t>
            </a:r>
            <a:br>
              <a:rPr lang="fr-FR"/>
            </a:br>
            <a:r>
              <a:rPr lang="fr-FR"/>
              <a:t>~ </a:t>
            </a:r>
            <a:r>
              <a:rPr lang="fr-FR" b="1"/>
              <a:t>10</a:t>
            </a:r>
            <a:r>
              <a:rPr lang="fr-FR" b="1" baseline="30000"/>
              <a:t>11</a:t>
            </a:r>
            <a:r>
              <a:rPr lang="fr-FR"/>
              <a:t> </a:t>
            </a:r>
            <a:r>
              <a:rPr lang="fr-FR">
                <a:latin typeface="Symbol" charset="2"/>
              </a:rPr>
              <a:t>n</a:t>
            </a:r>
            <a:r>
              <a:rPr lang="fr-FR"/>
              <a:t> / cm</a:t>
            </a:r>
            <a:r>
              <a:rPr lang="fr-FR" baseline="30000"/>
              <a:t>2 </a:t>
            </a:r>
            <a:r>
              <a:rPr lang="fr-FR"/>
              <a:t>sec </a:t>
            </a:r>
            <a:r>
              <a:rPr lang="fr-FR">
                <a:latin typeface="Symbol" charset="2"/>
              </a:rPr>
              <a:t>!</a:t>
            </a:r>
            <a:endParaRPr lang="fr-FR"/>
          </a:p>
        </p:txBody>
      </p:sp>
      <p:sp>
        <p:nvSpPr>
          <p:cNvPr id="107526" name="ZoneTexte 90"/>
          <p:cNvSpPr txBox="1">
            <a:spLocks noChangeArrowheads="1"/>
          </p:cNvSpPr>
          <p:nvPr/>
        </p:nvSpPr>
        <p:spPr bwMode="auto">
          <a:xfrm>
            <a:off x="228600" y="5715000"/>
            <a:ext cx="8915400" cy="830263"/>
          </a:xfrm>
          <a:prstGeom prst="rect">
            <a:avLst/>
          </a:prstGeom>
          <a:noFill/>
          <a:ln w="9525">
            <a:noFill/>
            <a:miter lim="800000"/>
            <a:headEnd/>
            <a:tailEnd/>
          </a:ln>
        </p:spPr>
        <p:txBody>
          <a:bodyPr>
            <a:prstTxWarp prst="textNoShape">
              <a:avLst/>
            </a:prstTxWarp>
            <a:spAutoFit/>
          </a:bodyPr>
          <a:lstStyle/>
          <a:p>
            <a:r>
              <a:rPr lang="fr-FR" i="1" dirty="0"/>
              <a:t>La lumière n’est pas le seul messager cosmique, </a:t>
            </a:r>
          </a:p>
          <a:p>
            <a:r>
              <a:rPr lang="fr-FR" i="1" dirty="0"/>
              <a:t>Les neutrinos sondent l’intérieur des phénomènes cosmiques</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685800" y="609600"/>
            <a:ext cx="7772400" cy="609600"/>
          </a:xfrm>
          <a:solidFill>
            <a:srgbClr val="72FF72"/>
          </a:solidFill>
          <a:ln w="38100" cap="flat">
            <a:solidFill>
              <a:srgbClr val="FF0000"/>
            </a:solidFill>
            <a:headEnd type="none" w="med" len="med"/>
            <a:tailEnd type="none" w="med" len="med"/>
          </a:ln>
        </p:spPr>
        <p:txBody>
          <a:bodyPr/>
          <a:lstStyle/>
          <a:p>
            <a:r>
              <a:rPr lang="fr-FR" sz="2800"/>
              <a:t>Détecteurs de neutrino solaires</a:t>
            </a:r>
            <a:endParaRPr lang="fr-FR"/>
          </a:p>
        </p:txBody>
      </p:sp>
      <p:sp>
        <p:nvSpPr>
          <p:cNvPr id="108547" name="Rectangle 3"/>
          <p:cNvSpPr>
            <a:spLocks noGrp="1" noChangeArrowheads="1"/>
          </p:cNvSpPr>
          <p:nvPr>
            <p:ph type="body" sz="half" idx="1"/>
          </p:nvPr>
        </p:nvSpPr>
        <p:spPr/>
        <p:txBody>
          <a:bodyPr/>
          <a:lstStyle/>
          <a:p>
            <a:endParaRPr lang="en-US"/>
          </a:p>
        </p:txBody>
      </p:sp>
      <p:sp>
        <p:nvSpPr>
          <p:cNvPr id="108548" name="Rectangle 4"/>
          <p:cNvSpPr>
            <a:spLocks noGrp="1" noChangeArrowheads="1"/>
          </p:cNvSpPr>
          <p:nvPr>
            <p:ph type="body" sz="half" idx="2"/>
          </p:nvPr>
        </p:nvSpPr>
        <p:spPr>
          <a:xfrm>
            <a:off x="4495800" y="1371600"/>
            <a:ext cx="4495800" cy="5486400"/>
          </a:xfrm>
        </p:spPr>
        <p:txBody>
          <a:bodyPr/>
          <a:lstStyle/>
          <a:p>
            <a:pPr algn="just"/>
            <a:r>
              <a:rPr lang="fr-FR" sz="1800" dirty="0" smtClean="0">
                <a:latin typeface="Cambria"/>
                <a:cs typeface="Cambria"/>
              </a:rPr>
              <a:t>R. Davis (Nobel 2001) depuis les années 70 mesure les neutrinos en provenance du soleil en installant un détecteur pour capter des </a:t>
            </a:r>
            <a:r>
              <a:rPr lang="fr-FR" sz="1800" dirty="0" err="1" smtClean="0">
                <a:latin typeface="Cambria"/>
                <a:cs typeface="Cambria"/>
              </a:rPr>
              <a:t>neutrino-electrons</a:t>
            </a:r>
            <a:r>
              <a:rPr lang="fr-FR" sz="1800" dirty="0" smtClean="0">
                <a:latin typeface="Cambria"/>
                <a:cs typeface="Cambria"/>
              </a:rPr>
              <a:t> dans la mine </a:t>
            </a:r>
            <a:r>
              <a:rPr lang="fr-FR" sz="1800" dirty="0" err="1" smtClean="0">
                <a:latin typeface="Cambria"/>
                <a:cs typeface="Cambria"/>
              </a:rPr>
              <a:t>Homestake</a:t>
            </a:r>
            <a:r>
              <a:rPr lang="fr-FR" sz="1800" dirty="0" smtClean="0">
                <a:latin typeface="Cambria"/>
                <a:cs typeface="Cambria"/>
              </a:rPr>
              <a:t> de Colorado</a:t>
            </a:r>
          </a:p>
          <a:p>
            <a:pPr algn="just"/>
            <a:r>
              <a:rPr lang="fr-FR" sz="1800" dirty="0" smtClean="0">
                <a:latin typeface="Cambria"/>
                <a:cs typeface="Cambria"/>
              </a:rPr>
              <a:t>Il en mesure que la moitié de celle prédite par les théoriciens (J. </a:t>
            </a:r>
            <a:r>
              <a:rPr lang="fr-FR" sz="1800" dirty="0" err="1" smtClean="0">
                <a:latin typeface="Cambria"/>
                <a:cs typeface="Cambria"/>
              </a:rPr>
              <a:t>Bahcall</a:t>
            </a:r>
            <a:r>
              <a:rPr lang="fr-FR" sz="1800" dirty="0" smtClean="0">
                <a:latin typeface="Cambria"/>
                <a:cs typeface="Cambria"/>
              </a:rPr>
              <a:t>, plus tard </a:t>
            </a:r>
            <a:r>
              <a:rPr lang="fr-FR" sz="1800" dirty="0" err="1" smtClean="0">
                <a:latin typeface="Cambria"/>
                <a:cs typeface="Cambria"/>
              </a:rPr>
              <a:t>S.Turck-Chieze</a:t>
            </a:r>
            <a:r>
              <a:rPr lang="fr-FR" sz="1800" dirty="0" smtClean="0">
                <a:latin typeface="Cambria"/>
                <a:cs typeface="Cambria"/>
              </a:rPr>
              <a:t>)</a:t>
            </a:r>
          </a:p>
          <a:p>
            <a:pPr algn="just"/>
            <a:r>
              <a:rPr lang="fr-FR" sz="1800" dirty="0" smtClean="0">
                <a:latin typeface="Cambria"/>
                <a:cs typeface="Cambria"/>
              </a:rPr>
              <a:t>Erreur des calculs d’astrophysique ou nouvelle physique?  </a:t>
            </a:r>
          </a:p>
          <a:p>
            <a:pPr algn="just"/>
            <a:r>
              <a:rPr lang="fr-FR" sz="1600" b="1" i="1" dirty="0" smtClean="0">
                <a:latin typeface="Cambria"/>
                <a:cs typeface="Cambria"/>
              </a:rPr>
              <a:t>Solution physique: Si les neutrinos oscillent entre les différents types  et les neutrinos arrivant sur terre étaient un mélange des trois ?</a:t>
            </a:r>
          </a:p>
          <a:p>
            <a:pPr algn="just"/>
            <a:r>
              <a:rPr lang="fr-FR" sz="1600" b="1" i="1" dirty="0" smtClean="0">
                <a:latin typeface="Cambria"/>
                <a:cs typeface="Cambria"/>
              </a:rPr>
              <a:t>Le cas devient un délice des « Science </a:t>
            </a:r>
            <a:r>
              <a:rPr lang="fr-FR" sz="1600" b="1" i="1" dirty="0" err="1" smtClean="0">
                <a:latin typeface="Cambria"/>
                <a:cs typeface="Cambria"/>
              </a:rPr>
              <a:t>Studies</a:t>
            </a:r>
            <a:r>
              <a:rPr lang="fr-FR" sz="1600" b="1" i="1" dirty="0" smtClean="0">
                <a:latin typeface="Cambria"/>
                <a:cs typeface="Cambria"/>
              </a:rPr>
              <a:t> ».  On analyse de façon ethnologique un laboratoire, </a:t>
            </a:r>
            <a:r>
              <a:rPr lang="fr-FR" sz="1600" b="1" i="1" dirty="0" smtClean="0">
                <a:latin typeface="Cambria"/>
                <a:cs typeface="Cambria"/>
              </a:rPr>
              <a:t>protocoles</a:t>
            </a:r>
            <a:r>
              <a:rPr lang="fr-FR" sz="1600" b="1" i="1" dirty="0" smtClean="0">
                <a:latin typeface="Cambria"/>
                <a:cs typeface="Cambria"/>
              </a:rPr>
              <a:t>,</a:t>
            </a:r>
            <a:r>
              <a:rPr lang="fr-FR" sz="1600" b="1" i="1" dirty="0" smtClean="0">
                <a:latin typeface="Cambria"/>
                <a:cs typeface="Cambria"/>
              </a:rPr>
              <a:t> négociations…</a:t>
            </a:r>
            <a:endParaRPr lang="fr-FR" sz="1800" b="1" i="1" dirty="0" smtClean="0">
              <a:latin typeface="Cambria"/>
              <a:cs typeface="Cambria"/>
            </a:endParaRPr>
          </a:p>
          <a:p>
            <a:pPr algn="just"/>
            <a:r>
              <a:rPr lang="fr-FR" sz="1800" b="1" i="1" dirty="0" smtClean="0">
                <a:latin typeface="Cambria"/>
                <a:cs typeface="Cambria"/>
              </a:rPr>
              <a:t>Impact du neutrino à la sociologie !!!</a:t>
            </a:r>
          </a:p>
        </p:txBody>
      </p:sp>
      <p:pic>
        <p:nvPicPr>
          <p:cNvPr id="108549" name="Picture 6" descr="homestake_site"/>
          <p:cNvPicPr>
            <a:picLocks noChangeAspect="1" noChangeArrowheads="1"/>
          </p:cNvPicPr>
          <p:nvPr/>
        </p:nvPicPr>
        <p:blipFill>
          <a:blip r:embed="rId2"/>
          <a:srcRect/>
          <a:stretch>
            <a:fillRect/>
          </a:stretch>
        </p:blipFill>
        <p:spPr bwMode="auto">
          <a:xfrm>
            <a:off x="762000" y="1447800"/>
            <a:ext cx="3733800" cy="4114800"/>
          </a:xfrm>
          <a:prstGeom prst="rect">
            <a:avLst/>
          </a:prstGeom>
          <a:noFill/>
          <a:ln w="9525">
            <a:noFill/>
            <a:miter lim="800000"/>
            <a:headEnd/>
            <a:tailEnd/>
          </a:ln>
        </p:spPr>
      </p:pic>
      <p:sp>
        <p:nvSpPr>
          <p:cNvPr id="108550" name="Text Box 7"/>
          <p:cNvSpPr txBox="1">
            <a:spLocks noChangeArrowheads="1"/>
          </p:cNvSpPr>
          <p:nvPr/>
        </p:nvSpPr>
        <p:spPr bwMode="auto">
          <a:xfrm>
            <a:off x="152400" y="6019800"/>
            <a:ext cx="4564270" cy="830997"/>
          </a:xfrm>
          <a:prstGeom prst="rect">
            <a:avLst/>
          </a:prstGeom>
          <a:noFill/>
          <a:ln w="9525">
            <a:noFill/>
            <a:miter lim="800000"/>
            <a:headEnd/>
            <a:tailEnd/>
          </a:ln>
        </p:spPr>
        <p:txBody>
          <a:bodyPr wrap="none">
            <a:prstTxWarp prst="textNoShape">
              <a:avLst/>
            </a:prstTxWarp>
            <a:spAutoFit/>
          </a:bodyPr>
          <a:lstStyle/>
          <a:p>
            <a:r>
              <a:rPr lang="fr-FR" sz="1600" dirty="0" smtClean="0"/>
              <a:t>T. J. </a:t>
            </a:r>
            <a:r>
              <a:rPr lang="fr-FR" sz="1600" dirty="0" err="1" smtClean="0"/>
              <a:t>Pinch</a:t>
            </a:r>
            <a:r>
              <a:rPr lang="fr-FR" sz="1600" dirty="0" smtClean="0"/>
              <a:t>, « L’anomalie des neutrinos solaires : </a:t>
            </a:r>
          </a:p>
          <a:p>
            <a:r>
              <a:rPr lang="fr-FR" sz="1600" dirty="0" smtClean="0"/>
              <a:t>comment réagissent les théoriciens et</a:t>
            </a:r>
          </a:p>
          <a:p>
            <a:r>
              <a:rPr lang="fr-FR" sz="1600" dirty="0" smtClean="0"/>
              <a:t> les expérimentateurs » </a:t>
            </a:r>
            <a:endParaRPr lang="fr-FR" sz="16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9570" name="AutoShape 2"/>
          <p:cNvSpPr>
            <a:spLocks noChangeArrowheads="1"/>
          </p:cNvSpPr>
          <p:nvPr/>
        </p:nvSpPr>
        <p:spPr bwMode="auto">
          <a:xfrm>
            <a:off x="1123950" y="312738"/>
            <a:ext cx="6813550" cy="788987"/>
          </a:xfrm>
          <a:prstGeom prst="roundRect">
            <a:avLst>
              <a:gd name="adj" fmla="val 12495"/>
            </a:avLst>
          </a:prstGeom>
          <a:solidFill>
            <a:srgbClr val="72FF72"/>
          </a:solidFill>
          <a:ln w="25400">
            <a:solidFill>
              <a:srgbClr val="FF0000"/>
            </a:solidFill>
            <a:round/>
            <a:headEnd/>
            <a:tailEnd/>
          </a:ln>
        </p:spPr>
        <p:txBody>
          <a:bodyPr lIns="90488" tIns="44450" rIns="90488" bIns="44450" anchor="ctr">
            <a:prstTxWarp prst="textNoShape">
              <a:avLst/>
            </a:prstTxWarp>
          </a:bodyPr>
          <a:lstStyle/>
          <a:p>
            <a:pPr algn="ctr">
              <a:lnSpc>
                <a:spcPct val="90000"/>
              </a:lnSpc>
            </a:pPr>
            <a:r>
              <a:rPr lang="fr-FR" sz="4000">
                <a:solidFill>
                  <a:srgbClr val="FF5008"/>
                </a:solidFill>
                <a:latin typeface="Comic Sans MS" charset="0"/>
              </a:rPr>
              <a:t>L’oscillation des neutrinos</a:t>
            </a:r>
          </a:p>
        </p:txBody>
      </p:sp>
      <p:grpSp>
        <p:nvGrpSpPr>
          <p:cNvPr id="109571" name="Group 35"/>
          <p:cNvGrpSpPr>
            <a:grpSpLocks/>
          </p:cNvGrpSpPr>
          <p:nvPr/>
        </p:nvGrpSpPr>
        <p:grpSpPr bwMode="auto">
          <a:xfrm>
            <a:off x="711200" y="1555750"/>
            <a:ext cx="7934325" cy="1193800"/>
            <a:chOff x="485" y="980"/>
            <a:chExt cx="5415" cy="752"/>
          </a:xfrm>
        </p:grpSpPr>
        <p:sp>
          <p:nvSpPr>
            <p:cNvPr id="109602" name="Rectangle 3"/>
            <p:cNvSpPr>
              <a:spLocks noChangeArrowheads="1"/>
            </p:cNvSpPr>
            <p:nvPr/>
          </p:nvSpPr>
          <p:spPr bwMode="auto">
            <a:xfrm>
              <a:off x="485" y="1474"/>
              <a:ext cx="1090" cy="250"/>
            </a:xfrm>
            <a:prstGeom prst="rect">
              <a:avLst/>
            </a:prstGeom>
            <a:noFill/>
            <a:ln w="12700">
              <a:noFill/>
              <a:miter lim="800000"/>
              <a:headEnd/>
              <a:tailEnd/>
            </a:ln>
          </p:spPr>
          <p:txBody>
            <a:bodyPr wrap="none" lIns="90488" tIns="44450" rIns="90488" bIns="44450">
              <a:prstTxWarp prst="textNoShape">
                <a:avLst/>
              </a:prstTxWarp>
              <a:spAutoFit/>
            </a:bodyPr>
            <a:lstStyle/>
            <a:p>
              <a:r>
                <a:rPr lang="fr-FR" sz="2000">
                  <a:latin typeface="Comic Sans MS" charset="0"/>
                </a:rPr>
                <a:t>source de </a:t>
              </a:r>
              <a:r>
                <a:rPr lang="fr-FR" sz="2000">
                  <a:solidFill>
                    <a:srgbClr val="0066FF"/>
                  </a:solidFill>
                  <a:latin typeface="Symbol" charset="2"/>
                </a:rPr>
                <a:t></a:t>
              </a:r>
              <a:r>
                <a:rPr lang="fr-FR" sz="2000" baseline="-25000">
                  <a:solidFill>
                    <a:srgbClr val="0066FF"/>
                  </a:solidFill>
                  <a:latin typeface="Comic Sans MS" charset="0"/>
                </a:rPr>
                <a:t>i</a:t>
              </a:r>
              <a:r>
                <a:rPr lang="fr-FR" sz="2000">
                  <a:solidFill>
                    <a:srgbClr val="0066FF"/>
                  </a:solidFill>
                  <a:latin typeface="Comic Sans MS" charset="0"/>
                </a:rPr>
                <a:t> </a:t>
              </a:r>
            </a:p>
          </p:txBody>
        </p:sp>
        <p:sp>
          <p:nvSpPr>
            <p:cNvPr id="109603" name="Rectangle 4"/>
            <p:cNvSpPr>
              <a:spLocks noChangeArrowheads="1"/>
            </p:cNvSpPr>
            <p:nvPr/>
          </p:nvSpPr>
          <p:spPr bwMode="auto">
            <a:xfrm>
              <a:off x="4513" y="1482"/>
              <a:ext cx="1387" cy="250"/>
            </a:xfrm>
            <a:prstGeom prst="rect">
              <a:avLst/>
            </a:prstGeom>
            <a:noFill/>
            <a:ln w="12700">
              <a:noFill/>
              <a:miter lim="800000"/>
              <a:headEnd/>
              <a:tailEnd/>
            </a:ln>
          </p:spPr>
          <p:txBody>
            <a:bodyPr wrap="none" lIns="90488" tIns="44450" rIns="90488" bIns="44450">
              <a:prstTxWarp prst="textNoShape">
                <a:avLst/>
              </a:prstTxWarp>
              <a:spAutoFit/>
            </a:bodyPr>
            <a:lstStyle/>
            <a:p>
              <a:r>
                <a:rPr lang="fr-FR" sz="2000">
                  <a:latin typeface="Comic Sans MS" charset="0"/>
                </a:rPr>
                <a:t>détecteur de </a:t>
              </a:r>
              <a:r>
                <a:rPr lang="fr-FR" sz="2000">
                  <a:solidFill>
                    <a:srgbClr val="FF0000"/>
                  </a:solidFill>
                  <a:latin typeface="Symbol" charset="2"/>
                </a:rPr>
                <a:t></a:t>
              </a:r>
              <a:r>
                <a:rPr lang="fr-FR" sz="2000" baseline="-25000">
                  <a:solidFill>
                    <a:srgbClr val="FF0000"/>
                  </a:solidFill>
                  <a:latin typeface="Comic Sans MS" charset="0"/>
                </a:rPr>
                <a:t>j</a:t>
              </a:r>
              <a:r>
                <a:rPr lang="fr-FR" sz="2000">
                  <a:latin typeface="Comic Sans MS" charset="0"/>
                </a:rPr>
                <a:t> </a:t>
              </a:r>
            </a:p>
          </p:txBody>
        </p:sp>
        <p:sp>
          <p:nvSpPr>
            <p:cNvPr id="109604" name="Freeform 7"/>
            <p:cNvSpPr>
              <a:spLocks/>
            </p:cNvSpPr>
            <p:nvPr/>
          </p:nvSpPr>
          <p:spPr bwMode="auto">
            <a:xfrm>
              <a:off x="4763" y="1207"/>
              <a:ext cx="680" cy="227"/>
            </a:xfrm>
            <a:custGeom>
              <a:avLst/>
              <a:gdLst>
                <a:gd name="T0" fmla="*/ 0 w 599"/>
                <a:gd name="T1" fmla="*/ 0 h 228"/>
                <a:gd name="T2" fmla="*/ 2737 w 599"/>
                <a:gd name="T3" fmla="*/ 0 h 228"/>
                <a:gd name="T4" fmla="*/ 2737 w 599"/>
                <a:gd name="T5" fmla="*/ 215 h 228"/>
                <a:gd name="T6" fmla="*/ 0 w 599"/>
                <a:gd name="T7" fmla="*/ 215 h 228"/>
                <a:gd name="T8" fmla="*/ 0 w 599"/>
                <a:gd name="T9" fmla="*/ 0 h 228"/>
                <a:gd name="T10" fmla="*/ 0 60000 65536"/>
                <a:gd name="T11" fmla="*/ 0 60000 65536"/>
                <a:gd name="T12" fmla="*/ 0 60000 65536"/>
                <a:gd name="T13" fmla="*/ 0 60000 65536"/>
                <a:gd name="T14" fmla="*/ 0 60000 65536"/>
                <a:gd name="T15" fmla="*/ 0 w 599"/>
                <a:gd name="T16" fmla="*/ 0 h 228"/>
                <a:gd name="T17" fmla="*/ 599 w 599"/>
                <a:gd name="T18" fmla="*/ 228 h 228"/>
              </a:gdLst>
              <a:ahLst/>
              <a:cxnLst>
                <a:cxn ang="T10">
                  <a:pos x="T0" y="T1"/>
                </a:cxn>
                <a:cxn ang="T11">
                  <a:pos x="T2" y="T3"/>
                </a:cxn>
                <a:cxn ang="T12">
                  <a:pos x="T4" y="T5"/>
                </a:cxn>
                <a:cxn ang="T13">
                  <a:pos x="T6" y="T7"/>
                </a:cxn>
                <a:cxn ang="T14">
                  <a:pos x="T8" y="T9"/>
                </a:cxn>
              </a:cxnLst>
              <a:rect l="T15" t="T16" r="T17" b="T18"/>
              <a:pathLst>
                <a:path w="599" h="228">
                  <a:moveTo>
                    <a:pt x="0" y="0"/>
                  </a:moveTo>
                  <a:lnTo>
                    <a:pt x="598" y="0"/>
                  </a:lnTo>
                  <a:lnTo>
                    <a:pt x="598" y="227"/>
                  </a:lnTo>
                  <a:lnTo>
                    <a:pt x="0" y="227"/>
                  </a:lnTo>
                  <a:lnTo>
                    <a:pt x="0" y="0"/>
                  </a:lnTo>
                </a:path>
              </a:pathLst>
            </a:custGeom>
            <a:solidFill>
              <a:srgbClr val="FF0000"/>
            </a:solidFill>
            <a:ln w="12700" cap="rnd">
              <a:solidFill>
                <a:srgbClr val="000000"/>
              </a:solidFill>
              <a:round/>
              <a:headEnd/>
              <a:tailEnd/>
            </a:ln>
          </p:spPr>
          <p:txBody>
            <a:bodyPr>
              <a:prstTxWarp prst="textNoShape">
                <a:avLst/>
              </a:prstTxWarp>
            </a:bodyPr>
            <a:lstStyle/>
            <a:p>
              <a:endParaRPr lang="fr-FR"/>
            </a:p>
          </p:txBody>
        </p:sp>
        <p:sp>
          <p:nvSpPr>
            <p:cNvPr id="109605" name="Freeform 8"/>
            <p:cNvSpPr>
              <a:spLocks/>
            </p:cNvSpPr>
            <p:nvPr/>
          </p:nvSpPr>
          <p:spPr bwMode="auto">
            <a:xfrm>
              <a:off x="2693" y="1231"/>
              <a:ext cx="2001" cy="110"/>
            </a:xfrm>
            <a:custGeom>
              <a:avLst/>
              <a:gdLst>
                <a:gd name="T0" fmla="*/ 66347 w 1078"/>
                <a:gd name="T1" fmla="*/ 0 h 160"/>
                <a:gd name="T2" fmla="*/ 1334951 w 1078"/>
                <a:gd name="T3" fmla="*/ 0 h 160"/>
                <a:gd name="T4" fmla="*/ 1802053 w 1078"/>
                <a:gd name="T5" fmla="*/ 1 h 160"/>
                <a:gd name="T6" fmla="*/ 1334951 w 1078"/>
                <a:gd name="T7" fmla="*/ 2 h 160"/>
                <a:gd name="T8" fmla="*/ 0 w 1078"/>
                <a:gd name="T9" fmla="*/ 2 h 160"/>
                <a:gd name="T10" fmla="*/ 502008 w 1078"/>
                <a:gd name="T11" fmla="*/ 1 h 160"/>
                <a:gd name="T12" fmla="*/ 66347 w 1078"/>
                <a:gd name="T13" fmla="*/ 0 h 160"/>
                <a:gd name="T14" fmla="*/ 0 60000 65536"/>
                <a:gd name="T15" fmla="*/ 0 60000 65536"/>
                <a:gd name="T16" fmla="*/ 0 60000 65536"/>
                <a:gd name="T17" fmla="*/ 0 60000 65536"/>
                <a:gd name="T18" fmla="*/ 0 60000 65536"/>
                <a:gd name="T19" fmla="*/ 0 60000 65536"/>
                <a:gd name="T20" fmla="*/ 0 60000 65536"/>
                <a:gd name="T21" fmla="*/ 0 w 1078"/>
                <a:gd name="T22" fmla="*/ 0 h 160"/>
                <a:gd name="T23" fmla="*/ 1078 w 1078"/>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78" h="160">
                  <a:moveTo>
                    <a:pt x="40" y="0"/>
                  </a:moveTo>
                  <a:lnTo>
                    <a:pt x="798" y="0"/>
                  </a:lnTo>
                  <a:lnTo>
                    <a:pt x="1077" y="80"/>
                  </a:lnTo>
                  <a:lnTo>
                    <a:pt x="798" y="159"/>
                  </a:lnTo>
                  <a:lnTo>
                    <a:pt x="0" y="159"/>
                  </a:lnTo>
                  <a:lnTo>
                    <a:pt x="300" y="73"/>
                  </a:lnTo>
                  <a:lnTo>
                    <a:pt x="40" y="0"/>
                  </a:lnTo>
                </a:path>
              </a:pathLst>
            </a:custGeom>
            <a:solidFill>
              <a:srgbClr val="3FBFBF"/>
            </a:solidFill>
            <a:ln w="12700" cap="rnd">
              <a:solidFill>
                <a:srgbClr val="000000"/>
              </a:solidFill>
              <a:round/>
              <a:headEnd/>
              <a:tailEnd/>
            </a:ln>
          </p:spPr>
          <p:txBody>
            <a:bodyPr>
              <a:prstTxWarp prst="textNoShape">
                <a:avLst/>
              </a:prstTxWarp>
            </a:bodyPr>
            <a:lstStyle/>
            <a:p>
              <a:endParaRPr lang="fr-FR"/>
            </a:p>
          </p:txBody>
        </p:sp>
        <p:sp>
          <p:nvSpPr>
            <p:cNvPr id="109606" name="Freeform 9"/>
            <p:cNvSpPr>
              <a:spLocks/>
            </p:cNvSpPr>
            <p:nvPr/>
          </p:nvSpPr>
          <p:spPr bwMode="auto">
            <a:xfrm>
              <a:off x="1030" y="1231"/>
              <a:ext cx="1947" cy="110"/>
            </a:xfrm>
            <a:custGeom>
              <a:avLst/>
              <a:gdLst>
                <a:gd name="T0" fmla="*/ 0 w 1038"/>
                <a:gd name="T1" fmla="*/ 0 h 160"/>
                <a:gd name="T2" fmla="*/ 1433960 w 1038"/>
                <a:gd name="T3" fmla="*/ 0 h 160"/>
                <a:gd name="T4" fmla="*/ 1966898 w 1038"/>
                <a:gd name="T5" fmla="*/ 1 h 160"/>
                <a:gd name="T6" fmla="*/ 1433960 w 1038"/>
                <a:gd name="T7" fmla="*/ 2 h 160"/>
                <a:gd name="T8" fmla="*/ 0 w 1038"/>
                <a:gd name="T9" fmla="*/ 2 h 160"/>
                <a:gd name="T10" fmla="*/ 0 w 1038"/>
                <a:gd name="T11" fmla="*/ 0 h 160"/>
                <a:gd name="T12" fmla="*/ 0 60000 65536"/>
                <a:gd name="T13" fmla="*/ 0 60000 65536"/>
                <a:gd name="T14" fmla="*/ 0 60000 65536"/>
                <a:gd name="T15" fmla="*/ 0 60000 65536"/>
                <a:gd name="T16" fmla="*/ 0 60000 65536"/>
                <a:gd name="T17" fmla="*/ 0 60000 65536"/>
                <a:gd name="T18" fmla="*/ 0 w 1038"/>
                <a:gd name="T19" fmla="*/ 0 h 160"/>
                <a:gd name="T20" fmla="*/ 1038 w 1038"/>
                <a:gd name="T21" fmla="*/ 160 h 160"/>
              </a:gdLst>
              <a:ahLst/>
              <a:cxnLst>
                <a:cxn ang="T12">
                  <a:pos x="T0" y="T1"/>
                </a:cxn>
                <a:cxn ang="T13">
                  <a:pos x="T2" y="T3"/>
                </a:cxn>
                <a:cxn ang="T14">
                  <a:pos x="T4" y="T5"/>
                </a:cxn>
                <a:cxn ang="T15">
                  <a:pos x="T6" y="T7"/>
                </a:cxn>
                <a:cxn ang="T16">
                  <a:pos x="T8" y="T9"/>
                </a:cxn>
                <a:cxn ang="T17">
                  <a:pos x="T10" y="T11"/>
                </a:cxn>
              </a:cxnLst>
              <a:rect l="T18" t="T19" r="T20" b="T21"/>
              <a:pathLst>
                <a:path w="1038" h="160">
                  <a:moveTo>
                    <a:pt x="0" y="0"/>
                  </a:moveTo>
                  <a:lnTo>
                    <a:pt x="756" y="0"/>
                  </a:lnTo>
                  <a:lnTo>
                    <a:pt x="1037" y="80"/>
                  </a:lnTo>
                  <a:lnTo>
                    <a:pt x="756" y="159"/>
                  </a:lnTo>
                  <a:lnTo>
                    <a:pt x="0" y="159"/>
                  </a:lnTo>
                  <a:lnTo>
                    <a:pt x="0" y="0"/>
                  </a:lnTo>
                </a:path>
              </a:pathLst>
            </a:custGeom>
            <a:solidFill>
              <a:srgbClr val="00FF00"/>
            </a:solidFill>
            <a:ln w="12700" cap="rnd">
              <a:solidFill>
                <a:srgbClr val="000000"/>
              </a:solidFill>
              <a:round/>
              <a:headEnd/>
              <a:tailEnd/>
            </a:ln>
          </p:spPr>
          <p:txBody>
            <a:bodyPr>
              <a:prstTxWarp prst="textNoShape">
                <a:avLst/>
              </a:prstTxWarp>
            </a:bodyPr>
            <a:lstStyle/>
            <a:p>
              <a:endParaRPr lang="fr-FR"/>
            </a:p>
          </p:txBody>
        </p:sp>
        <p:sp>
          <p:nvSpPr>
            <p:cNvPr id="109607" name="Oval 10"/>
            <p:cNvSpPr>
              <a:spLocks noChangeArrowheads="1"/>
            </p:cNvSpPr>
            <p:nvPr/>
          </p:nvSpPr>
          <p:spPr bwMode="auto">
            <a:xfrm>
              <a:off x="747" y="1169"/>
              <a:ext cx="227" cy="227"/>
            </a:xfrm>
            <a:prstGeom prst="ellipse">
              <a:avLst/>
            </a:prstGeom>
            <a:solidFill>
              <a:schemeClr val="accent1"/>
            </a:solidFill>
            <a:ln w="12700">
              <a:solidFill>
                <a:schemeClr val="tx1"/>
              </a:solidFill>
              <a:round/>
              <a:headEnd/>
              <a:tailEnd/>
            </a:ln>
          </p:spPr>
          <p:txBody>
            <a:bodyPr wrap="none" anchor="ctr">
              <a:prstTxWarp prst="textNoShape">
                <a:avLst/>
              </a:prstTxWarp>
            </a:bodyPr>
            <a:lstStyle/>
            <a:p>
              <a:endParaRPr lang="fr-FR"/>
            </a:p>
          </p:txBody>
        </p:sp>
        <p:sp>
          <p:nvSpPr>
            <p:cNvPr id="109608" name="Rectangle 11"/>
            <p:cNvSpPr>
              <a:spLocks noChangeArrowheads="1"/>
            </p:cNvSpPr>
            <p:nvPr/>
          </p:nvSpPr>
          <p:spPr bwMode="auto">
            <a:xfrm>
              <a:off x="2792" y="980"/>
              <a:ext cx="240" cy="289"/>
            </a:xfrm>
            <a:prstGeom prst="rect">
              <a:avLst/>
            </a:prstGeom>
            <a:noFill/>
            <a:ln w="12700">
              <a:noFill/>
              <a:miter lim="800000"/>
              <a:headEnd/>
              <a:tailEnd/>
            </a:ln>
          </p:spPr>
          <p:txBody>
            <a:bodyPr wrap="none" lIns="90488" tIns="44450" rIns="90488" bIns="44450">
              <a:prstTxWarp prst="textNoShape">
                <a:avLst/>
              </a:prstTxWarp>
              <a:spAutoFit/>
            </a:bodyPr>
            <a:lstStyle/>
            <a:p>
              <a:r>
                <a:rPr lang="fr-FR">
                  <a:solidFill>
                    <a:srgbClr val="009900"/>
                  </a:solidFill>
                  <a:latin typeface="Comic Sans MS" charset="0"/>
                </a:rPr>
                <a:t>L</a:t>
              </a:r>
              <a:endParaRPr lang="fr-FR" sz="2000">
                <a:latin typeface="Comic Sans MS" charset="0"/>
              </a:endParaRPr>
            </a:p>
          </p:txBody>
        </p:sp>
        <p:sp>
          <p:nvSpPr>
            <p:cNvPr id="109609" name="Line 12"/>
            <p:cNvSpPr>
              <a:spLocks noChangeShapeType="1"/>
            </p:cNvSpPr>
            <p:nvPr/>
          </p:nvSpPr>
          <p:spPr bwMode="auto">
            <a:xfrm>
              <a:off x="843" y="1091"/>
              <a:ext cx="1793" cy="0"/>
            </a:xfrm>
            <a:prstGeom prst="line">
              <a:avLst/>
            </a:prstGeom>
            <a:noFill/>
            <a:ln w="12700">
              <a:solidFill>
                <a:schemeClr val="tx1"/>
              </a:solidFill>
              <a:round/>
              <a:headEnd/>
              <a:tailEnd/>
            </a:ln>
          </p:spPr>
          <p:txBody>
            <a:bodyPr wrap="none" anchor="ctr">
              <a:prstTxWarp prst="textNoShape">
                <a:avLst/>
              </a:prstTxWarp>
            </a:bodyPr>
            <a:lstStyle/>
            <a:p>
              <a:endParaRPr lang="fr-FR"/>
            </a:p>
          </p:txBody>
        </p:sp>
        <p:sp>
          <p:nvSpPr>
            <p:cNvPr id="109610" name="Line 13"/>
            <p:cNvSpPr>
              <a:spLocks noChangeShapeType="1"/>
            </p:cNvSpPr>
            <p:nvPr/>
          </p:nvSpPr>
          <p:spPr bwMode="auto">
            <a:xfrm>
              <a:off x="3120" y="1091"/>
              <a:ext cx="1954" cy="0"/>
            </a:xfrm>
            <a:prstGeom prst="line">
              <a:avLst/>
            </a:prstGeom>
            <a:noFill/>
            <a:ln w="12700">
              <a:solidFill>
                <a:schemeClr val="tx1"/>
              </a:solidFill>
              <a:round/>
              <a:headEnd/>
              <a:tailEnd/>
            </a:ln>
          </p:spPr>
          <p:txBody>
            <a:bodyPr wrap="none" anchor="ctr">
              <a:prstTxWarp prst="textNoShape">
                <a:avLst/>
              </a:prstTxWarp>
            </a:bodyPr>
            <a:lstStyle/>
            <a:p>
              <a:endParaRPr lang="fr-FR"/>
            </a:p>
          </p:txBody>
        </p:sp>
      </p:grpSp>
      <p:sp>
        <p:nvSpPr>
          <p:cNvPr id="109572" name="Rectangle 14"/>
          <p:cNvSpPr>
            <a:spLocks noChangeArrowheads="1"/>
          </p:cNvSpPr>
          <p:nvPr/>
        </p:nvSpPr>
        <p:spPr bwMode="auto">
          <a:xfrm>
            <a:off x="152400" y="2667000"/>
            <a:ext cx="8991600" cy="1382713"/>
          </a:xfrm>
          <a:prstGeom prst="rect">
            <a:avLst/>
          </a:prstGeom>
          <a:noFill/>
          <a:ln w="12700">
            <a:noFill/>
            <a:miter lim="800000"/>
            <a:headEnd/>
            <a:tailEnd/>
          </a:ln>
        </p:spPr>
        <p:txBody>
          <a:bodyPr lIns="90488" tIns="44450" rIns="90488" bIns="44450">
            <a:prstTxWarp prst="textNoShape">
              <a:avLst/>
            </a:prstTxWarp>
            <a:spAutoFit/>
          </a:bodyPr>
          <a:lstStyle/>
          <a:p>
            <a:r>
              <a:rPr lang="fr-FR" sz="2000" b="1">
                <a:solidFill>
                  <a:schemeClr val="hlink"/>
                </a:solidFill>
                <a:latin typeface="Comic Sans MS" charset="0"/>
              </a:rPr>
              <a:t>Si les neutrinos ont une masse</a:t>
            </a:r>
            <a:r>
              <a:rPr lang="fr-FR" sz="1600">
                <a:latin typeface="Comic Sans MS" charset="0"/>
              </a:rPr>
              <a:t>, lorsqu'ils se déplacent,  </a:t>
            </a:r>
            <a:r>
              <a:rPr lang="fr-FR" sz="1600">
                <a:solidFill>
                  <a:schemeClr val="accent2"/>
                </a:solidFill>
                <a:latin typeface="Comic Sans MS" charset="0"/>
              </a:rPr>
              <a:t>ils peuvent se transformer  d'une espèce dans une autre</a:t>
            </a:r>
            <a:r>
              <a:rPr lang="fr-FR" sz="1600">
                <a:latin typeface="Comic Sans MS" charset="0"/>
              </a:rPr>
              <a:t>. Le </a:t>
            </a:r>
            <a:r>
              <a:rPr lang="fr-FR" sz="1600">
                <a:solidFill>
                  <a:schemeClr val="hlink"/>
                </a:solidFill>
                <a:latin typeface="Comic Sans MS" charset="0"/>
              </a:rPr>
              <a:t>phénomène est périodique en fonction de la distance </a:t>
            </a:r>
            <a:r>
              <a:rPr lang="fr-FR" sz="1600">
                <a:solidFill>
                  <a:srgbClr val="009900"/>
                </a:solidFill>
                <a:latin typeface="Comic Sans MS" charset="0"/>
              </a:rPr>
              <a:t>L</a:t>
            </a:r>
            <a:r>
              <a:rPr lang="fr-FR" sz="1600">
                <a:latin typeface="Comic Sans MS" charset="0"/>
              </a:rPr>
              <a:t> entre la source et le détecteur  et prend le nom  d'</a:t>
            </a:r>
            <a:r>
              <a:rPr lang="fr-FR" sz="1600">
                <a:solidFill>
                  <a:srgbClr val="FF5008"/>
                </a:solidFill>
                <a:latin typeface="Comic Sans MS" charset="0"/>
              </a:rPr>
              <a:t>oscillations.</a:t>
            </a:r>
          </a:p>
          <a:p>
            <a:r>
              <a:rPr lang="fr-FR" sz="1600">
                <a:solidFill>
                  <a:srgbClr val="FF5008"/>
                </a:solidFill>
                <a:latin typeface="Comic Sans MS" charset="0"/>
              </a:rPr>
              <a:t>En fait le neutrino qui se déplace dans l’espace est un mélange des 3 types:</a:t>
            </a:r>
          </a:p>
          <a:p>
            <a:endParaRPr lang="fr-FR" sz="1600">
              <a:solidFill>
                <a:srgbClr val="FF5008"/>
              </a:solidFill>
              <a:latin typeface="Comic Sans MS" charset="0"/>
            </a:endParaRPr>
          </a:p>
        </p:txBody>
      </p:sp>
      <p:sp>
        <p:nvSpPr>
          <p:cNvPr id="109573" name="Oval 15"/>
          <p:cNvSpPr>
            <a:spLocks noChangeArrowheads="1"/>
          </p:cNvSpPr>
          <p:nvPr/>
        </p:nvSpPr>
        <p:spPr bwMode="auto">
          <a:xfrm>
            <a:off x="1395413" y="4386263"/>
            <a:ext cx="331787" cy="360362"/>
          </a:xfrm>
          <a:prstGeom prst="ellipse">
            <a:avLst/>
          </a:prstGeom>
          <a:solidFill>
            <a:schemeClr val="accent1"/>
          </a:solidFill>
          <a:ln w="12700">
            <a:solidFill>
              <a:schemeClr val="tx1"/>
            </a:solidFill>
            <a:round/>
            <a:headEnd/>
            <a:tailEnd/>
          </a:ln>
        </p:spPr>
        <p:txBody>
          <a:bodyPr wrap="none" anchor="ctr">
            <a:prstTxWarp prst="textNoShape">
              <a:avLst/>
            </a:prstTxWarp>
          </a:bodyPr>
          <a:lstStyle/>
          <a:p>
            <a:endParaRPr lang="fr-FR"/>
          </a:p>
        </p:txBody>
      </p:sp>
      <p:sp>
        <p:nvSpPr>
          <p:cNvPr id="109574" name="Oval 16"/>
          <p:cNvSpPr>
            <a:spLocks noChangeArrowheads="1"/>
          </p:cNvSpPr>
          <p:nvPr/>
        </p:nvSpPr>
        <p:spPr bwMode="auto">
          <a:xfrm>
            <a:off x="1395413" y="4887913"/>
            <a:ext cx="331787" cy="360362"/>
          </a:xfrm>
          <a:prstGeom prst="ellipse">
            <a:avLst/>
          </a:prstGeom>
          <a:solidFill>
            <a:schemeClr val="hlink"/>
          </a:solidFill>
          <a:ln w="12700">
            <a:solidFill>
              <a:schemeClr val="tx1"/>
            </a:solidFill>
            <a:round/>
            <a:headEnd/>
            <a:tailEnd/>
          </a:ln>
        </p:spPr>
        <p:txBody>
          <a:bodyPr wrap="none" anchor="ctr">
            <a:prstTxWarp prst="textNoShape">
              <a:avLst/>
            </a:prstTxWarp>
          </a:bodyPr>
          <a:lstStyle/>
          <a:p>
            <a:endParaRPr lang="fr-FR"/>
          </a:p>
        </p:txBody>
      </p:sp>
      <p:sp>
        <p:nvSpPr>
          <p:cNvPr id="109575" name="Oval 17"/>
          <p:cNvSpPr>
            <a:spLocks noChangeArrowheads="1"/>
          </p:cNvSpPr>
          <p:nvPr/>
        </p:nvSpPr>
        <p:spPr bwMode="auto">
          <a:xfrm>
            <a:off x="1397000" y="5395913"/>
            <a:ext cx="331788" cy="360362"/>
          </a:xfrm>
          <a:prstGeom prst="ellipse">
            <a:avLst/>
          </a:prstGeom>
          <a:solidFill>
            <a:schemeClr val="accent2"/>
          </a:solidFill>
          <a:ln w="12700">
            <a:solidFill>
              <a:schemeClr val="tx1"/>
            </a:solidFill>
            <a:round/>
            <a:headEnd/>
            <a:tailEnd/>
          </a:ln>
        </p:spPr>
        <p:txBody>
          <a:bodyPr wrap="none" anchor="ctr">
            <a:prstTxWarp prst="textNoShape">
              <a:avLst/>
            </a:prstTxWarp>
          </a:bodyPr>
          <a:lstStyle/>
          <a:p>
            <a:endParaRPr lang="fr-FR"/>
          </a:p>
        </p:txBody>
      </p:sp>
      <p:sp>
        <p:nvSpPr>
          <p:cNvPr id="109576" name="Rectangle 18"/>
          <p:cNvSpPr>
            <a:spLocks noChangeArrowheads="1"/>
          </p:cNvSpPr>
          <p:nvPr/>
        </p:nvSpPr>
        <p:spPr bwMode="auto">
          <a:xfrm>
            <a:off x="7034213" y="4114800"/>
            <a:ext cx="1184275" cy="1727200"/>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endParaRPr lang="fr-FR"/>
          </a:p>
        </p:txBody>
      </p:sp>
      <p:sp>
        <p:nvSpPr>
          <p:cNvPr id="109577" name="Oval 19"/>
          <p:cNvSpPr>
            <a:spLocks noChangeArrowheads="1"/>
          </p:cNvSpPr>
          <p:nvPr/>
        </p:nvSpPr>
        <p:spPr bwMode="auto">
          <a:xfrm>
            <a:off x="6069013" y="4360863"/>
            <a:ext cx="333375" cy="360362"/>
          </a:xfrm>
          <a:prstGeom prst="ellipse">
            <a:avLst/>
          </a:prstGeom>
          <a:solidFill>
            <a:schemeClr val="accent1"/>
          </a:solidFill>
          <a:ln w="12700">
            <a:solidFill>
              <a:schemeClr val="tx1"/>
            </a:solidFill>
            <a:round/>
            <a:headEnd/>
            <a:tailEnd/>
          </a:ln>
        </p:spPr>
        <p:txBody>
          <a:bodyPr wrap="none" anchor="ctr">
            <a:prstTxWarp prst="textNoShape">
              <a:avLst/>
            </a:prstTxWarp>
          </a:bodyPr>
          <a:lstStyle/>
          <a:p>
            <a:endParaRPr lang="fr-FR"/>
          </a:p>
        </p:txBody>
      </p:sp>
      <p:sp>
        <p:nvSpPr>
          <p:cNvPr id="109578" name="Line 20"/>
          <p:cNvSpPr>
            <a:spLocks noChangeShapeType="1"/>
          </p:cNvSpPr>
          <p:nvPr/>
        </p:nvSpPr>
        <p:spPr bwMode="auto">
          <a:xfrm>
            <a:off x="2052638" y="4540250"/>
            <a:ext cx="3724275" cy="0"/>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fr-FR"/>
          </a:p>
        </p:txBody>
      </p:sp>
      <p:sp>
        <p:nvSpPr>
          <p:cNvPr id="109579" name="Rectangle 21"/>
          <p:cNvSpPr>
            <a:spLocks noChangeArrowheads="1"/>
          </p:cNvSpPr>
          <p:nvPr/>
        </p:nvSpPr>
        <p:spPr bwMode="auto">
          <a:xfrm>
            <a:off x="825500" y="4287838"/>
            <a:ext cx="455613" cy="458787"/>
          </a:xfrm>
          <a:prstGeom prst="rect">
            <a:avLst/>
          </a:prstGeom>
          <a:noFill/>
          <a:ln w="12700">
            <a:noFill/>
            <a:miter lim="800000"/>
            <a:headEnd/>
            <a:tailEnd/>
          </a:ln>
        </p:spPr>
        <p:txBody>
          <a:bodyPr wrap="none" lIns="90488" tIns="44450" rIns="90488" bIns="44450">
            <a:prstTxWarp prst="textNoShape">
              <a:avLst/>
            </a:prstTxWarp>
            <a:spAutoFit/>
          </a:bodyPr>
          <a:lstStyle/>
          <a:p>
            <a:r>
              <a:rPr lang="fr-FR">
                <a:latin typeface="Symbol" charset="2"/>
              </a:rPr>
              <a:t></a:t>
            </a:r>
            <a:r>
              <a:rPr lang="fr-FR" baseline="-25000">
                <a:latin typeface="Comic Sans MS" charset="0"/>
              </a:rPr>
              <a:t>e</a:t>
            </a:r>
          </a:p>
        </p:txBody>
      </p:sp>
      <p:sp>
        <p:nvSpPr>
          <p:cNvPr id="109580" name="Rectangle 22"/>
          <p:cNvSpPr>
            <a:spLocks noChangeArrowheads="1"/>
          </p:cNvSpPr>
          <p:nvPr/>
        </p:nvSpPr>
        <p:spPr bwMode="auto">
          <a:xfrm>
            <a:off x="806450" y="4764088"/>
            <a:ext cx="465138" cy="458787"/>
          </a:xfrm>
          <a:prstGeom prst="rect">
            <a:avLst/>
          </a:prstGeom>
          <a:noFill/>
          <a:ln w="12700">
            <a:noFill/>
            <a:miter lim="800000"/>
            <a:headEnd/>
            <a:tailEnd/>
          </a:ln>
        </p:spPr>
        <p:txBody>
          <a:bodyPr wrap="none" lIns="90488" tIns="44450" rIns="90488" bIns="44450">
            <a:prstTxWarp prst="textNoShape">
              <a:avLst/>
            </a:prstTxWarp>
            <a:spAutoFit/>
          </a:bodyPr>
          <a:lstStyle/>
          <a:p>
            <a:r>
              <a:rPr lang="fr-FR">
                <a:latin typeface="Symbol" charset="2"/>
              </a:rPr>
              <a:t></a:t>
            </a:r>
            <a:r>
              <a:rPr lang="fr-FR" baseline="-25000">
                <a:latin typeface="Symbol" charset="2"/>
              </a:rPr>
              <a:t></a:t>
            </a:r>
          </a:p>
        </p:txBody>
      </p:sp>
      <p:sp>
        <p:nvSpPr>
          <p:cNvPr id="109581" name="Rectangle 23"/>
          <p:cNvSpPr>
            <a:spLocks noChangeArrowheads="1"/>
          </p:cNvSpPr>
          <p:nvPr/>
        </p:nvSpPr>
        <p:spPr bwMode="auto">
          <a:xfrm>
            <a:off x="804863" y="5280025"/>
            <a:ext cx="438150" cy="458788"/>
          </a:xfrm>
          <a:prstGeom prst="rect">
            <a:avLst/>
          </a:prstGeom>
          <a:noFill/>
          <a:ln w="12700">
            <a:noFill/>
            <a:miter lim="800000"/>
            <a:headEnd/>
            <a:tailEnd/>
          </a:ln>
        </p:spPr>
        <p:txBody>
          <a:bodyPr wrap="none" lIns="90488" tIns="44450" rIns="90488" bIns="44450">
            <a:prstTxWarp prst="textNoShape">
              <a:avLst/>
            </a:prstTxWarp>
            <a:spAutoFit/>
          </a:bodyPr>
          <a:lstStyle/>
          <a:p>
            <a:r>
              <a:rPr lang="fr-FR">
                <a:latin typeface="Symbol" charset="2"/>
              </a:rPr>
              <a:t></a:t>
            </a:r>
            <a:r>
              <a:rPr lang="fr-FR" baseline="-25000">
                <a:latin typeface="Symbol" charset="2"/>
              </a:rPr>
              <a:t></a:t>
            </a:r>
          </a:p>
        </p:txBody>
      </p:sp>
      <p:sp>
        <p:nvSpPr>
          <p:cNvPr id="109582" name="Line 24"/>
          <p:cNvSpPr>
            <a:spLocks noChangeShapeType="1"/>
          </p:cNvSpPr>
          <p:nvPr/>
        </p:nvSpPr>
        <p:spPr bwMode="auto">
          <a:xfrm>
            <a:off x="2052638" y="4602163"/>
            <a:ext cx="3716337" cy="388937"/>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fr-FR"/>
          </a:p>
        </p:txBody>
      </p:sp>
      <p:sp>
        <p:nvSpPr>
          <p:cNvPr id="109583" name="Oval 25"/>
          <p:cNvSpPr>
            <a:spLocks noChangeArrowheads="1"/>
          </p:cNvSpPr>
          <p:nvPr/>
        </p:nvSpPr>
        <p:spPr bwMode="auto">
          <a:xfrm>
            <a:off x="6061075" y="4854575"/>
            <a:ext cx="331788" cy="360363"/>
          </a:xfrm>
          <a:prstGeom prst="ellipse">
            <a:avLst/>
          </a:prstGeom>
          <a:solidFill>
            <a:schemeClr val="hlink"/>
          </a:solidFill>
          <a:ln w="12700">
            <a:solidFill>
              <a:schemeClr val="tx1"/>
            </a:solidFill>
            <a:round/>
            <a:headEnd/>
            <a:tailEnd/>
          </a:ln>
        </p:spPr>
        <p:txBody>
          <a:bodyPr wrap="none" anchor="ctr">
            <a:prstTxWarp prst="textNoShape">
              <a:avLst/>
            </a:prstTxWarp>
          </a:bodyPr>
          <a:lstStyle/>
          <a:p>
            <a:endParaRPr lang="fr-FR"/>
          </a:p>
        </p:txBody>
      </p:sp>
      <p:sp>
        <p:nvSpPr>
          <p:cNvPr id="109584" name="Line 26"/>
          <p:cNvSpPr>
            <a:spLocks noChangeShapeType="1"/>
          </p:cNvSpPr>
          <p:nvPr/>
        </p:nvSpPr>
        <p:spPr bwMode="auto">
          <a:xfrm>
            <a:off x="2054225" y="4638675"/>
            <a:ext cx="3700463" cy="822325"/>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fr-FR"/>
          </a:p>
        </p:txBody>
      </p:sp>
      <p:sp>
        <p:nvSpPr>
          <p:cNvPr id="109585" name="Oval 27"/>
          <p:cNvSpPr>
            <a:spLocks noChangeArrowheads="1"/>
          </p:cNvSpPr>
          <p:nvPr/>
        </p:nvSpPr>
        <p:spPr bwMode="auto">
          <a:xfrm>
            <a:off x="6070600" y="5346700"/>
            <a:ext cx="333375" cy="360363"/>
          </a:xfrm>
          <a:prstGeom prst="ellipse">
            <a:avLst/>
          </a:prstGeom>
          <a:solidFill>
            <a:srgbClr val="D93192"/>
          </a:solidFill>
          <a:ln w="12700">
            <a:solidFill>
              <a:schemeClr val="tx1"/>
            </a:solidFill>
            <a:round/>
            <a:headEnd/>
            <a:tailEnd/>
          </a:ln>
        </p:spPr>
        <p:txBody>
          <a:bodyPr wrap="none" anchor="ctr">
            <a:prstTxWarp prst="textNoShape">
              <a:avLst/>
            </a:prstTxWarp>
          </a:bodyPr>
          <a:lstStyle/>
          <a:p>
            <a:endParaRPr lang="fr-FR"/>
          </a:p>
        </p:txBody>
      </p:sp>
      <p:sp>
        <p:nvSpPr>
          <p:cNvPr id="109586" name="Rectangle 28"/>
          <p:cNvSpPr>
            <a:spLocks noChangeArrowheads="1"/>
          </p:cNvSpPr>
          <p:nvPr/>
        </p:nvSpPr>
        <p:spPr bwMode="auto">
          <a:xfrm>
            <a:off x="7493000" y="4281488"/>
            <a:ext cx="369888" cy="458787"/>
          </a:xfrm>
          <a:prstGeom prst="rect">
            <a:avLst/>
          </a:prstGeom>
          <a:noFill/>
          <a:ln w="12700">
            <a:noFill/>
            <a:miter lim="800000"/>
            <a:headEnd/>
            <a:tailEnd/>
          </a:ln>
        </p:spPr>
        <p:txBody>
          <a:bodyPr wrap="none" lIns="90488" tIns="44450" rIns="90488" bIns="44450">
            <a:prstTxWarp prst="textNoShape">
              <a:avLst/>
            </a:prstTxWarp>
            <a:spAutoFit/>
          </a:bodyPr>
          <a:lstStyle/>
          <a:p>
            <a:r>
              <a:rPr lang="fr-FR">
                <a:latin typeface="Comic Sans MS" charset="0"/>
              </a:rPr>
              <a:t>0</a:t>
            </a:r>
          </a:p>
        </p:txBody>
      </p:sp>
      <p:sp>
        <p:nvSpPr>
          <p:cNvPr id="109587" name="Rectangle 29"/>
          <p:cNvSpPr>
            <a:spLocks noChangeArrowheads="1"/>
          </p:cNvSpPr>
          <p:nvPr/>
        </p:nvSpPr>
        <p:spPr bwMode="auto">
          <a:xfrm>
            <a:off x="7493000" y="4722813"/>
            <a:ext cx="320675" cy="458787"/>
          </a:xfrm>
          <a:prstGeom prst="rect">
            <a:avLst/>
          </a:prstGeom>
          <a:noFill/>
          <a:ln w="12700">
            <a:noFill/>
            <a:miter lim="800000"/>
            <a:headEnd/>
            <a:tailEnd/>
          </a:ln>
        </p:spPr>
        <p:txBody>
          <a:bodyPr wrap="none" lIns="90488" tIns="44450" rIns="90488" bIns="44450">
            <a:prstTxWarp prst="textNoShape">
              <a:avLst/>
            </a:prstTxWarp>
            <a:spAutoFit/>
          </a:bodyPr>
          <a:lstStyle/>
          <a:p>
            <a:r>
              <a:rPr lang="fr-FR">
                <a:latin typeface="Comic Sans MS" charset="0"/>
              </a:rPr>
              <a:t>1</a:t>
            </a:r>
          </a:p>
        </p:txBody>
      </p:sp>
      <p:sp>
        <p:nvSpPr>
          <p:cNvPr id="109588" name="Rectangle 30"/>
          <p:cNvSpPr>
            <a:spLocks noChangeArrowheads="1"/>
          </p:cNvSpPr>
          <p:nvPr/>
        </p:nvSpPr>
        <p:spPr bwMode="auto">
          <a:xfrm>
            <a:off x="7440613" y="5272088"/>
            <a:ext cx="644525" cy="458787"/>
          </a:xfrm>
          <a:prstGeom prst="rect">
            <a:avLst/>
          </a:prstGeom>
          <a:noFill/>
          <a:ln w="12700">
            <a:noFill/>
            <a:miter lim="800000"/>
            <a:headEnd/>
            <a:tailEnd/>
          </a:ln>
        </p:spPr>
        <p:txBody>
          <a:bodyPr wrap="none" lIns="90488" tIns="44450" rIns="90488" bIns="44450">
            <a:prstTxWarp prst="textNoShape">
              <a:avLst/>
            </a:prstTxWarp>
            <a:spAutoFit/>
          </a:bodyPr>
          <a:lstStyle/>
          <a:p>
            <a:r>
              <a:rPr lang="fr-FR">
                <a:latin typeface="Comic Sans MS" charset="0"/>
              </a:rPr>
              <a:t>0,5</a:t>
            </a:r>
          </a:p>
        </p:txBody>
      </p:sp>
      <p:sp>
        <p:nvSpPr>
          <p:cNvPr id="109589" name="Rectangle 31"/>
          <p:cNvSpPr>
            <a:spLocks noChangeArrowheads="1"/>
          </p:cNvSpPr>
          <p:nvPr/>
        </p:nvSpPr>
        <p:spPr bwMode="auto">
          <a:xfrm>
            <a:off x="6221413" y="5913438"/>
            <a:ext cx="2868612" cy="828675"/>
          </a:xfrm>
          <a:prstGeom prst="rect">
            <a:avLst/>
          </a:prstGeom>
          <a:noFill/>
          <a:ln w="12700">
            <a:noFill/>
            <a:miter lim="800000"/>
            <a:headEnd/>
            <a:tailEnd/>
          </a:ln>
        </p:spPr>
        <p:txBody>
          <a:bodyPr wrap="none" lIns="90488" tIns="44450" rIns="90488" bIns="44450">
            <a:prstTxWarp prst="textNoShape">
              <a:avLst/>
            </a:prstTxWarp>
            <a:spAutoFit/>
          </a:bodyPr>
          <a:lstStyle/>
          <a:p>
            <a:pPr algn="ctr"/>
            <a:r>
              <a:rPr lang="fr-FR">
                <a:latin typeface="Comic Sans MS" charset="0"/>
              </a:rPr>
              <a:t>détecteur sensible</a:t>
            </a:r>
          </a:p>
          <a:p>
            <a:pPr algn="ctr"/>
            <a:r>
              <a:rPr lang="fr-FR">
                <a:latin typeface="Comic Sans MS" charset="0"/>
              </a:rPr>
              <a:t> au rouge</a:t>
            </a:r>
          </a:p>
        </p:txBody>
      </p:sp>
      <p:grpSp>
        <p:nvGrpSpPr>
          <p:cNvPr id="109590" name="Group 43"/>
          <p:cNvGrpSpPr>
            <a:grpSpLocks/>
          </p:cNvGrpSpPr>
          <p:nvPr/>
        </p:nvGrpSpPr>
        <p:grpSpPr bwMode="auto">
          <a:xfrm>
            <a:off x="2638425" y="5670550"/>
            <a:ext cx="2324100" cy="939800"/>
            <a:chOff x="1967" y="3550"/>
            <a:chExt cx="1587" cy="592"/>
          </a:xfrm>
        </p:grpSpPr>
        <p:sp>
          <p:nvSpPr>
            <p:cNvPr id="109598" name="Rectangle 37"/>
            <p:cNvSpPr>
              <a:spLocks noChangeArrowheads="1"/>
            </p:cNvSpPr>
            <p:nvPr/>
          </p:nvSpPr>
          <p:spPr bwMode="auto">
            <a:xfrm>
              <a:off x="1967" y="3550"/>
              <a:ext cx="1587" cy="592"/>
            </a:xfrm>
            <a:prstGeom prst="rect">
              <a:avLst/>
            </a:prstGeom>
            <a:solidFill>
              <a:srgbClr val="DBFFB8"/>
            </a:solidFill>
            <a:ln w="50800">
              <a:solidFill>
                <a:schemeClr val="accent2"/>
              </a:solidFill>
              <a:miter lim="800000"/>
              <a:headEnd/>
              <a:tailEnd/>
            </a:ln>
          </p:spPr>
          <p:txBody>
            <a:bodyPr wrap="none" anchor="ctr">
              <a:prstTxWarp prst="textNoShape">
                <a:avLst/>
              </a:prstTxWarp>
            </a:bodyPr>
            <a:lstStyle/>
            <a:p>
              <a:pPr algn="ctr"/>
              <a:r>
                <a:rPr lang="fr-FR">
                  <a:latin typeface="Comic Sans MS" charset="0"/>
                </a:rPr>
                <a:t>L</a:t>
              </a:r>
              <a:r>
                <a:rPr lang="fr-FR" baseline="-25000">
                  <a:latin typeface="Comic Sans MS" charset="0"/>
                </a:rPr>
                <a:t>osc </a:t>
              </a:r>
              <a:r>
                <a:rPr lang="fr-FR">
                  <a:latin typeface="Comic Sans MS" charset="0"/>
                </a:rPr>
                <a:t>= ---- </a:t>
              </a:r>
            </a:p>
          </p:txBody>
        </p:sp>
        <p:sp>
          <p:nvSpPr>
            <p:cNvPr id="109599" name="Text Box 40"/>
            <p:cNvSpPr txBox="1">
              <a:spLocks noChangeArrowheads="1"/>
            </p:cNvSpPr>
            <p:nvPr/>
          </p:nvSpPr>
          <p:spPr bwMode="auto">
            <a:xfrm>
              <a:off x="2718" y="3619"/>
              <a:ext cx="745" cy="252"/>
            </a:xfrm>
            <a:prstGeom prst="rect">
              <a:avLst/>
            </a:prstGeom>
            <a:noFill/>
            <a:ln w="12700">
              <a:noFill/>
              <a:miter lim="800000"/>
              <a:headEnd/>
              <a:tailEnd/>
            </a:ln>
          </p:spPr>
          <p:txBody>
            <a:bodyPr wrap="none">
              <a:prstTxWarp prst="textNoShape">
                <a:avLst/>
              </a:prstTxWarp>
              <a:spAutoFit/>
            </a:bodyPr>
            <a:lstStyle/>
            <a:p>
              <a:r>
                <a:rPr lang="fr-FR" sz="2000">
                  <a:latin typeface="Comic Sans MS" charset="0"/>
                </a:rPr>
                <a:t>Energie</a:t>
              </a:r>
            </a:p>
          </p:txBody>
        </p:sp>
        <p:sp>
          <p:nvSpPr>
            <p:cNvPr id="109600" name="Text Box 41"/>
            <p:cNvSpPr txBox="1">
              <a:spLocks noChangeArrowheads="1"/>
            </p:cNvSpPr>
            <p:nvPr/>
          </p:nvSpPr>
          <p:spPr bwMode="auto">
            <a:xfrm>
              <a:off x="2865" y="3844"/>
              <a:ext cx="440" cy="252"/>
            </a:xfrm>
            <a:prstGeom prst="rect">
              <a:avLst/>
            </a:prstGeom>
            <a:noFill/>
            <a:ln w="12700">
              <a:noFill/>
              <a:miter lim="800000"/>
              <a:headEnd/>
              <a:tailEnd/>
            </a:ln>
          </p:spPr>
          <p:txBody>
            <a:bodyPr wrap="none">
              <a:prstTxWarp prst="textNoShape">
                <a:avLst/>
              </a:prstTxWarp>
              <a:spAutoFit/>
            </a:bodyPr>
            <a:lstStyle/>
            <a:p>
              <a:r>
                <a:rPr lang="fr-FR" sz="2000">
                  <a:latin typeface="Symbol" charset="2"/>
                </a:rPr>
                <a:t>D</a:t>
              </a:r>
              <a:r>
                <a:rPr lang="fr-FR" sz="2000">
                  <a:latin typeface="Comic Sans MS" charset="0"/>
                </a:rPr>
                <a:t>m</a:t>
              </a:r>
              <a:r>
                <a:rPr lang="fr-FR" sz="2000" baseline="30000">
                  <a:latin typeface="Comic Sans MS" charset="0"/>
                </a:rPr>
                <a:t>2</a:t>
              </a:r>
            </a:p>
          </p:txBody>
        </p:sp>
        <p:sp>
          <p:nvSpPr>
            <p:cNvPr id="109601" name="Line 42"/>
            <p:cNvSpPr>
              <a:spLocks noChangeShapeType="1"/>
            </p:cNvSpPr>
            <p:nvPr/>
          </p:nvSpPr>
          <p:spPr bwMode="auto">
            <a:xfrm>
              <a:off x="2788" y="3859"/>
              <a:ext cx="543" cy="3"/>
            </a:xfrm>
            <a:prstGeom prst="line">
              <a:avLst/>
            </a:prstGeom>
            <a:noFill/>
            <a:ln w="38100">
              <a:solidFill>
                <a:schemeClr val="tx1"/>
              </a:solidFill>
              <a:round/>
              <a:headEnd/>
              <a:tailEnd/>
            </a:ln>
          </p:spPr>
          <p:txBody>
            <a:bodyPr>
              <a:prstTxWarp prst="textNoShape">
                <a:avLst/>
              </a:prstTxWarp>
            </a:bodyPr>
            <a:lstStyle/>
            <a:p>
              <a:endParaRPr lang="fr-FR"/>
            </a:p>
          </p:txBody>
        </p:sp>
      </p:grpSp>
      <p:sp>
        <p:nvSpPr>
          <p:cNvPr id="109591" name="Oval 15"/>
          <p:cNvSpPr>
            <a:spLocks noChangeArrowheads="1"/>
          </p:cNvSpPr>
          <p:nvPr/>
        </p:nvSpPr>
        <p:spPr bwMode="auto">
          <a:xfrm>
            <a:off x="1676400" y="3962400"/>
            <a:ext cx="331788" cy="360363"/>
          </a:xfrm>
          <a:prstGeom prst="ellipse">
            <a:avLst/>
          </a:prstGeom>
          <a:solidFill>
            <a:schemeClr val="accent1"/>
          </a:solidFill>
          <a:ln w="12700">
            <a:solidFill>
              <a:schemeClr val="tx1"/>
            </a:solidFill>
            <a:round/>
            <a:headEnd/>
            <a:tailEnd/>
          </a:ln>
        </p:spPr>
        <p:txBody>
          <a:bodyPr wrap="none" anchor="ctr">
            <a:prstTxWarp prst="textNoShape">
              <a:avLst/>
            </a:prstTxWarp>
          </a:bodyPr>
          <a:lstStyle/>
          <a:p>
            <a:endParaRPr lang="fr-FR"/>
          </a:p>
        </p:txBody>
      </p:sp>
      <p:sp>
        <p:nvSpPr>
          <p:cNvPr id="109592" name="Oval 16"/>
          <p:cNvSpPr>
            <a:spLocks noChangeArrowheads="1"/>
          </p:cNvSpPr>
          <p:nvPr/>
        </p:nvSpPr>
        <p:spPr bwMode="auto">
          <a:xfrm>
            <a:off x="2819400" y="3962400"/>
            <a:ext cx="331788" cy="360363"/>
          </a:xfrm>
          <a:prstGeom prst="ellipse">
            <a:avLst/>
          </a:prstGeom>
          <a:solidFill>
            <a:schemeClr val="hlink"/>
          </a:solidFill>
          <a:ln w="12700">
            <a:solidFill>
              <a:schemeClr val="tx1"/>
            </a:solidFill>
            <a:round/>
            <a:headEnd/>
            <a:tailEnd/>
          </a:ln>
        </p:spPr>
        <p:txBody>
          <a:bodyPr wrap="none" anchor="ctr">
            <a:prstTxWarp prst="textNoShape">
              <a:avLst/>
            </a:prstTxWarp>
          </a:bodyPr>
          <a:lstStyle/>
          <a:p>
            <a:endParaRPr lang="fr-FR"/>
          </a:p>
        </p:txBody>
      </p:sp>
      <p:sp>
        <p:nvSpPr>
          <p:cNvPr id="109593" name="Oval 17"/>
          <p:cNvSpPr>
            <a:spLocks noChangeArrowheads="1"/>
          </p:cNvSpPr>
          <p:nvPr/>
        </p:nvSpPr>
        <p:spPr bwMode="auto">
          <a:xfrm>
            <a:off x="3886200" y="3962400"/>
            <a:ext cx="331788" cy="360363"/>
          </a:xfrm>
          <a:prstGeom prst="ellipse">
            <a:avLst/>
          </a:prstGeom>
          <a:solidFill>
            <a:schemeClr val="accent2"/>
          </a:solidFill>
          <a:ln w="12700">
            <a:solidFill>
              <a:schemeClr val="tx1"/>
            </a:solidFill>
            <a:round/>
            <a:headEnd/>
            <a:tailEnd/>
          </a:ln>
        </p:spPr>
        <p:txBody>
          <a:bodyPr wrap="none" anchor="ctr">
            <a:prstTxWarp prst="textNoShape">
              <a:avLst/>
            </a:prstTxWarp>
          </a:bodyPr>
          <a:lstStyle/>
          <a:p>
            <a:endParaRPr lang="fr-FR"/>
          </a:p>
        </p:txBody>
      </p:sp>
      <p:sp>
        <p:nvSpPr>
          <p:cNvPr id="109594" name="Oval 15"/>
          <p:cNvSpPr>
            <a:spLocks noChangeArrowheads="1"/>
          </p:cNvSpPr>
          <p:nvPr/>
        </p:nvSpPr>
        <p:spPr bwMode="auto">
          <a:xfrm>
            <a:off x="685800" y="3962400"/>
            <a:ext cx="331788" cy="360363"/>
          </a:xfrm>
          <a:prstGeom prst="ellipse">
            <a:avLst/>
          </a:prstGeom>
          <a:solidFill>
            <a:schemeClr val="bg1"/>
          </a:solidFill>
          <a:ln w="12700">
            <a:solidFill>
              <a:schemeClr val="tx1"/>
            </a:solidFill>
            <a:round/>
            <a:headEnd/>
            <a:tailEnd/>
          </a:ln>
        </p:spPr>
        <p:txBody>
          <a:bodyPr wrap="none" anchor="ctr">
            <a:prstTxWarp prst="textNoShape">
              <a:avLst/>
            </a:prstTxWarp>
          </a:bodyPr>
          <a:lstStyle/>
          <a:p>
            <a:endParaRPr lang="fr-FR"/>
          </a:p>
        </p:txBody>
      </p:sp>
      <p:sp>
        <p:nvSpPr>
          <p:cNvPr id="109595" name="ZoneTexte 39"/>
          <p:cNvSpPr txBox="1">
            <a:spLocks noChangeArrowheads="1"/>
          </p:cNvSpPr>
          <p:nvPr/>
        </p:nvSpPr>
        <p:spPr bwMode="auto">
          <a:xfrm>
            <a:off x="1143000" y="3886200"/>
            <a:ext cx="365125" cy="461963"/>
          </a:xfrm>
          <a:prstGeom prst="rect">
            <a:avLst/>
          </a:prstGeom>
          <a:noFill/>
          <a:ln w="9525">
            <a:noFill/>
            <a:miter lim="800000"/>
            <a:headEnd/>
            <a:tailEnd/>
          </a:ln>
        </p:spPr>
        <p:txBody>
          <a:bodyPr>
            <a:prstTxWarp prst="textNoShape">
              <a:avLst/>
            </a:prstTxWarp>
            <a:spAutoFit/>
          </a:bodyPr>
          <a:lstStyle/>
          <a:p>
            <a:r>
              <a:rPr lang="fr-FR"/>
              <a:t>=</a:t>
            </a:r>
          </a:p>
        </p:txBody>
      </p:sp>
      <p:sp>
        <p:nvSpPr>
          <p:cNvPr id="109596" name="ZoneTexte 40"/>
          <p:cNvSpPr txBox="1">
            <a:spLocks noChangeArrowheads="1"/>
          </p:cNvSpPr>
          <p:nvPr/>
        </p:nvSpPr>
        <p:spPr bwMode="auto">
          <a:xfrm>
            <a:off x="2286000" y="3886200"/>
            <a:ext cx="457200" cy="461963"/>
          </a:xfrm>
          <a:prstGeom prst="rect">
            <a:avLst/>
          </a:prstGeom>
          <a:noFill/>
          <a:ln w="9525">
            <a:noFill/>
            <a:miter lim="800000"/>
            <a:headEnd/>
            <a:tailEnd/>
          </a:ln>
        </p:spPr>
        <p:txBody>
          <a:bodyPr>
            <a:prstTxWarp prst="textNoShape">
              <a:avLst/>
            </a:prstTxWarp>
            <a:spAutoFit/>
          </a:bodyPr>
          <a:lstStyle/>
          <a:p>
            <a:r>
              <a:rPr lang="fr-FR"/>
              <a:t>+</a:t>
            </a:r>
          </a:p>
        </p:txBody>
      </p:sp>
      <p:sp>
        <p:nvSpPr>
          <p:cNvPr id="109597" name="Rectangle 41"/>
          <p:cNvSpPr>
            <a:spLocks noChangeArrowheads="1"/>
          </p:cNvSpPr>
          <p:nvPr/>
        </p:nvSpPr>
        <p:spPr bwMode="auto">
          <a:xfrm>
            <a:off x="3352800" y="3886200"/>
            <a:ext cx="365125" cy="461963"/>
          </a:xfrm>
          <a:prstGeom prst="rect">
            <a:avLst/>
          </a:prstGeom>
          <a:noFill/>
          <a:ln w="9525">
            <a:noFill/>
            <a:miter lim="800000"/>
            <a:headEnd/>
            <a:tailEnd/>
          </a:ln>
        </p:spPr>
        <p:txBody>
          <a:bodyPr wrap="none">
            <a:prstTxWarp prst="textNoShape">
              <a:avLst/>
            </a:prstTxWarp>
            <a:spAutoFit/>
          </a:bodyPr>
          <a:lstStyle/>
          <a:p>
            <a:r>
              <a:rPr lang="fr-FR"/>
              <a:t>+</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0" y="3175"/>
            <a:ext cx="9144000" cy="684213"/>
          </a:xfrm>
          <a:solidFill>
            <a:srgbClr val="72FF72"/>
          </a:solidFill>
        </p:spPr>
        <p:txBody>
          <a:bodyPr/>
          <a:lstStyle/>
          <a:p>
            <a:r>
              <a:rPr lang="en-GB" sz="3200" b="1" smtClean="0">
                <a:solidFill>
                  <a:srgbClr val="996633"/>
                </a:solidFill>
                <a:ea typeface="ＭＳ Ｐゴシック" charset="-128"/>
                <a:cs typeface="ＭＳ Ｐゴシック" charset="-128"/>
              </a:rPr>
              <a:t>Une analogie optique pour l’oscillation neutrino</a:t>
            </a:r>
            <a:endParaRPr lang="en-GB" sz="3200" smtClean="0">
              <a:solidFill>
                <a:srgbClr val="996633"/>
              </a:solidFill>
              <a:ea typeface="ＭＳ Ｐゴシック" charset="-128"/>
              <a:cs typeface="ＭＳ Ｐゴシック" charset="-128"/>
            </a:endParaRPr>
          </a:p>
        </p:txBody>
      </p:sp>
      <p:sp>
        <p:nvSpPr>
          <p:cNvPr id="110595" name="Text Box 3"/>
          <p:cNvSpPr txBox="1">
            <a:spLocks noChangeArrowheads="1"/>
          </p:cNvSpPr>
          <p:nvPr/>
        </p:nvSpPr>
        <p:spPr bwMode="auto">
          <a:xfrm>
            <a:off x="19050" y="2308225"/>
            <a:ext cx="9105900" cy="461963"/>
          </a:xfrm>
          <a:prstGeom prst="rect">
            <a:avLst/>
          </a:prstGeom>
          <a:noFill/>
          <a:ln w="12700">
            <a:noFill/>
            <a:miter lim="800000"/>
            <a:headEnd type="none" w="sm" len="sm"/>
            <a:tailEnd type="none" w="sm" len="sm"/>
          </a:ln>
        </p:spPr>
        <p:txBody>
          <a:bodyPr>
            <a:prstTxWarp prst="textNoShape">
              <a:avLst/>
            </a:prstTxWarp>
            <a:spAutoFit/>
          </a:bodyPr>
          <a:lstStyle/>
          <a:p>
            <a:pPr>
              <a:spcBef>
                <a:spcPct val="50000"/>
              </a:spcBef>
              <a:buFont typeface="Wingdings" charset="2"/>
              <a:buChar char="­"/>
            </a:pPr>
            <a:r>
              <a:rPr lang="en-US" b="1">
                <a:solidFill>
                  <a:srgbClr val="3333FF"/>
                </a:solidFill>
              </a:rPr>
              <a:t> </a:t>
            </a:r>
            <a:r>
              <a:rPr lang="en-US" sz="1600" b="1" u="sng">
                <a:solidFill>
                  <a:srgbClr val="0000CC"/>
                </a:solidFill>
              </a:rPr>
              <a:t>Propagation de couleurs en ondes</a:t>
            </a:r>
            <a:r>
              <a:rPr lang="en-US" sz="1600" b="1">
                <a:solidFill>
                  <a:srgbClr val="0000CC"/>
                </a:solidFill>
              </a:rPr>
              <a:t>: couleur différent</a:t>
            </a:r>
            <a:r>
              <a:rPr lang="en-US" sz="1600" b="1">
                <a:solidFill>
                  <a:srgbClr val="0000CC"/>
                </a:solidFill>
                <a:sym typeface="Wingdings" charset="2"/>
              </a:rPr>
              <a:t>  </a:t>
            </a:r>
            <a:r>
              <a:rPr lang="en-US" sz="1600" b="1">
                <a:solidFill>
                  <a:srgbClr val="0000CC"/>
                </a:solidFill>
                <a:sym typeface="Symbol" charset="2"/>
              </a:rPr>
              <a:t>longeur d’onde différente</a:t>
            </a:r>
            <a:endParaRPr lang="en-US" sz="1600" b="1">
              <a:solidFill>
                <a:srgbClr val="CC0000"/>
              </a:solidFill>
              <a:sym typeface="Symbol" charset="2"/>
            </a:endParaRPr>
          </a:p>
        </p:txBody>
      </p:sp>
      <p:grpSp>
        <p:nvGrpSpPr>
          <p:cNvPr id="110596" name="Group 5"/>
          <p:cNvGrpSpPr>
            <a:grpSpLocks/>
          </p:cNvGrpSpPr>
          <p:nvPr/>
        </p:nvGrpSpPr>
        <p:grpSpPr bwMode="auto">
          <a:xfrm>
            <a:off x="303213" y="2946400"/>
            <a:ext cx="1531937" cy="2212975"/>
            <a:chOff x="191" y="1712"/>
            <a:chExt cx="965" cy="1394"/>
          </a:xfrm>
        </p:grpSpPr>
        <p:grpSp>
          <p:nvGrpSpPr>
            <p:cNvPr id="110618" name="Group 6"/>
            <p:cNvGrpSpPr>
              <a:grpSpLocks/>
            </p:cNvGrpSpPr>
            <p:nvPr/>
          </p:nvGrpSpPr>
          <p:grpSpPr bwMode="auto">
            <a:xfrm>
              <a:off x="385" y="2854"/>
              <a:ext cx="602" cy="252"/>
              <a:chOff x="469" y="2854"/>
              <a:chExt cx="602" cy="252"/>
            </a:xfrm>
          </p:grpSpPr>
          <p:sp>
            <p:nvSpPr>
              <p:cNvPr id="110623" name="AutoShape 7"/>
              <p:cNvSpPr>
                <a:spLocks noChangeArrowheads="1"/>
              </p:cNvSpPr>
              <p:nvPr/>
            </p:nvSpPr>
            <p:spPr bwMode="auto">
              <a:xfrm>
                <a:off x="469" y="2880"/>
                <a:ext cx="602" cy="217"/>
              </a:xfrm>
              <a:prstGeom prst="roundRect">
                <a:avLst>
                  <a:gd name="adj" fmla="val 16667"/>
                </a:avLst>
              </a:prstGeom>
              <a:solidFill>
                <a:srgbClr val="FFFF00"/>
              </a:solidFill>
              <a:ln w="12700">
                <a:noFill/>
                <a:round/>
                <a:headEnd/>
                <a:tailEnd/>
              </a:ln>
            </p:spPr>
            <p:txBody>
              <a:bodyPr wrap="none" anchor="ctr">
                <a:prstTxWarp prst="textNoShape">
                  <a:avLst/>
                </a:prstTxWarp>
              </a:bodyPr>
              <a:lstStyle/>
              <a:p>
                <a:endParaRPr lang="fr-FR"/>
              </a:p>
            </p:txBody>
          </p:sp>
          <p:sp>
            <p:nvSpPr>
              <p:cNvPr id="110624" name="Text Box 8"/>
              <p:cNvSpPr txBox="1">
                <a:spLocks noChangeArrowheads="1"/>
              </p:cNvSpPr>
              <p:nvPr/>
            </p:nvSpPr>
            <p:spPr bwMode="auto">
              <a:xfrm>
                <a:off x="498" y="2854"/>
                <a:ext cx="546" cy="252"/>
              </a:xfrm>
              <a:prstGeom prst="rect">
                <a:avLst/>
              </a:prstGeom>
              <a:noFill/>
              <a:ln w="12700">
                <a:noFill/>
                <a:miter lim="800000"/>
                <a:headEnd/>
                <a:tailEnd/>
              </a:ln>
            </p:spPr>
            <p:txBody>
              <a:bodyPr wrap="none" anchor="ctr">
                <a:prstTxWarp prst="textNoShape">
                  <a:avLst/>
                </a:prstTxWarp>
                <a:spAutoFit/>
              </a:bodyPr>
              <a:lstStyle/>
              <a:p>
                <a:pPr algn="ctr">
                  <a:spcBef>
                    <a:spcPct val="50000"/>
                  </a:spcBef>
                </a:pPr>
                <a:r>
                  <a:rPr lang="en-GB" sz="2000" b="1">
                    <a:solidFill>
                      <a:srgbClr val="4D4D4D"/>
                    </a:solidFill>
                  </a:rPr>
                  <a:t>jaune</a:t>
                </a:r>
                <a:endParaRPr lang="en-GB" sz="2000" b="1">
                  <a:solidFill>
                    <a:srgbClr val="008000"/>
                  </a:solidFill>
                </a:endParaRPr>
              </a:p>
            </p:txBody>
          </p:sp>
        </p:grpSp>
        <p:pic>
          <p:nvPicPr>
            <p:cNvPr id="110619" name="Picture 9" descr="circles1"/>
            <p:cNvPicPr>
              <a:picLocks noChangeAspect="1" noChangeArrowheads="1"/>
            </p:cNvPicPr>
            <p:nvPr/>
          </p:nvPicPr>
          <p:blipFill>
            <a:blip r:embed="rId2"/>
            <a:srcRect l="1176" t="7954" b="3181"/>
            <a:stretch>
              <a:fillRect/>
            </a:stretch>
          </p:blipFill>
          <p:spPr bwMode="auto">
            <a:xfrm>
              <a:off x="191" y="1712"/>
              <a:ext cx="965" cy="642"/>
            </a:xfrm>
            <a:prstGeom prst="rect">
              <a:avLst/>
            </a:prstGeom>
            <a:noFill/>
            <a:ln w="9525">
              <a:noFill/>
              <a:miter lim="800000"/>
              <a:headEnd/>
              <a:tailEnd/>
            </a:ln>
          </p:spPr>
        </p:pic>
        <p:grpSp>
          <p:nvGrpSpPr>
            <p:cNvPr id="110620" name="Group 10"/>
            <p:cNvGrpSpPr>
              <a:grpSpLocks/>
            </p:cNvGrpSpPr>
            <p:nvPr/>
          </p:nvGrpSpPr>
          <p:grpSpPr bwMode="auto">
            <a:xfrm>
              <a:off x="656" y="2056"/>
              <a:ext cx="47" cy="708"/>
              <a:chOff x="656" y="2050"/>
              <a:chExt cx="47" cy="708"/>
            </a:xfrm>
          </p:grpSpPr>
          <p:sp>
            <p:nvSpPr>
              <p:cNvPr id="110621" name="Line 11"/>
              <p:cNvSpPr>
                <a:spLocks noChangeShapeType="1"/>
              </p:cNvSpPr>
              <p:nvPr/>
            </p:nvSpPr>
            <p:spPr bwMode="auto">
              <a:xfrm>
                <a:off x="676" y="2073"/>
                <a:ext cx="2" cy="685"/>
              </a:xfrm>
              <a:prstGeom prst="line">
                <a:avLst/>
              </a:prstGeom>
              <a:noFill/>
              <a:ln w="19050">
                <a:solidFill>
                  <a:srgbClr val="4D4D4D"/>
                </a:solidFill>
                <a:round/>
                <a:headEnd/>
                <a:tailEnd type="stealth" w="med" len="med"/>
              </a:ln>
            </p:spPr>
            <p:txBody>
              <a:bodyPr wrap="none" anchor="ctr">
                <a:prstTxWarp prst="textNoShape">
                  <a:avLst/>
                </a:prstTxWarp>
              </a:bodyPr>
              <a:lstStyle/>
              <a:p>
                <a:endParaRPr lang="fr-FR"/>
              </a:p>
            </p:txBody>
          </p:sp>
          <p:sp>
            <p:nvSpPr>
              <p:cNvPr id="110622" name="Oval 12"/>
              <p:cNvSpPr>
                <a:spLocks noChangeArrowheads="1"/>
              </p:cNvSpPr>
              <p:nvPr/>
            </p:nvSpPr>
            <p:spPr bwMode="auto">
              <a:xfrm>
                <a:off x="656" y="2050"/>
                <a:ext cx="47" cy="47"/>
              </a:xfrm>
              <a:prstGeom prst="ellipse">
                <a:avLst/>
              </a:prstGeom>
              <a:solidFill>
                <a:srgbClr val="4D4D4D"/>
              </a:solidFill>
              <a:ln w="9525">
                <a:noFill/>
                <a:round/>
                <a:headEnd/>
                <a:tailEnd/>
              </a:ln>
            </p:spPr>
            <p:txBody>
              <a:bodyPr wrap="none" anchor="ctr">
                <a:prstTxWarp prst="textNoShape">
                  <a:avLst/>
                </a:prstTxWarp>
              </a:bodyPr>
              <a:lstStyle/>
              <a:p>
                <a:endParaRPr lang="fr-FR"/>
              </a:p>
            </p:txBody>
          </p:sp>
        </p:grpSp>
      </p:grpSp>
      <p:grpSp>
        <p:nvGrpSpPr>
          <p:cNvPr id="110597" name="Group 13"/>
          <p:cNvGrpSpPr>
            <a:grpSpLocks/>
          </p:cNvGrpSpPr>
          <p:nvPr/>
        </p:nvGrpSpPr>
        <p:grpSpPr bwMode="auto">
          <a:xfrm>
            <a:off x="0" y="990600"/>
            <a:ext cx="8761413" cy="1252538"/>
            <a:chOff x="0" y="432"/>
            <a:chExt cx="5519" cy="789"/>
          </a:xfrm>
        </p:grpSpPr>
        <p:sp>
          <p:nvSpPr>
            <p:cNvPr id="110610" name="Text Box 17"/>
            <p:cNvSpPr txBox="1">
              <a:spLocks noChangeArrowheads="1"/>
            </p:cNvSpPr>
            <p:nvPr/>
          </p:nvSpPr>
          <p:spPr bwMode="auto">
            <a:xfrm>
              <a:off x="0" y="480"/>
              <a:ext cx="3982" cy="485"/>
            </a:xfrm>
            <a:prstGeom prst="rect">
              <a:avLst/>
            </a:prstGeom>
            <a:noFill/>
            <a:ln w="12700">
              <a:noFill/>
              <a:miter lim="800000"/>
              <a:headEnd type="none" w="sm" len="sm"/>
              <a:tailEnd type="none" w="sm" len="sm"/>
            </a:ln>
          </p:spPr>
          <p:txBody>
            <a:bodyPr>
              <a:prstTxWarp prst="textNoShape">
                <a:avLst/>
              </a:prstTxWarp>
              <a:spAutoFit/>
            </a:bodyPr>
            <a:lstStyle/>
            <a:p>
              <a:pPr>
                <a:spcBef>
                  <a:spcPct val="50000"/>
                </a:spcBef>
                <a:buFont typeface="Wingdings" charset="2"/>
                <a:buChar char="­"/>
              </a:pPr>
              <a:r>
                <a:rPr lang="en-GB" b="1">
                  <a:solidFill>
                    <a:srgbClr val="0000CC"/>
                  </a:solidFill>
                </a:rPr>
                <a:t> </a:t>
              </a:r>
              <a:r>
                <a:rPr lang="en-GB" b="1" u="sng">
                  <a:solidFill>
                    <a:srgbClr val="0000CC"/>
                  </a:solidFill>
                </a:rPr>
                <a:t>Melange</a:t>
              </a:r>
              <a:r>
                <a:rPr lang="en-GB" b="1">
                  <a:solidFill>
                    <a:srgbClr val="0000CC"/>
                  </a:solidFill>
                </a:rPr>
                <a:t> </a:t>
              </a:r>
              <a:r>
                <a:rPr lang="en-GB">
                  <a:solidFill>
                    <a:srgbClr val="0000CC"/>
                  </a:solidFill>
                </a:rPr>
                <a:t>:  </a:t>
              </a:r>
              <a:r>
                <a:rPr lang="fr-FR" sz="2000" b="1">
                  <a:solidFill>
                    <a:srgbClr val="0000CC"/>
                  </a:solidFill>
                </a:rPr>
                <a:t>couleur visible mélange des couleurs de base</a:t>
              </a:r>
              <a:endParaRPr lang="en-US">
                <a:solidFill>
                  <a:srgbClr val="008000"/>
                </a:solidFill>
              </a:endParaRPr>
            </a:p>
          </p:txBody>
        </p:sp>
        <p:grpSp>
          <p:nvGrpSpPr>
            <p:cNvPr id="110611" name="Group 18"/>
            <p:cNvGrpSpPr>
              <a:grpSpLocks/>
            </p:cNvGrpSpPr>
            <p:nvPr/>
          </p:nvGrpSpPr>
          <p:grpSpPr bwMode="auto">
            <a:xfrm>
              <a:off x="3408" y="432"/>
              <a:ext cx="2111" cy="789"/>
              <a:chOff x="3408" y="432"/>
              <a:chExt cx="2111" cy="789"/>
            </a:xfrm>
          </p:grpSpPr>
          <p:sp>
            <p:nvSpPr>
              <p:cNvPr id="110612" name="Text Box 19"/>
              <p:cNvSpPr txBox="1">
                <a:spLocks noChangeArrowheads="1"/>
              </p:cNvSpPr>
              <p:nvPr/>
            </p:nvSpPr>
            <p:spPr bwMode="auto">
              <a:xfrm>
                <a:off x="3456" y="1008"/>
                <a:ext cx="1198" cy="213"/>
              </a:xfrm>
              <a:prstGeom prst="rect">
                <a:avLst/>
              </a:prstGeom>
              <a:noFill/>
              <a:ln w="12700">
                <a:noFill/>
                <a:miter lim="800000"/>
                <a:headEnd/>
                <a:tailEnd/>
              </a:ln>
            </p:spPr>
            <p:txBody>
              <a:bodyPr wrap="none" anchor="ctr">
                <a:prstTxWarp prst="textNoShape">
                  <a:avLst/>
                </a:prstTxWarp>
                <a:spAutoFit/>
              </a:bodyPr>
              <a:lstStyle/>
              <a:p>
                <a:pPr algn="ctr">
                  <a:spcBef>
                    <a:spcPct val="50000"/>
                  </a:spcBef>
                </a:pPr>
                <a:r>
                  <a:rPr lang="en-GB" sz="1600" b="1" i="1">
                    <a:solidFill>
                      <a:srgbClr val="4D4D4D"/>
                    </a:solidFill>
                  </a:rPr>
                  <a:t>Couleurs visibles</a:t>
                </a:r>
                <a:endParaRPr lang="en-GB" sz="2000"/>
              </a:p>
            </p:txBody>
          </p:sp>
          <p:sp>
            <p:nvSpPr>
              <p:cNvPr id="110613" name="Text Box 20"/>
              <p:cNvSpPr txBox="1">
                <a:spLocks noChangeArrowheads="1"/>
              </p:cNvSpPr>
              <p:nvPr/>
            </p:nvSpPr>
            <p:spPr bwMode="auto">
              <a:xfrm>
                <a:off x="3408" y="432"/>
                <a:ext cx="1201" cy="213"/>
              </a:xfrm>
              <a:prstGeom prst="rect">
                <a:avLst/>
              </a:prstGeom>
              <a:noFill/>
              <a:ln w="12700">
                <a:noFill/>
                <a:miter lim="800000"/>
                <a:headEnd/>
                <a:tailEnd/>
              </a:ln>
            </p:spPr>
            <p:txBody>
              <a:bodyPr wrap="none" anchor="ctr">
                <a:prstTxWarp prst="textNoShape">
                  <a:avLst/>
                </a:prstTxWarp>
                <a:spAutoFit/>
              </a:bodyPr>
              <a:lstStyle/>
              <a:p>
                <a:pPr algn="ctr">
                  <a:spcBef>
                    <a:spcPct val="50000"/>
                  </a:spcBef>
                </a:pPr>
                <a:r>
                  <a:rPr lang="en-GB" sz="1600" b="1" i="1">
                    <a:solidFill>
                      <a:srgbClr val="4D4D4D"/>
                    </a:solidFill>
                  </a:rPr>
                  <a:t>Couleurs de base</a:t>
                </a:r>
                <a:endParaRPr lang="en-GB" sz="2000"/>
              </a:p>
            </p:txBody>
          </p:sp>
          <p:pic>
            <p:nvPicPr>
              <p:cNvPr id="110614" name="Picture 21" descr="circles1"/>
              <p:cNvPicPr>
                <a:picLocks noChangeAspect="1" noChangeArrowheads="1"/>
              </p:cNvPicPr>
              <p:nvPr/>
            </p:nvPicPr>
            <p:blipFill>
              <a:blip r:embed="rId2"/>
              <a:srcRect l="1176" t="7954" b="3181"/>
              <a:stretch>
                <a:fillRect/>
              </a:stretch>
            </p:blipFill>
            <p:spPr bwMode="auto">
              <a:xfrm>
                <a:off x="4587" y="548"/>
                <a:ext cx="932" cy="642"/>
              </a:xfrm>
              <a:prstGeom prst="rect">
                <a:avLst/>
              </a:prstGeom>
              <a:noFill/>
              <a:ln w="9525">
                <a:noFill/>
                <a:miter lim="800000"/>
                <a:headEnd/>
                <a:tailEnd/>
              </a:ln>
            </p:spPr>
          </p:pic>
          <p:sp>
            <p:nvSpPr>
              <p:cNvPr id="110615" name="Line 22"/>
              <p:cNvSpPr>
                <a:spLocks noChangeShapeType="1"/>
              </p:cNvSpPr>
              <p:nvPr/>
            </p:nvSpPr>
            <p:spPr bwMode="auto">
              <a:xfrm flipV="1">
                <a:off x="4562" y="881"/>
                <a:ext cx="460" cy="192"/>
              </a:xfrm>
              <a:prstGeom prst="line">
                <a:avLst/>
              </a:prstGeom>
              <a:noFill/>
              <a:ln w="9525">
                <a:solidFill>
                  <a:srgbClr val="4D4D4D"/>
                </a:solidFill>
                <a:round/>
                <a:headEnd/>
                <a:tailEnd type="stealth" w="med" len="med"/>
              </a:ln>
            </p:spPr>
            <p:txBody>
              <a:bodyPr wrap="none" anchor="ctr">
                <a:prstTxWarp prst="textNoShape">
                  <a:avLst/>
                </a:prstTxWarp>
              </a:bodyPr>
              <a:lstStyle/>
              <a:p>
                <a:endParaRPr lang="fr-FR"/>
              </a:p>
            </p:txBody>
          </p:sp>
          <p:sp>
            <p:nvSpPr>
              <p:cNvPr id="110616" name="Line 23"/>
              <p:cNvSpPr>
                <a:spLocks noChangeShapeType="1"/>
              </p:cNvSpPr>
              <p:nvPr/>
            </p:nvSpPr>
            <p:spPr bwMode="auto">
              <a:xfrm>
                <a:off x="4549" y="562"/>
                <a:ext cx="212" cy="122"/>
              </a:xfrm>
              <a:prstGeom prst="line">
                <a:avLst/>
              </a:prstGeom>
              <a:noFill/>
              <a:ln w="9525">
                <a:solidFill>
                  <a:srgbClr val="4D4D4D"/>
                </a:solidFill>
                <a:round/>
                <a:headEnd/>
                <a:tailEnd type="stealth" w="med" len="med"/>
              </a:ln>
            </p:spPr>
            <p:txBody>
              <a:bodyPr wrap="none" anchor="ctr">
                <a:prstTxWarp prst="textNoShape">
                  <a:avLst/>
                </a:prstTxWarp>
              </a:bodyPr>
              <a:lstStyle/>
              <a:p>
                <a:endParaRPr lang="fr-FR"/>
              </a:p>
            </p:txBody>
          </p:sp>
          <p:sp>
            <p:nvSpPr>
              <p:cNvPr id="110617" name="Line 24"/>
              <p:cNvSpPr>
                <a:spLocks noChangeShapeType="1"/>
              </p:cNvSpPr>
              <p:nvPr/>
            </p:nvSpPr>
            <p:spPr bwMode="auto">
              <a:xfrm>
                <a:off x="4555" y="529"/>
                <a:ext cx="719" cy="129"/>
              </a:xfrm>
              <a:prstGeom prst="line">
                <a:avLst/>
              </a:prstGeom>
              <a:noFill/>
              <a:ln w="9525">
                <a:solidFill>
                  <a:srgbClr val="4D4D4D"/>
                </a:solidFill>
                <a:round/>
                <a:headEnd/>
                <a:tailEnd type="stealth" w="med" len="med"/>
              </a:ln>
            </p:spPr>
            <p:txBody>
              <a:bodyPr wrap="none" anchor="ctr">
                <a:prstTxWarp prst="textNoShape">
                  <a:avLst/>
                </a:prstTxWarp>
              </a:bodyPr>
              <a:lstStyle/>
              <a:p>
                <a:endParaRPr lang="fr-FR"/>
              </a:p>
            </p:txBody>
          </p:sp>
        </p:grpSp>
      </p:grpSp>
      <p:grpSp>
        <p:nvGrpSpPr>
          <p:cNvPr id="110598" name="Group 25"/>
          <p:cNvGrpSpPr>
            <a:grpSpLocks/>
          </p:cNvGrpSpPr>
          <p:nvPr/>
        </p:nvGrpSpPr>
        <p:grpSpPr bwMode="auto">
          <a:xfrm>
            <a:off x="7062788" y="2933700"/>
            <a:ext cx="2081212" cy="2236788"/>
            <a:chOff x="4449" y="1704"/>
            <a:chExt cx="1311" cy="1409"/>
          </a:xfrm>
        </p:grpSpPr>
        <p:sp>
          <p:nvSpPr>
            <p:cNvPr id="110604" name="AutoShape 26"/>
            <p:cNvSpPr>
              <a:spLocks noChangeArrowheads="1"/>
            </p:cNvSpPr>
            <p:nvPr/>
          </p:nvSpPr>
          <p:spPr bwMode="auto">
            <a:xfrm>
              <a:off x="4508" y="2824"/>
              <a:ext cx="1134" cy="263"/>
            </a:xfrm>
            <a:prstGeom prst="roundRect">
              <a:avLst>
                <a:gd name="adj" fmla="val 16667"/>
              </a:avLst>
            </a:prstGeom>
            <a:solidFill>
              <a:srgbClr val="FF9933"/>
            </a:solidFill>
            <a:ln w="12700">
              <a:noFill/>
              <a:round/>
              <a:headEnd/>
              <a:tailEnd/>
            </a:ln>
          </p:spPr>
          <p:txBody>
            <a:bodyPr wrap="none" anchor="ctr">
              <a:prstTxWarp prst="textNoShape">
                <a:avLst/>
              </a:prstTxWarp>
            </a:bodyPr>
            <a:lstStyle/>
            <a:p>
              <a:endParaRPr lang="fr-FR"/>
            </a:p>
          </p:txBody>
        </p:sp>
        <p:sp>
          <p:nvSpPr>
            <p:cNvPr id="110605" name="Text Box 27"/>
            <p:cNvSpPr txBox="1">
              <a:spLocks noChangeArrowheads="1"/>
            </p:cNvSpPr>
            <p:nvPr/>
          </p:nvSpPr>
          <p:spPr bwMode="auto">
            <a:xfrm>
              <a:off x="4449" y="2376"/>
              <a:ext cx="1311" cy="737"/>
            </a:xfrm>
            <a:prstGeom prst="rect">
              <a:avLst/>
            </a:prstGeom>
            <a:noFill/>
            <a:ln w="12700">
              <a:noFill/>
              <a:miter lim="800000"/>
              <a:headEnd/>
              <a:tailEnd/>
            </a:ln>
          </p:spPr>
          <p:txBody>
            <a:bodyPr anchor="ctr">
              <a:prstTxWarp prst="textNoShape">
                <a:avLst/>
              </a:prstTxWarp>
              <a:spAutoFit/>
            </a:bodyPr>
            <a:lstStyle/>
            <a:p>
              <a:pPr algn="ctr">
                <a:spcBef>
                  <a:spcPct val="50000"/>
                </a:spcBef>
              </a:pPr>
              <a:r>
                <a:rPr lang="en-GB" sz="2000" b="1">
                  <a:solidFill>
                    <a:srgbClr val="4D4D4D"/>
                  </a:solidFill>
                </a:rPr>
                <a:t>Après une distance </a:t>
              </a:r>
            </a:p>
            <a:p>
              <a:pPr algn="ctr">
                <a:spcBef>
                  <a:spcPct val="50000"/>
                </a:spcBef>
              </a:pPr>
              <a:r>
                <a:rPr lang="en-GB" sz="2000" b="1">
                  <a:solidFill>
                    <a:srgbClr val="4D4D4D"/>
                  </a:solidFill>
                </a:rPr>
                <a:t>orange</a:t>
              </a:r>
            </a:p>
          </p:txBody>
        </p:sp>
        <p:pic>
          <p:nvPicPr>
            <p:cNvPr id="110606" name="Picture 28" descr="circles2"/>
            <p:cNvPicPr>
              <a:picLocks noChangeAspect="1" noChangeArrowheads="1"/>
            </p:cNvPicPr>
            <p:nvPr/>
          </p:nvPicPr>
          <p:blipFill>
            <a:blip r:embed="rId3"/>
            <a:srcRect l="2344" t="3236" r="2344" b="3236"/>
            <a:stretch>
              <a:fillRect/>
            </a:stretch>
          </p:blipFill>
          <p:spPr bwMode="auto">
            <a:xfrm>
              <a:off x="4571" y="1704"/>
              <a:ext cx="841" cy="633"/>
            </a:xfrm>
            <a:prstGeom prst="rect">
              <a:avLst/>
            </a:prstGeom>
            <a:noFill/>
            <a:ln w="9525">
              <a:noFill/>
              <a:miter lim="800000"/>
              <a:headEnd/>
              <a:tailEnd/>
            </a:ln>
          </p:spPr>
        </p:pic>
        <p:grpSp>
          <p:nvGrpSpPr>
            <p:cNvPr id="110607" name="Group 29"/>
            <p:cNvGrpSpPr>
              <a:grpSpLocks/>
            </p:cNvGrpSpPr>
            <p:nvPr/>
          </p:nvGrpSpPr>
          <p:grpSpPr bwMode="auto">
            <a:xfrm>
              <a:off x="5095" y="2073"/>
              <a:ext cx="47" cy="368"/>
              <a:chOff x="5095" y="2073"/>
              <a:chExt cx="47" cy="368"/>
            </a:xfrm>
          </p:grpSpPr>
          <p:sp>
            <p:nvSpPr>
              <p:cNvPr id="110608" name="Line 30"/>
              <p:cNvSpPr>
                <a:spLocks noChangeShapeType="1"/>
              </p:cNvSpPr>
              <p:nvPr/>
            </p:nvSpPr>
            <p:spPr bwMode="auto">
              <a:xfrm flipH="1">
                <a:off x="5113" y="2102"/>
                <a:ext cx="6" cy="339"/>
              </a:xfrm>
              <a:prstGeom prst="line">
                <a:avLst/>
              </a:prstGeom>
              <a:noFill/>
              <a:ln w="19050">
                <a:solidFill>
                  <a:srgbClr val="4D4D4D"/>
                </a:solidFill>
                <a:round/>
                <a:headEnd/>
                <a:tailEnd type="stealth" w="med" len="med"/>
              </a:ln>
            </p:spPr>
            <p:txBody>
              <a:bodyPr wrap="none" anchor="ctr">
                <a:prstTxWarp prst="textNoShape">
                  <a:avLst/>
                </a:prstTxWarp>
              </a:bodyPr>
              <a:lstStyle/>
              <a:p>
                <a:endParaRPr lang="fr-FR"/>
              </a:p>
            </p:txBody>
          </p:sp>
          <p:sp>
            <p:nvSpPr>
              <p:cNvPr id="110609" name="Oval 31"/>
              <p:cNvSpPr>
                <a:spLocks noChangeArrowheads="1"/>
              </p:cNvSpPr>
              <p:nvPr/>
            </p:nvSpPr>
            <p:spPr bwMode="auto">
              <a:xfrm>
                <a:off x="5095" y="2073"/>
                <a:ext cx="47" cy="47"/>
              </a:xfrm>
              <a:prstGeom prst="ellipse">
                <a:avLst/>
              </a:prstGeom>
              <a:solidFill>
                <a:srgbClr val="4D4D4D"/>
              </a:solidFill>
              <a:ln w="9525">
                <a:noFill/>
                <a:round/>
                <a:headEnd/>
                <a:tailEnd/>
              </a:ln>
            </p:spPr>
            <p:txBody>
              <a:bodyPr wrap="none" anchor="ctr">
                <a:prstTxWarp prst="textNoShape">
                  <a:avLst/>
                </a:prstTxWarp>
              </a:bodyPr>
              <a:lstStyle/>
              <a:p>
                <a:endParaRPr lang="fr-FR"/>
              </a:p>
            </p:txBody>
          </p:sp>
        </p:grpSp>
      </p:grpSp>
      <p:grpSp>
        <p:nvGrpSpPr>
          <p:cNvPr id="110599" name="Group 32"/>
          <p:cNvGrpSpPr>
            <a:grpSpLocks/>
          </p:cNvGrpSpPr>
          <p:nvPr/>
        </p:nvGrpSpPr>
        <p:grpSpPr bwMode="auto">
          <a:xfrm>
            <a:off x="2455863" y="3211513"/>
            <a:ext cx="4148137" cy="1595437"/>
            <a:chOff x="1547" y="1879"/>
            <a:chExt cx="2613" cy="1005"/>
          </a:xfrm>
        </p:grpSpPr>
        <p:pic>
          <p:nvPicPr>
            <p:cNvPr id="110602" name="Picture 33" descr="sines"/>
            <p:cNvPicPr>
              <a:picLocks noChangeAspect="1" noChangeArrowheads="1"/>
            </p:cNvPicPr>
            <p:nvPr/>
          </p:nvPicPr>
          <p:blipFill>
            <a:blip r:embed="rId4"/>
            <a:srcRect l="1419" t="2158" b="2158"/>
            <a:stretch>
              <a:fillRect/>
            </a:stretch>
          </p:blipFill>
          <p:spPr bwMode="auto">
            <a:xfrm>
              <a:off x="1547" y="1879"/>
              <a:ext cx="2613" cy="1005"/>
            </a:xfrm>
            <a:prstGeom prst="rect">
              <a:avLst/>
            </a:prstGeom>
            <a:noFill/>
            <a:ln w="9525">
              <a:noFill/>
              <a:miter lim="800000"/>
              <a:headEnd/>
              <a:tailEnd/>
            </a:ln>
          </p:spPr>
        </p:pic>
        <p:sp>
          <p:nvSpPr>
            <p:cNvPr id="110603" name="Line 34"/>
            <p:cNvSpPr>
              <a:spLocks noChangeShapeType="1"/>
            </p:cNvSpPr>
            <p:nvPr/>
          </p:nvSpPr>
          <p:spPr bwMode="auto">
            <a:xfrm>
              <a:off x="2802" y="2297"/>
              <a:ext cx="219" cy="0"/>
            </a:xfrm>
            <a:prstGeom prst="line">
              <a:avLst/>
            </a:prstGeom>
            <a:noFill/>
            <a:ln w="38100">
              <a:solidFill>
                <a:schemeClr val="accent2"/>
              </a:solidFill>
              <a:round/>
              <a:headEnd/>
              <a:tailEnd type="stealth" w="med" len="med"/>
            </a:ln>
          </p:spPr>
          <p:txBody>
            <a:bodyPr wrap="none" anchor="ctr">
              <a:prstTxWarp prst="textNoShape">
                <a:avLst/>
              </a:prstTxWarp>
            </a:bodyPr>
            <a:lstStyle/>
            <a:p>
              <a:endParaRPr lang="fr-FR"/>
            </a:p>
          </p:txBody>
        </p:sp>
      </p:grpSp>
      <p:sp>
        <p:nvSpPr>
          <p:cNvPr id="110600" name="Text Box 35"/>
          <p:cNvSpPr txBox="1">
            <a:spLocks noChangeArrowheads="1"/>
          </p:cNvSpPr>
          <p:nvPr/>
        </p:nvSpPr>
        <p:spPr bwMode="auto">
          <a:xfrm rot="-5400000">
            <a:off x="-288925" y="6230938"/>
            <a:ext cx="914400" cy="336550"/>
          </a:xfrm>
          <a:prstGeom prst="rect">
            <a:avLst/>
          </a:prstGeom>
          <a:noFill/>
          <a:ln w="9525">
            <a:noFill/>
            <a:miter lim="800000"/>
            <a:headEnd/>
            <a:tailEnd/>
          </a:ln>
        </p:spPr>
        <p:txBody>
          <a:bodyPr wrap="none">
            <a:prstTxWarp prst="textNoShape">
              <a:avLst/>
            </a:prstTxWarp>
            <a:spAutoFit/>
          </a:bodyPr>
          <a:lstStyle/>
          <a:p>
            <a:pPr algn="ctr">
              <a:spcBef>
                <a:spcPct val="50000"/>
              </a:spcBef>
            </a:pPr>
            <a:r>
              <a:rPr lang="en-GB" sz="1600" i="1">
                <a:solidFill>
                  <a:srgbClr val="4D4D4D"/>
                </a:solidFill>
              </a:rPr>
              <a:t>P.Strolin</a:t>
            </a:r>
          </a:p>
        </p:txBody>
      </p:sp>
      <p:pic>
        <p:nvPicPr>
          <p:cNvPr id="110601" name="Picture 4" descr="escher"/>
          <p:cNvPicPr>
            <a:picLocks noChangeAspect="1" noChangeArrowheads="1"/>
          </p:cNvPicPr>
          <p:nvPr/>
        </p:nvPicPr>
        <p:blipFill>
          <a:blip r:embed="rId5"/>
          <a:srcRect l="1405" t="5067"/>
          <a:stretch>
            <a:fillRect/>
          </a:stretch>
        </p:blipFill>
        <p:spPr bwMode="auto">
          <a:xfrm>
            <a:off x="19050" y="5641975"/>
            <a:ext cx="9124950" cy="1216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8" name="Text Box 2"/>
          <p:cNvSpPr txBox="1">
            <a:spLocks noChangeArrowheads="1"/>
          </p:cNvSpPr>
          <p:nvPr/>
        </p:nvSpPr>
        <p:spPr bwMode="auto">
          <a:xfrm>
            <a:off x="90488" y="1668463"/>
            <a:ext cx="2852737" cy="1200150"/>
          </a:xfrm>
          <a:prstGeom prst="rect">
            <a:avLst/>
          </a:prstGeom>
          <a:solidFill>
            <a:srgbClr val="FFFFCC"/>
          </a:solidFill>
          <a:ln w="25400">
            <a:solidFill>
              <a:srgbClr val="FF6600"/>
            </a:solidFill>
            <a:miter lim="800000"/>
            <a:headEnd/>
            <a:tailEnd/>
          </a:ln>
        </p:spPr>
        <p:txBody>
          <a:bodyPr wrap="none">
            <a:prstTxWarp prst="textNoShape">
              <a:avLst/>
            </a:prstTxWarp>
            <a:spAutoFit/>
          </a:bodyPr>
          <a:lstStyle/>
          <a:p>
            <a:pPr algn="ctr"/>
            <a:r>
              <a:rPr lang="fr-FR">
                <a:latin typeface="Comic Sans MS" charset="0"/>
              </a:rPr>
              <a:t>L = 150 millions km</a:t>
            </a:r>
          </a:p>
          <a:p>
            <a:pPr algn="ctr"/>
            <a:endParaRPr lang="fr-FR">
              <a:latin typeface="Comic Sans MS" charset="0"/>
            </a:endParaRPr>
          </a:p>
          <a:p>
            <a:pPr algn="ctr"/>
            <a:r>
              <a:rPr lang="fr-FR">
                <a:latin typeface="Comic Sans MS" charset="0"/>
              </a:rPr>
              <a:t>&lt;E&gt; = 1 MeV</a:t>
            </a:r>
          </a:p>
        </p:txBody>
      </p:sp>
      <p:pic>
        <p:nvPicPr>
          <p:cNvPr id="111619" name="Picture 3" descr="sun"/>
          <p:cNvPicPr>
            <a:picLocks noChangeAspect="1" noChangeArrowheads="1"/>
          </p:cNvPicPr>
          <p:nvPr/>
        </p:nvPicPr>
        <p:blipFill>
          <a:blip r:embed="rId2"/>
          <a:srcRect/>
          <a:stretch>
            <a:fillRect/>
          </a:stretch>
        </p:blipFill>
        <p:spPr bwMode="auto">
          <a:xfrm>
            <a:off x="0" y="0"/>
            <a:ext cx="1149350" cy="982663"/>
          </a:xfrm>
          <a:prstGeom prst="rect">
            <a:avLst/>
          </a:prstGeom>
          <a:noFill/>
          <a:ln w="9525">
            <a:noFill/>
            <a:miter lim="800000"/>
            <a:headEnd/>
            <a:tailEnd/>
          </a:ln>
        </p:spPr>
      </p:pic>
      <p:sp>
        <p:nvSpPr>
          <p:cNvPr id="111620" name="Text Box 4"/>
          <p:cNvSpPr txBox="1">
            <a:spLocks noChangeArrowheads="1"/>
          </p:cNvSpPr>
          <p:nvPr/>
        </p:nvSpPr>
        <p:spPr bwMode="auto">
          <a:xfrm>
            <a:off x="1152525" y="6080125"/>
            <a:ext cx="6791325" cy="708025"/>
          </a:xfrm>
          <a:prstGeom prst="rect">
            <a:avLst/>
          </a:prstGeom>
          <a:noFill/>
          <a:ln w="12700">
            <a:noFill/>
            <a:miter lim="800000"/>
            <a:headEnd/>
            <a:tailEnd/>
          </a:ln>
        </p:spPr>
        <p:txBody>
          <a:bodyPr wrap="none">
            <a:prstTxWarp prst="textNoShape">
              <a:avLst/>
            </a:prstTxWarp>
            <a:spAutoFit/>
          </a:bodyPr>
          <a:lstStyle/>
          <a:p>
            <a:pPr algn="ctr"/>
            <a:r>
              <a:rPr lang="fr-FR" sz="2000">
                <a:latin typeface="Comic Sans MS" charset="0"/>
              </a:rPr>
              <a:t>Détecteur européen GALLEX (Gran Sasso) – 1986-1998</a:t>
            </a:r>
          </a:p>
          <a:p>
            <a:pPr algn="ctr"/>
            <a:r>
              <a:rPr lang="en-US" sz="2000">
                <a:latin typeface="Comic Sans MS" charset="0"/>
              </a:rPr>
              <a:t>Laboratoire DAPNIA Saclay</a:t>
            </a:r>
            <a:endParaRPr lang="fr-FR" sz="2000">
              <a:latin typeface="Comic Sans MS" charset="0"/>
            </a:endParaRPr>
          </a:p>
        </p:txBody>
      </p:sp>
      <p:sp>
        <p:nvSpPr>
          <p:cNvPr id="111621" name="Rectangle 5"/>
          <p:cNvSpPr>
            <a:spLocks noGrp="1" noChangeArrowheads="1"/>
          </p:cNvSpPr>
          <p:nvPr>
            <p:ph type="title"/>
          </p:nvPr>
        </p:nvSpPr>
        <p:spPr>
          <a:xfrm>
            <a:off x="2038350" y="203200"/>
            <a:ext cx="5572125" cy="1160463"/>
          </a:xfrm>
          <a:solidFill>
            <a:srgbClr val="72FF72"/>
          </a:solidFill>
          <a:ln w="25400">
            <a:solidFill>
              <a:srgbClr val="333399"/>
            </a:solidFill>
          </a:ln>
        </p:spPr>
        <p:txBody>
          <a:bodyPr/>
          <a:lstStyle/>
          <a:p>
            <a:r>
              <a:rPr lang="fr-FR" sz="3200">
                <a:latin typeface="Comic Sans MS" charset="0"/>
                <a:ea typeface="ＭＳ Ｐゴシック" charset="-128"/>
                <a:cs typeface="ＭＳ Ｐゴシック" charset="-128"/>
              </a:rPr>
              <a:t>Les neutrinos du Soleil : Expérience GALLEX</a:t>
            </a:r>
          </a:p>
        </p:txBody>
      </p:sp>
      <p:pic>
        <p:nvPicPr>
          <p:cNvPr id="111622" name="Picture 6"/>
          <p:cNvPicPr>
            <a:picLocks noChangeAspect="1" noChangeArrowheads="1"/>
          </p:cNvPicPr>
          <p:nvPr/>
        </p:nvPicPr>
        <p:blipFill>
          <a:blip r:embed="rId3"/>
          <a:srcRect/>
          <a:stretch>
            <a:fillRect/>
          </a:stretch>
        </p:blipFill>
        <p:spPr bwMode="auto">
          <a:xfrm>
            <a:off x="2922588" y="1546225"/>
            <a:ext cx="3463925" cy="4340225"/>
          </a:xfrm>
          <a:prstGeom prst="rect">
            <a:avLst/>
          </a:prstGeom>
          <a:noFill/>
          <a:ln w="12700">
            <a:noFill/>
            <a:miter lim="800000"/>
            <a:headEnd/>
            <a:tailEnd/>
          </a:ln>
        </p:spPr>
      </p:pic>
      <p:sp>
        <p:nvSpPr>
          <p:cNvPr id="111623" name="Line 7"/>
          <p:cNvSpPr>
            <a:spLocks noChangeShapeType="1"/>
          </p:cNvSpPr>
          <p:nvPr/>
        </p:nvSpPr>
        <p:spPr bwMode="auto">
          <a:xfrm>
            <a:off x="598488" y="441325"/>
            <a:ext cx="3651250" cy="4364038"/>
          </a:xfrm>
          <a:prstGeom prst="line">
            <a:avLst/>
          </a:prstGeom>
          <a:noFill/>
          <a:ln w="25400">
            <a:solidFill>
              <a:srgbClr val="3366FF"/>
            </a:solidFill>
            <a:round/>
            <a:headEnd/>
            <a:tailEnd type="triangle" w="med" len="med"/>
          </a:ln>
        </p:spPr>
        <p:txBody>
          <a:bodyPr wrap="none" anchor="ctr">
            <a:prstTxWarp prst="textNoShape">
              <a:avLst/>
            </a:prstTxWarp>
          </a:bodyPr>
          <a:lstStyle/>
          <a:p>
            <a:endParaRPr lang="fr-FR"/>
          </a:p>
        </p:txBody>
      </p:sp>
      <p:sp>
        <p:nvSpPr>
          <p:cNvPr id="111624" name="Text Box 8"/>
          <p:cNvSpPr txBox="1">
            <a:spLocks noChangeArrowheads="1"/>
          </p:cNvSpPr>
          <p:nvPr/>
        </p:nvSpPr>
        <p:spPr bwMode="auto">
          <a:xfrm>
            <a:off x="6923088" y="3011488"/>
            <a:ext cx="1871662" cy="830262"/>
          </a:xfrm>
          <a:prstGeom prst="rect">
            <a:avLst/>
          </a:prstGeom>
          <a:noFill/>
          <a:ln w="12700">
            <a:noFill/>
            <a:miter lim="800000"/>
            <a:headEnd/>
            <a:tailEnd/>
          </a:ln>
        </p:spPr>
        <p:txBody>
          <a:bodyPr wrap="none">
            <a:prstTxWarp prst="textNoShape">
              <a:avLst/>
            </a:prstTxWarp>
            <a:spAutoFit/>
          </a:bodyPr>
          <a:lstStyle/>
          <a:p>
            <a:r>
              <a:rPr lang="fr-FR">
                <a:solidFill>
                  <a:srgbClr val="FF6600"/>
                </a:solidFill>
                <a:latin typeface="Comic Sans MS" charset="0"/>
              </a:rPr>
              <a:t>30,3 tonnes</a:t>
            </a:r>
          </a:p>
          <a:p>
            <a:r>
              <a:rPr lang="fr-FR">
                <a:solidFill>
                  <a:srgbClr val="FF6600"/>
                </a:solidFill>
                <a:latin typeface="Comic Sans MS" charset="0"/>
              </a:rPr>
              <a:t>de gallium</a:t>
            </a:r>
          </a:p>
        </p:txBody>
      </p:sp>
      <p:sp>
        <p:nvSpPr>
          <p:cNvPr id="111625" name="Text Box 9"/>
          <p:cNvSpPr txBox="1">
            <a:spLocks noChangeArrowheads="1"/>
          </p:cNvSpPr>
          <p:nvPr/>
        </p:nvSpPr>
        <p:spPr bwMode="auto">
          <a:xfrm>
            <a:off x="368300" y="4503738"/>
            <a:ext cx="2554288" cy="400050"/>
          </a:xfrm>
          <a:prstGeom prst="rect">
            <a:avLst/>
          </a:prstGeom>
          <a:noFill/>
          <a:ln w="25400">
            <a:solidFill>
              <a:srgbClr val="008000"/>
            </a:solidFill>
            <a:miter lim="800000"/>
            <a:headEnd/>
            <a:tailEnd/>
          </a:ln>
        </p:spPr>
        <p:txBody>
          <a:bodyPr wrap="none">
            <a:prstTxWarp prst="textNoShape">
              <a:avLst/>
            </a:prstTxWarp>
            <a:spAutoFit/>
          </a:bodyPr>
          <a:lstStyle/>
          <a:p>
            <a:r>
              <a:rPr lang="fr-FR" sz="2000">
                <a:solidFill>
                  <a:srgbClr val="6600FF"/>
                </a:solidFill>
                <a:latin typeface="Symbol" charset="2"/>
              </a:rPr>
              <a:t>n</a:t>
            </a:r>
            <a:r>
              <a:rPr lang="fr-FR" sz="2000" baseline="-25000">
                <a:solidFill>
                  <a:srgbClr val="6600FF"/>
                </a:solidFill>
                <a:latin typeface="Comic Sans MS" charset="0"/>
              </a:rPr>
              <a:t>e</a:t>
            </a:r>
            <a:r>
              <a:rPr lang="fr-FR" sz="2000">
                <a:solidFill>
                  <a:srgbClr val="6600FF"/>
                </a:solidFill>
                <a:latin typeface="Comic Sans MS" charset="0"/>
              </a:rPr>
              <a:t> </a:t>
            </a:r>
            <a:r>
              <a:rPr lang="fr-FR" sz="2000">
                <a:solidFill>
                  <a:srgbClr val="FF6600"/>
                </a:solidFill>
                <a:latin typeface="Comic Sans MS" charset="0"/>
              </a:rPr>
              <a:t>+ </a:t>
            </a:r>
            <a:r>
              <a:rPr lang="fr-FR" sz="2000" baseline="30000">
                <a:solidFill>
                  <a:srgbClr val="FF6600"/>
                </a:solidFill>
                <a:latin typeface="Comic Sans MS" charset="0"/>
              </a:rPr>
              <a:t>71</a:t>
            </a:r>
            <a:r>
              <a:rPr lang="fr-FR" sz="2000">
                <a:solidFill>
                  <a:srgbClr val="FF6600"/>
                </a:solidFill>
                <a:latin typeface="Comic Sans MS" charset="0"/>
              </a:rPr>
              <a:t>Ga</a:t>
            </a:r>
            <a:r>
              <a:rPr lang="fr-FR" sz="2000">
                <a:solidFill>
                  <a:srgbClr val="FF6600"/>
                </a:solidFill>
              </a:rPr>
              <a:t> </a:t>
            </a:r>
            <a:r>
              <a:rPr lang="fr-FR" sz="2000">
                <a:solidFill>
                  <a:srgbClr val="FF6600"/>
                </a:solidFill>
                <a:latin typeface="Symbol" charset="2"/>
              </a:rPr>
              <a:t>®</a:t>
            </a:r>
            <a:r>
              <a:rPr lang="fr-FR" sz="2000">
                <a:solidFill>
                  <a:srgbClr val="FF6600"/>
                </a:solidFill>
              </a:rPr>
              <a:t> </a:t>
            </a:r>
            <a:r>
              <a:rPr lang="fr-FR" sz="2000" baseline="30000">
                <a:solidFill>
                  <a:srgbClr val="FF6600"/>
                </a:solidFill>
                <a:latin typeface="Comic Sans MS" charset="0"/>
              </a:rPr>
              <a:t>71</a:t>
            </a:r>
            <a:r>
              <a:rPr lang="fr-FR" sz="2000">
                <a:solidFill>
                  <a:srgbClr val="FF6600"/>
                </a:solidFill>
                <a:latin typeface="Comic Sans MS" charset="0"/>
              </a:rPr>
              <a:t>Ge + e</a:t>
            </a:r>
            <a:r>
              <a:rPr lang="fr-FR" sz="2000" baseline="30000">
                <a:solidFill>
                  <a:srgbClr val="FF6600"/>
                </a:solidFill>
                <a:latin typeface="Comic Sans MS" charset="0"/>
              </a:rPr>
              <a:t>-</a:t>
            </a:r>
          </a:p>
        </p:txBody>
      </p:sp>
      <p:sp>
        <p:nvSpPr>
          <p:cNvPr id="111626" name="Text Box 10"/>
          <p:cNvSpPr txBox="1">
            <a:spLocks noChangeArrowheads="1"/>
          </p:cNvSpPr>
          <p:nvPr/>
        </p:nvSpPr>
        <p:spPr bwMode="auto">
          <a:xfrm>
            <a:off x="6175375" y="4643438"/>
            <a:ext cx="2838450" cy="1200150"/>
          </a:xfrm>
          <a:prstGeom prst="rect">
            <a:avLst/>
          </a:prstGeom>
          <a:solidFill>
            <a:srgbClr val="FFFFCC"/>
          </a:solidFill>
          <a:ln w="12700">
            <a:solidFill>
              <a:srgbClr val="FFFF00"/>
            </a:solidFill>
            <a:miter lim="800000"/>
            <a:headEnd/>
            <a:tailEnd/>
          </a:ln>
        </p:spPr>
        <p:txBody>
          <a:bodyPr wrap="none">
            <a:prstTxWarp prst="textNoShape">
              <a:avLst/>
            </a:prstTxWarp>
            <a:spAutoFit/>
          </a:bodyPr>
          <a:lstStyle/>
          <a:p>
            <a:pPr algn="ctr"/>
            <a:r>
              <a:rPr lang="fr-FR">
                <a:solidFill>
                  <a:srgbClr val="CC00FF"/>
                </a:solidFill>
                <a:latin typeface="Comic Sans MS" charset="0"/>
              </a:rPr>
              <a:t>Confirmation</a:t>
            </a:r>
          </a:p>
          <a:p>
            <a:pPr algn="ctr"/>
            <a:r>
              <a:rPr lang="fr-FR">
                <a:solidFill>
                  <a:srgbClr val="CC00FF"/>
                </a:solidFill>
                <a:latin typeface="Comic Sans MS" charset="0"/>
              </a:rPr>
              <a:t>60% des neutrinos</a:t>
            </a:r>
          </a:p>
          <a:p>
            <a:pPr algn="ctr"/>
            <a:r>
              <a:rPr lang="fr-FR">
                <a:solidFill>
                  <a:srgbClr val="CC00FF"/>
                </a:solidFill>
                <a:latin typeface="Comic Sans MS" charset="0"/>
              </a:rPr>
              <a:t>solaires attendus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2642" name="Picture 42" descr="super-k"/>
          <p:cNvPicPr>
            <a:picLocks noChangeAspect="1" noChangeArrowheads="1"/>
          </p:cNvPicPr>
          <p:nvPr/>
        </p:nvPicPr>
        <p:blipFill>
          <a:blip r:embed="rId2"/>
          <a:srcRect/>
          <a:stretch>
            <a:fillRect/>
          </a:stretch>
        </p:blipFill>
        <p:spPr bwMode="auto">
          <a:xfrm>
            <a:off x="3962400" y="0"/>
            <a:ext cx="5181600" cy="6705600"/>
          </a:xfrm>
          <a:prstGeom prst="rect">
            <a:avLst/>
          </a:prstGeom>
          <a:noFill/>
          <a:ln w="9525">
            <a:noFill/>
            <a:miter lim="800000"/>
            <a:headEnd/>
            <a:tailEnd/>
          </a:ln>
        </p:spPr>
      </p:pic>
      <p:sp>
        <p:nvSpPr>
          <p:cNvPr id="112643" name="ZoneTexte 19"/>
          <p:cNvSpPr txBox="1">
            <a:spLocks noChangeArrowheads="1"/>
          </p:cNvSpPr>
          <p:nvPr/>
        </p:nvSpPr>
        <p:spPr bwMode="auto">
          <a:xfrm>
            <a:off x="152400" y="381000"/>
            <a:ext cx="3581400" cy="2677656"/>
          </a:xfrm>
          <a:prstGeom prst="rect">
            <a:avLst/>
          </a:prstGeom>
          <a:noFill/>
          <a:ln w="9525">
            <a:noFill/>
            <a:miter lim="800000"/>
            <a:headEnd/>
            <a:tailEnd/>
          </a:ln>
        </p:spPr>
        <p:txBody>
          <a:bodyPr>
            <a:prstTxWarp prst="textNoShape">
              <a:avLst/>
            </a:prstTxWarp>
            <a:spAutoFit/>
          </a:bodyPr>
          <a:lstStyle/>
          <a:p>
            <a:r>
              <a:rPr lang="fr-FR" dirty="0">
                <a:solidFill>
                  <a:srgbClr val="FFFFFF"/>
                </a:solidFill>
                <a:latin typeface="Cambria"/>
                <a:cs typeface="Cambria"/>
              </a:rPr>
              <a:t>Une autre confirmation détecteur neutrino dans la mine </a:t>
            </a:r>
            <a:r>
              <a:rPr lang="fr-FR" dirty="0" err="1">
                <a:solidFill>
                  <a:srgbClr val="FFFFFF"/>
                </a:solidFill>
                <a:latin typeface="Cambria"/>
                <a:cs typeface="Cambria"/>
              </a:rPr>
              <a:t>Kamioka</a:t>
            </a:r>
            <a:r>
              <a:rPr lang="fr-FR" dirty="0">
                <a:solidFill>
                  <a:srgbClr val="FFFFFF"/>
                </a:solidFill>
                <a:latin typeface="Cambria"/>
                <a:cs typeface="Cambria"/>
              </a:rPr>
              <a:t> (Japon</a:t>
            </a:r>
            <a:r>
              <a:rPr lang="fr-FR" dirty="0" smtClean="0">
                <a:solidFill>
                  <a:srgbClr val="FFFFFF"/>
                </a:solidFill>
                <a:latin typeface="Cambria"/>
                <a:cs typeface="Cambria"/>
              </a:rPr>
              <a:t>)</a:t>
            </a:r>
          </a:p>
          <a:p>
            <a:r>
              <a:rPr lang="fr-FR" dirty="0" smtClean="0">
                <a:solidFill>
                  <a:srgbClr val="FFFFFF"/>
                </a:solidFill>
                <a:latin typeface="Cambria"/>
                <a:cs typeface="Cambria"/>
              </a:rPr>
              <a:t>Son but premier : désintégration du proton</a:t>
            </a:r>
          </a:p>
          <a:p>
            <a:r>
              <a:rPr lang="fr-FR" dirty="0" err="1" smtClean="0">
                <a:solidFill>
                  <a:srgbClr val="FFFFFF"/>
                </a:solidFill>
              </a:rPr>
              <a:t>Kamioka</a:t>
            </a:r>
            <a:r>
              <a:rPr lang="fr-FR" dirty="0" smtClean="0">
                <a:solidFill>
                  <a:srgbClr val="FFFFFF"/>
                </a:solidFill>
              </a:rPr>
              <a:t> </a:t>
            </a:r>
            <a:r>
              <a:rPr lang="fr-FR" dirty="0">
                <a:solidFill>
                  <a:srgbClr val="FFFFFF"/>
                </a:solidFill>
              </a:rPr>
              <a:t>et </a:t>
            </a:r>
          </a:p>
          <a:p>
            <a:r>
              <a:rPr lang="fr-FR" dirty="0" err="1">
                <a:solidFill>
                  <a:srgbClr val="FFFFFF"/>
                </a:solidFill>
              </a:rPr>
              <a:t>SuperKamioka</a:t>
            </a:r>
            <a:r>
              <a:rPr lang="fr-FR" dirty="0">
                <a:solidFill>
                  <a:srgbClr val="FFFFFF"/>
                </a:solidFill>
              </a:rPr>
              <a:t> (50 </a:t>
            </a:r>
            <a:r>
              <a:rPr lang="fr-FR" dirty="0" err="1">
                <a:solidFill>
                  <a:srgbClr val="FFFFFF"/>
                </a:solidFill>
              </a:rPr>
              <a:t>kt</a:t>
            </a:r>
            <a:r>
              <a:rPr lang="fr-FR" dirty="0">
                <a:solidFill>
                  <a:srgbClr val="FFFFFF"/>
                </a:solidFill>
              </a:rPr>
              <a:t>)</a:t>
            </a:r>
          </a:p>
          <a:p>
            <a:endParaRPr lang="fr-FR" dirty="0"/>
          </a:p>
        </p:txBody>
      </p:sp>
      <p:grpSp>
        <p:nvGrpSpPr>
          <p:cNvPr id="2" name="Grouper 4"/>
          <p:cNvGrpSpPr>
            <a:grpSpLocks/>
          </p:cNvGrpSpPr>
          <p:nvPr/>
        </p:nvGrpSpPr>
        <p:grpSpPr bwMode="auto">
          <a:xfrm>
            <a:off x="533400" y="3048000"/>
            <a:ext cx="2819400" cy="2971800"/>
            <a:chOff x="7845972" y="3867282"/>
            <a:chExt cx="2133600" cy="2092569"/>
          </a:xfrm>
        </p:grpSpPr>
        <p:sp>
          <p:nvSpPr>
            <p:cNvPr id="112646" name="ZoneTexte 6"/>
            <p:cNvSpPr txBox="1">
              <a:spLocks noChangeArrowheads="1"/>
            </p:cNvSpPr>
            <p:nvPr/>
          </p:nvSpPr>
          <p:spPr bwMode="auto">
            <a:xfrm>
              <a:off x="7848600" y="4191000"/>
              <a:ext cx="2057400" cy="281734"/>
            </a:xfrm>
            <a:prstGeom prst="rect">
              <a:avLst/>
            </a:prstGeom>
            <a:noFill/>
            <a:ln w="9525">
              <a:noFill/>
              <a:miter lim="800000"/>
              <a:headEnd/>
              <a:tailEnd/>
            </a:ln>
          </p:spPr>
          <p:txBody>
            <a:bodyPr>
              <a:prstTxWarp prst="textNoShape">
                <a:avLst/>
              </a:prstTxWarp>
              <a:spAutoFit/>
            </a:bodyPr>
            <a:lstStyle/>
            <a:p>
              <a:r>
                <a:rPr lang="fr-FR" sz="2000" b="1">
                  <a:solidFill>
                    <a:srgbClr val="FFFFFF"/>
                  </a:solidFill>
                  <a:latin typeface="Corbel" charset="0"/>
                </a:rPr>
                <a:t>  Le soleil en neutrino</a:t>
              </a:r>
              <a:endParaRPr lang="fr-FR" sz="2000" b="1">
                <a:solidFill>
                  <a:srgbClr val="FFFFFF"/>
                </a:solidFill>
                <a:latin typeface="Symbol" charset="2"/>
              </a:endParaRPr>
            </a:p>
          </p:txBody>
        </p:sp>
        <p:pic>
          <p:nvPicPr>
            <p:cNvPr id="112647" name="Picture 2" descr="neusun1_superk"/>
            <p:cNvPicPr>
              <a:picLocks noChangeAspect="1" noChangeArrowheads="1"/>
            </p:cNvPicPr>
            <p:nvPr/>
          </p:nvPicPr>
          <p:blipFill>
            <a:blip r:embed="rId3"/>
            <a:srcRect/>
            <a:stretch>
              <a:fillRect/>
            </a:stretch>
          </p:blipFill>
          <p:spPr bwMode="auto">
            <a:xfrm>
              <a:off x="7845972" y="3867282"/>
              <a:ext cx="2133600" cy="2092569"/>
            </a:xfrm>
            <a:prstGeom prst="rect">
              <a:avLst/>
            </a:prstGeom>
            <a:noFill/>
            <a:ln w="9525">
              <a:noFill/>
              <a:miter lim="800000"/>
              <a:headEnd/>
              <a:tailEnd/>
            </a:ln>
          </p:spPr>
        </p:pic>
      </p:grpSp>
      <p:sp>
        <p:nvSpPr>
          <p:cNvPr id="126981" name="ZoneTexte 23"/>
          <p:cNvSpPr txBox="1">
            <a:spLocks noChangeArrowheads="1"/>
          </p:cNvSpPr>
          <p:nvPr/>
        </p:nvSpPr>
        <p:spPr bwMode="auto">
          <a:xfrm>
            <a:off x="457200" y="5943600"/>
            <a:ext cx="3276600" cy="1200150"/>
          </a:xfrm>
          <a:prstGeom prst="rect">
            <a:avLst/>
          </a:prstGeom>
          <a:noFill/>
          <a:ln w="9525">
            <a:noFill/>
            <a:miter lim="800000"/>
            <a:headEnd/>
            <a:tailEnd/>
          </a:ln>
        </p:spPr>
        <p:txBody>
          <a:bodyPr>
            <a:prstTxWarp prst="textNoShape">
              <a:avLst/>
            </a:prstTxWarp>
            <a:spAutoFit/>
          </a:bodyPr>
          <a:lstStyle/>
          <a:p>
            <a:r>
              <a:rPr lang="fr-FR" i="1">
                <a:solidFill>
                  <a:srgbClr val="FFFFFF"/>
                </a:solidFill>
              </a:rPr>
              <a:t>le Soleil en neutrinos dans SuperKamioka</a:t>
            </a:r>
          </a:p>
          <a:p>
            <a:endParaRPr lang="fr-FR"/>
          </a:p>
        </p:txBody>
      </p:sp>
      <p:sp>
        <p:nvSpPr>
          <p:cNvPr id="8" name="ZoneTexte 7"/>
          <p:cNvSpPr txBox="1"/>
          <p:nvPr/>
        </p:nvSpPr>
        <p:spPr>
          <a:xfrm>
            <a:off x="4191000" y="5638800"/>
            <a:ext cx="4724400" cy="923330"/>
          </a:xfrm>
          <a:prstGeom prst="rect">
            <a:avLst/>
          </a:prstGeom>
          <a:noFill/>
        </p:spPr>
        <p:txBody>
          <a:bodyPr wrap="square" rtlCol="0">
            <a:spAutoFit/>
          </a:bodyPr>
          <a:lstStyle/>
          <a:p>
            <a:r>
              <a:rPr lang="fr-FR" sz="1800" dirty="0" smtClean="0">
                <a:solidFill>
                  <a:srgbClr val="FFFF00"/>
                </a:solidFill>
              </a:rPr>
              <a:t>La </a:t>
            </a:r>
            <a:r>
              <a:rPr lang="fr-FR" sz="1800" dirty="0" smtClean="0">
                <a:solidFill>
                  <a:srgbClr val="FFFF00"/>
                </a:solidFill>
              </a:rPr>
              <a:t>physique du neutrino est l’art d’apprendre beaucoup de choses en étudiant le rien</a:t>
            </a:r>
          </a:p>
          <a:p>
            <a:r>
              <a:rPr lang="fr-FR" sz="1800" dirty="0" smtClean="0">
                <a:solidFill>
                  <a:srgbClr val="FFFF00"/>
                </a:solidFill>
              </a:rPr>
              <a:t> (H. Harari)</a:t>
            </a:r>
            <a:endParaRPr lang="fr-FR" sz="18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698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1" grpId="0"/>
      <p:bldP spid="8" grpId="0"/>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2098" name="Espace réservé du numéro de diapositive 1"/>
          <p:cNvSpPr>
            <a:spLocks noGrp="1"/>
          </p:cNvSpPr>
          <p:nvPr>
            <p:ph type="sldNum" sz="quarter" idx="4294967295"/>
          </p:nvPr>
        </p:nvSpPr>
        <p:spPr bwMode="auto">
          <a:xfrm>
            <a:off x="6553200" y="6248400"/>
            <a:ext cx="1905000" cy="457200"/>
          </a:xfrm>
          <a:prstGeom prst="rect">
            <a:avLst/>
          </a:prstGeom>
          <a:noFill/>
          <a:ln>
            <a:miter lim="800000"/>
            <a:headEnd/>
            <a:tailEnd/>
          </a:ln>
        </p:spPr>
        <p:txBody>
          <a:bodyPr>
            <a:prstTxWarp prst="textNoShape">
              <a:avLst/>
            </a:prstTxWarp>
          </a:bodyPr>
          <a:lstStyle/>
          <a:p>
            <a:fld id="{775BF694-5E46-3041-9623-7ADCA65CCDF9}" type="slidenum">
              <a:rPr lang="fr-FR"/>
              <a:pPr/>
              <a:t>28</a:t>
            </a:fld>
            <a:endParaRPr lang="fr-FR"/>
          </a:p>
        </p:txBody>
      </p:sp>
      <p:pic>
        <p:nvPicPr>
          <p:cNvPr id="132099" name="Image 7" descr="sn1987a.jpg"/>
          <p:cNvPicPr>
            <a:picLocks noChangeAspect="1"/>
          </p:cNvPicPr>
          <p:nvPr/>
        </p:nvPicPr>
        <p:blipFill>
          <a:blip r:embed="rId2"/>
          <a:srcRect/>
          <a:stretch>
            <a:fillRect/>
          </a:stretch>
        </p:blipFill>
        <p:spPr bwMode="auto">
          <a:xfrm>
            <a:off x="-228600" y="0"/>
            <a:ext cx="9525000" cy="6858000"/>
          </a:xfrm>
          <a:prstGeom prst="rect">
            <a:avLst/>
          </a:prstGeom>
          <a:noFill/>
          <a:ln w="9525">
            <a:noFill/>
            <a:miter lim="800000"/>
            <a:headEnd/>
            <a:tailEnd/>
          </a:ln>
        </p:spPr>
      </p:pic>
      <p:pic>
        <p:nvPicPr>
          <p:cNvPr id="129028" name="Image 8" descr="765px-HST_SN_1987A_20th_anniversary.jpg"/>
          <p:cNvPicPr>
            <a:picLocks noChangeAspect="1"/>
          </p:cNvPicPr>
          <p:nvPr/>
        </p:nvPicPr>
        <p:blipFill>
          <a:blip r:embed="rId3"/>
          <a:srcRect/>
          <a:stretch>
            <a:fillRect/>
          </a:stretch>
        </p:blipFill>
        <p:spPr bwMode="auto">
          <a:xfrm>
            <a:off x="5562600" y="4038600"/>
            <a:ext cx="3276600" cy="2570163"/>
          </a:xfrm>
          <a:prstGeom prst="rect">
            <a:avLst/>
          </a:prstGeom>
          <a:noFill/>
          <a:ln w="9525">
            <a:noFill/>
            <a:miter lim="800000"/>
            <a:headEnd/>
            <a:tailEnd/>
          </a:ln>
        </p:spPr>
      </p:pic>
      <p:sp>
        <p:nvSpPr>
          <p:cNvPr id="132101" name="ZoneTexte 8"/>
          <p:cNvSpPr txBox="1">
            <a:spLocks noChangeArrowheads="1"/>
          </p:cNvSpPr>
          <p:nvPr/>
        </p:nvSpPr>
        <p:spPr bwMode="auto">
          <a:xfrm>
            <a:off x="914400" y="533400"/>
            <a:ext cx="6172200" cy="1200150"/>
          </a:xfrm>
          <a:prstGeom prst="rect">
            <a:avLst/>
          </a:prstGeom>
          <a:noFill/>
          <a:ln w="9525">
            <a:noFill/>
            <a:miter lim="800000"/>
            <a:headEnd/>
            <a:tailEnd/>
          </a:ln>
        </p:spPr>
        <p:txBody>
          <a:bodyPr>
            <a:prstTxWarp prst="textNoShape">
              <a:avLst/>
            </a:prstTxWarp>
            <a:spAutoFit/>
          </a:bodyPr>
          <a:lstStyle/>
          <a:p>
            <a:r>
              <a:rPr lang="fr-FR" b="1">
                <a:solidFill>
                  <a:srgbClr val="FFFFFF"/>
                </a:solidFill>
              </a:rPr>
              <a:t>La première détection d’un supernova par moyen autre que la lumière 1987A</a:t>
            </a:r>
          </a:p>
          <a:p>
            <a:r>
              <a:rPr lang="fr-FR" b="1">
                <a:solidFill>
                  <a:srgbClr val="FFFFFF"/>
                </a:solidFill>
              </a:rPr>
              <a:t>Prix Nobel Koshiba 2001</a:t>
            </a:r>
          </a:p>
        </p:txBody>
      </p:sp>
      <p:pic>
        <p:nvPicPr>
          <p:cNvPr id="144390" name="Picture 3"/>
          <p:cNvPicPr>
            <a:picLocks noChangeAspect="1" noChangeArrowheads="1"/>
          </p:cNvPicPr>
          <p:nvPr/>
        </p:nvPicPr>
        <p:blipFill>
          <a:blip r:embed="rId4"/>
          <a:srcRect/>
          <a:stretch>
            <a:fillRect/>
          </a:stretch>
        </p:blipFill>
        <p:spPr bwMode="auto">
          <a:xfrm>
            <a:off x="1066800" y="2743200"/>
            <a:ext cx="3817938" cy="3505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4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Titre 1"/>
          <p:cNvSpPr>
            <a:spLocks noGrp="1"/>
          </p:cNvSpPr>
          <p:nvPr>
            <p:ph type="title"/>
          </p:nvPr>
        </p:nvSpPr>
        <p:spPr>
          <a:xfrm>
            <a:off x="609600" y="533400"/>
            <a:ext cx="7620000" cy="1066800"/>
          </a:xfrm>
          <a:solidFill>
            <a:srgbClr val="72FF72"/>
          </a:solidFill>
          <a:ln w="38100" cap="flat">
            <a:solidFill>
              <a:srgbClr val="FF0000"/>
            </a:solidFill>
            <a:headEnd type="none" w="med" len="med"/>
            <a:tailEnd type="none" w="med" len="med"/>
          </a:ln>
        </p:spPr>
        <p:txBody>
          <a:bodyPr/>
          <a:lstStyle/>
          <a:p>
            <a:r>
              <a:rPr lang="fr-FR" sz="3200" smtClean="0"/>
              <a:t>Les neutrinos des rayons cosmiques oscillent aussi (SuperKamioka 1998)</a:t>
            </a:r>
          </a:p>
        </p:txBody>
      </p:sp>
      <p:pic>
        <p:nvPicPr>
          <p:cNvPr id="114691" name="Picture 8" descr="&#10;cosmiques.jpg                                                  0003C729&#10;Christelle                     ABA78158:"/>
          <p:cNvPicPr>
            <a:picLocks noChangeAspect="1" noChangeArrowheads="1"/>
          </p:cNvPicPr>
          <p:nvPr/>
        </p:nvPicPr>
        <p:blipFill>
          <a:blip r:embed="rId2"/>
          <a:srcRect/>
          <a:stretch>
            <a:fillRect/>
          </a:stretch>
        </p:blipFill>
        <p:spPr bwMode="auto">
          <a:xfrm>
            <a:off x="533400" y="1828800"/>
            <a:ext cx="3319463" cy="4648200"/>
          </a:xfrm>
          <a:prstGeom prst="rect">
            <a:avLst/>
          </a:prstGeom>
          <a:noFill/>
          <a:ln w="9525">
            <a:noFill/>
            <a:miter lim="800000"/>
            <a:headEnd/>
            <a:tailEnd/>
          </a:ln>
        </p:spPr>
      </p:pic>
      <p:pic>
        <p:nvPicPr>
          <p:cNvPr id="114692" name="Picture 3" descr="zenith-geom-small"/>
          <p:cNvPicPr>
            <a:picLocks noChangeAspect="1" noChangeArrowheads="1"/>
          </p:cNvPicPr>
          <p:nvPr/>
        </p:nvPicPr>
        <p:blipFill>
          <a:blip r:embed="rId3"/>
          <a:srcRect/>
          <a:stretch>
            <a:fillRect/>
          </a:stretch>
        </p:blipFill>
        <p:spPr bwMode="auto">
          <a:xfrm>
            <a:off x="4800600" y="1752600"/>
            <a:ext cx="3641725" cy="3200400"/>
          </a:xfrm>
          <a:prstGeom prst="rect">
            <a:avLst/>
          </a:prstGeom>
          <a:noFill/>
          <a:ln w="9525">
            <a:noFill/>
            <a:miter lim="800000"/>
            <a:headEnd/>
            <a:tailEnd/>
          </a:ln>
        </p:spPr>
      </p:pic>
      <p:sp>
        <p:nvSpPr>
          <p:cNvPr id="114693" name="ZoneTexte 4"/>
          <p:cNvSpPr txBox="1">
            <a:spLocks noChangeArrowheads="1"/>
          </p:cNvSpPr>
          <p:nvPr/>
        </p:nvSpPr>
        <p:spPr bwMode="auto">
          <a:xfrm>
            <a:off x="4191000" y="5105400"/>
            <a:ext cx="4572000" cy="1015663"/>
          </a:xfrm>
          <a:prstGeom prst="rect">
            <a:avLst/>
          </a:prstGeom>
          <a:noFill/>
          <a:ln w="9525">
            <a:noFill/>
            <a:miter lim="800000"/>
            <a:headEnd/>
            <a:tailEnd/>
          </a:ln>
        </p:spPr>
        <p:txBody>
          <a:bodyPr wrap="square">
            <a:prstTxWarp prst="textNoShape">
              <a:avLst/>
            </a:prstTxWarp>
            <a:spAutoFit/>
          </a:bodyPr>
          <a:lstStyle/>
          <a:p>
            <a:r>
              <a:rPr lang="fr-FR" sz="2000" dirty="0"/>
              <a:t>Les </a:t>
            </a:r>
            <a:r>
              <a:rPr lang="fr-FR" sz="2000" dirty="0" err="1"/>
              <a:t>neutrinos</a:t>
            </a:r>
            <a:r>
              <a:rPr lang="fr-FR" sz="2000" dirty="0" err="1" smtClean="0"/>
              <a:t>-</a:t>
            </a:r>
            <a:r>
              <a:rPr lang="fr-FR" sz="2000" dirty="0" err="1" smtClean="0"/>
              <a:t>μ</a:t>
            </a:r>
            <a:r>
              <a:rPr lang="fr-FR" sz="2000" dirty="0" smtClean="0"/>
              <a:t> </a:t>
            </a:r>
            <a:r>
              <a:rPr lang="fr-FR" sz="2000" dirty="0"/>
              <a:t>d’en haut doivent avoir le même flux que ceux d’en bas, sauf si ils </a:t>
            </a:r>
            <a:r>
              <a:rPr lang="fr-FR" sz="2000" dirty="0" smtClean="0"/>
              <a:t>oscillent</a:t>
            </a:r>
            <a:endParaRPr lang="fr-FR" sz="20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990600" y="457200"/>
            <a:ext cx="7175500" cy="1143000"/>
          </a:xfrm>
        </p:spPr>
        <p:txBody>
          <a:bodyPr/>
          <a:lstStyle/>
          <a:p>
            <a:r>
              <a:rPr lang="fr-FR" dirty="0" smtClean="0"/>
              <a:t>Une liste de scandales…*</a:t>
            </a:r>
            <a:endParaRPr lang="fr-FR" dirty="0"/>
          </a:p>
        </p:txBody>
      </p:sp>
      <p:sp>
        <p:nvSpPr>
          <p:cNvPr id="3" name="ZoneTexte 2"/>
          <p:cNvSpPr txBox="1"/>
          <p:nvPr/>
        </p:nvSpPr>
        <p:spPr>
          <a:xfrm>
            <a:off x="457200" y="1905000"/>
            <a:ext cx="7543800" cy="3046988"/>
          </a:xfrm>
          <a:prstGeom prst="rect">
            <a:avLst/>
          </a:prstGeom>
          <a:noFill/>
        </p:spPr>
        <p:txBody>
          <a:bodyPr wrap="square" rtlCol="0">
            <a:spAutoFit/>
          </a:bodyPr>
          <a:lstStyle/>
          <a:p>
            <a:pPr marL="457200" indent="-457200">
              <a:buFont typeface="+mj-lt"/>
              <a:buAutoNum type="arabicPeriod"/>
            </a:pPr>
            <a:r>
              <a:rPr lang="fr-FR" dirty="0">
                <a:latin typeface="Cambria"/>
                <a:cs typeface="Cambria"/>
              </a:rPr>
              <a:t>L</a:t>
            </a:r>
            <a:r>
              <a:rPr lang="fr-FR" dirty="0" smtClean="0">
                <a:latin typeface="Cambria"/>
                <a:cs typeface="Cambria"/>
              </a:rPr>
              <a:t>e neutrino: une naissance mouvementée</a:t>
            </a:r>
          </a:p>
          <a:p>
            <a:pPr marL="457200" indent="-457200">
              <a:buFont typeface="+mj-lt"/>
              <a:buAutoNum type="arabicPeriod"/>
            </a:pPr>
            <a:r>
              <a:rPr lang="fr-FR" dirty="0" smtClean="0">
                <a:latin typeface="Cambria"/>
                <a:cs typeface="Cambria"/>
              </a:rPr>
              <a:t>Le neutrino briseur de la symétrie </a:t>
            </a:r>
            <a:r>
              <a:rPr lang="fr-FR" dirty="0" err="1" smtClean="0">
                <a:latin typeface="Cambria"/>
                <a:cs typeface="Cambria"/>
              </a:rPr>
              <a:t>gauche-droite</a:t>
            </a:r>
            <a:endParaRPr lang="fr-FR" dirty="0" smtClean="0">
              <a:latin typeface="Cambria"/>
              <a:cs typeface="Cambria"/>
            </a:endParaRPr>
          </a:p>
          <a:p>
            <a:pPr marL="457200" indent="-457200">
              <a:buFont typeface="+mj-lt"/>
              <a:buAutoNum type="arabicPeriod"/>
            </a:pPr>
            <a:r>
              <a:rPr lang="fr-FR" dirty="0" smtClean="0">
                <a:latin typeface="Cambria"/>
                <a:cs typeface="Cambria"/>
              </a:rPr>
              <a:t>Combien </a:t>
            </a:r>
            <a:r>
              <a:rPr lang="fr-FR" dirty="0" err="1" smtClean="0">
                <a:latin typeface="Cambria"/>
                <a:cs typeface="Cambria"/>
              </a:rPr>
              <a:t>y-a</a:t>
            </a:r>
            <a:r>
              <a:rPr lang="fr-FR" dirty="0" smtClean="0">
                <a:latin typeface="Cambria"/>
                <a:cs typeface="Cambria"/>
              </a:rPr>
              <a:t>-t-il  et comment interagissent-ils ?</a:t>
            </a:r>
          </a:p>
          <a:p>
            <a:pPr marL="457200" indent="-457200">
              <a:buFont typeface="+mj-lt"/>
              <a:buAutoNum type="arabicPeriod"/>
            </a:pPr>
            <a:r>
              <a:rPr lang="fr-FR" dirty="0" smtClean="0">
                <a:latin typeface="Cambria"/>
                <a:cs typeface="Cambria"/>
              </a:rPr>
              <a:t>Premier indice d’un physique au delà du modèle standard: masse et oscillations de neutrino</a:t>
            </a:r>
          </a:p>
          <a:p>
            <a:pPr marL="457200" indent="-457200">
              <a:buFont typeface="+mj-lt"/>
              <a:buAutoNum type="arabicPeriod"/>
            </a:pPr>
            <a:r>
              <a:rPr lang="fr-FR" dirty="0" smtClean="0">
                <a:latin typeface="Cambria"/>
                <a:cs typeface="Cambria"/>
              </a:rPr>
              <a:t>Est-il responsable de l’existence de la matière ? </a:t>
            </a:r>
          </a:p>
          <a:p>
            <a:pPr marL="457200" indent="-457200">
              <a:buFont typeface="+mj-lt"/>
              <a:buAutoNum type="arabicPeriod"/>
            </a:pPr>
            <a:r>
              <a:rPr lang="fr-FR" dirty="0" smtClean="0">
                <a:latin typeface="Cambria"/>
                <a:cs typeface="Cambria"/>
              </a:rPr>
              <a:t>L’affaire de la vitesse superluminique des neutrinos  </a:t>
            </a:r>
          </a:p>
          <a:p>
            <a:pPr>
              <a:buFont typeface="Wingdings" charset="2"/>
              <a:buChar char="ü"/>
            </a:pPr>
            <a:endParaRPr lang="fr-FR" dirty="0">
              <a:latin typeface="Cambria"/>
              <a:cs typeface="Cambria"/>
            </a:endParaRPr>
          </a:p>
        </p:txBody>
      </p:sp>
      <p:sp>
        <p:nvSpPr>
          <p:cNvPr id="4" name="ZoneTexte 3"/>
          <p:cNvSpPr txBox="1"/>
          <p:nvPr/>
        </p:nvSpPr>
        <p:spPr>
          <a:xfrm>
            <a:off x="685800" y="5562600"/>
            <a:ext cx="5562600" cy="461665"/>
          </a:xfrm>
          <a:prstGeom prst="rect">
            <a:avLst/>
          </a:prstGeom>
          <a:noFill/>
        </p:spPr>
        <p:txBody>
          <a:bodyPr wrap="square" rtlCol="0">
            <a:spAutoFit/>
          </a:bodyPr>
          <a:lstStyle/>
          <a:p>
            <a:r>
              <a:rPr lang="fr-FR" dirty="0" smtClean="0"/>
              <a:t>* </a:t>
            </a:r>
            <a:r>
              <a:rPr lang="fr-FR" i="1" dirty="0" smtClean="0">
                <a:latin typeface="Cambria"/>
                <a:cs typeface="Cambria"/>
              </a:rPr>
              <a:t>Au sens figuré et au 2</a:t>
            </a:r>
            <a:r>
              <a:rPr lang="fr-FR" i="1" baseline="30000" dirty="0" smtClean="0">
                <a:latin typeface="Cambria"/>
                <a:cs typeface="Cambria"/>
              </a:rPr>
              <a:t>e</a:t>
            </a:r>
            <a:r>
              <a:rPr lang="fr-FR" i="1" dirty="0" smtClean="0">
                <a:latin typeface="Cambria"/>
                <a:cs typeface="Cambria"/>
              </a:rPr>
              <a:t> degré</a:t>
            </a:r>
            <a:endParaRPr lang="fr-FR" i="1" dirty="0">
              <a:latin typeface="Cambria"/>
              <a:cs typeface="Cambria"/>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685800" y="609600"/>
            <a:ext cx="7772400" cy="609600"/>
          </a:xfrm>
          <a:solidFill>
            <a:srgbClr val="72FF72"/>
          </a:solidFill>
        </p:spPr>
        <p:txBody>
          <a:bodyPr/>
          <a:lstStyle/>
          <a:p>
            <a:r>
              <a:rPr lang="fr-FR" sz="2000" dirty="0"/>
              <a:t>SNO en Juin 2001 a confirmé que le phénomène est indépendant du modèle du </a:t>
            </a:r>
            <a:r>
              <a:rPr lang="fr-FR" sz="2000" dirty="0" smtClean="0"/>
              <a:t>soleil (30 ans après « l’ anomalie ») </a:t>
            </a:r>
            <a:endParaRPr lang="fr-FR" dirty="0"/>
          </a:p>
        </p:txBody>
      </p:sp>
      <p:sp>
        <p:nvSpPr>
          <p:cNvPr id="113667" name="Rectangle 3"/>
          <p:cNvSpPr>
            <a:spLocks noGrp="1" noChangeArrowheads="1"/>
          </p:cNvSpPr>
          <p:nvPr>
            <p:ph type="body" idx="1"/>
          </p:nvPr>
        </p:nvSpPr>
        <p:spPr>
          <a:xfrm>
            <a:off x="685800" y="1524000"/>
            <a:ext cx="7772400" cy="4572000"/>
          </a:xfrm>
        </p:spPr>
        <p:txBody>
          <a:bodyPr/>
          <a:lstStyle/>
          <a:p>
            <a:endParaRPr lang="en-US"/>
          </a:p>
        </p:txBody>
      </p:sp>
      <p:pic>
        <p:nvPicPr>
          <p:cNvPr id="113668" name="Picture 4" descr="atmuon"/>
          <p:cNvPicPr>
            <a:picLocks noChangeAspect="1" noChangeArrowheads="1"/>
          </p:cNvPicPr>
          <p:nvPr/>
        </p:nvPicPr>
        <p:blipFill>
          <a:blip r:embed="rId2"/>
          <a:srcRect/>
          <a:stretch>
            <a:fillRect/>
          </a:stretch>
        </p:blipFill>
        <p:spPr bwMode="auto">
          <a:xfrm>
            <a:off x="4419600" y="1524000"/>
            <a:ext cx="4038600" cy="3581400"/>
          </a:xfrm>
          <a:prstGeom prst="rect">
            <a:avLst/>
          </a:prstGeom>
          <a:noFill/>
          <a:ln w="9525">
            <a:noFill/>
            <a:miter lim="800000"/>
            <a:headEnd/>
            <a:tailEnd/>
          </a:ln>
        </p:spPr>
      </p:pic>
      <p:sp>
        <p:nvSpPr>
          <p:cNvPr id="113669" name="Text Box 5"/>
          <p:cNvSpPr txBox="1">
            <a:spLocks noChangeArrowheads="1"/>
          </p:cNvSpPr>
          <p:nvPr/>
        </p:nvSpPr>
        <p:spPr bwMode="auto">
          <a:xfrm>
            <a:off x="4343400" y="5195888"/>
            <a:ext cx="4343400" cy="1477328"/>
          </a:xfrm>
          <a:prstGeom prst="rect">
            <a:avLst/>
          </a:prstGeom>
          <a:solidFill>
            <a:srgbClr val="FFFF66"/>
          </a:solidFill>
          <a:ln w="9525">
            <a:noFill/>
            <a:miter lim="800000"/>
            <a:headEnd/>
            <a:tailEnd/>
          </a:ln>
        </p:spPr>
        <p:txBody>
          <a:bodyPr wrap="square">
            <a:prstTxWarp prst="textNoShape">
              <a:avLst/>
            </a:prstTxWarp>
            <a:spAutoFit/>
          </a:bodyPr>
          <a:lstStyle/>
          <a:p>
            <a:r>
              <a:rPr lang="fr-FR" sz="1800" dirty="0"/>
              <a:t>Détection des courants chargés</a:t>
            </a:r>
          </a:p>
          <a:p>
            <a:r>
              <a:rPr lang="fr-FR" sz="1800" dirty="0"/>
              <a:t>et neutres (indépendance du modèle</a:t>
            </a:r>
          </a:p>
          <a:p>
            <a:r>
              <a:rPr lang="fr-FR" sz="1800" dirty="0"/>
              <a:t>du soleil)</a:t>
            </a:r>
          </a:p>
          <a:p>
            <a:r>
              <a:rPr lang="fr-FR" sz="1800" dirty="0"/>
              <a:t>Mais aussi plus tard </a:t>
            </a:r>
            <a:r>
              <a:rPr lang="fr-FR" sz="1800" dirty="0" err="1" smtClean="0"/>
              <a:t>Kamland</a:t>
            </a:r>
            <a:endParaRPr lang="fr-FR" sz="1800" dirty="0" smtClean="0"/>
          </a:p>
          <a:p>
            <a:r>
              <a:rPr lang="fr-FR" sz="1800" dirty="0" smtClean="0"/>
              <a:t>et expériences aux accélérateurs:</a:t>
            </a:r>
          </a:p>
          <a:p>
            <a:endParaRPr lang="fr-FR" sz="1800" dirty="0"/>
          </a:p>
        </p:txBody>
      </p:sp>
      <p:pic>
        <p:nvPicPr>
          <p:cNvPr id="113670" name="Picture 6" descr="sno6"/>
          <p:cNvPicPr>
            <a:picLocks noChangeAspect="1" noChangeArrowheads="1"/>
          </p:cNvPicPr>
          <p:nvPr/>
        </p:nvPicPr>
        <p:blipFill>
          <a:blip r:embed="rId3"/>
          <a:srcRect/>
          <a:stretch>
            <a:fillRect/>
          </a:stretch>
        </p:blipFill>
        <p:spPr bwMode="auto">
          <a:xfrm>
            <a:off x="381000" y="1524000"/>
            <a:ext cx="3810000" cy="464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9570" name="Rectangle 2"/>
          <p:cNvSpPr>
            <a:spLocks noGrp="1" noChangeArrowheads="1"/>
          </p:cNvSpPr>
          <p:nvPr>
            <p:ph type="title"/>
          </p:nvPr>
        </p:nvSpPr>
        <p:spPr>
          <a:xfrm>
            <a:off x="533400" y="152400"/>
            <a:ext cx="8229600" cy="685800"/>
          </a:xfrm>
        </p:spPr>
        <p:txBody>
          <a:bodyPr/>
          <a:lstStyle/>
          <a:p>
            <a:r>
              <a:rPr lang="en-GB" sz="3200" dirty="0" smtClean="0">
                <a:solidFill>
                  <a:srgbClr val="FF0000"/>
                </a:solidFill>
                <a:latin typeface="Cambria"/>
                <a:cs typeface="Cambria"/>
              </a:rPr>
              <a:t>Un programme de </a:t>
            </a:r>
            <a:r>
              <a:rPr lang="en-GB" sz="3200" dirty="0" err="1" smtClean="0">
                <a:solidFill>
                  <a:srgbClr val="FF0000"/>
                </a:solidFill>
                <a:latin typeface="Cambria"/>
                <a:cs typeface="Cambria"/>
              </a:rPr>
              <a:t>recherche</a:t>
            </a:r>
            <a:r>
              <a:rPr lang="en-GB" sz="3200" dirty="0" smtClean="0">
                <a:solidFill>
                  <a:srgbClr val="FF0000"/>
                </a:solidFill>
                <a:latin typeface="Cambria"/>
                <a:cs typeface="Cambria"/>
              </a:rPr>
              <a:t> en evolution</a:t>
            </a:r>
            <a:endParaRPr lang="en-GB" sz="3200" dirty="0">
              <a:solidFill>
                <a:srgbClr val="FF0000"/>
              </a:solidFill>
              <a:latin typeface="Cambria"/>
              <a:cs typeface="Cambria"/>
            </a:endParaRPr>
          </a:p>
        </p:txBody>
      </p:sp>
      <p:grpSp>
        <p:nvGrpSpPr>
          <p:cNvPr id="2" name="Group 3"/>
          <p:cNvGrpSpPr>
            <a:grpSpLocks/>
          </p:cNvGrpSpPr>
          <p:nvPr/>
        </p:nvGrpSpPr>
        <p:grpSpPr bwMode="auto">
          <a:xfrm>
            <a:off x="142876" y="1571626"/>
            <a:ext cx="7358063" cy="1643063"/>
            <a:chOff x="96" y="1008"/>
            <a:chExt cx="4944" cy="1104"/>
          </a:xfrm>
          <a:solidFill>
            <a:schemeClr val="bg1"/>
          </a:solidFill>
        </p:grpSpPr>
        <p:sp>
          <p:nvSpPr>
            <p:cNvPr id="2669572" name="Rectangle 4"/>
            <p:cNvSpPr>
              <a:spLocks noChangeArrowheads="1"/>
            </p:cNvSpPr>
            <p:nvPr/>
          </p:nvSpPr>
          <p:spPr bwMode="auto">
            <a:xfrm>
              <a:off x="96" y="1008"/>
              <a:ext cx="4944" cy="1104"/>
            </a:xfrm>
            <a:prstGeom prst="rect">
              <a:avLst/>
            </a:prstGeom>
            <a:grpFill/>
            <a:ln w="9525">
              <a:solidFill>
                <a:schemeClr val="tx1"/>
              </a:solidFill>
              <a:miter lim="800000"/>
              <a:headEnd/>
              <a:tailEnd/>
            </a:ln>
            <a:effectLst/>
          </p:spPr>
          <p:txBody>
            <a:bodyPr wrap="none" anchor="ctr">
              <a:prstTxWarp prst="textNoShape">
                <a:avLst/>
              </a:prstTxWarp>
            </a:bodyPr>
            <a:lstStyle/>
            <a:p>
              <a:endParaRPr lang="fr-FR" sz="2000"/>
            </a:p>
          </p:txBody>
        </p:sp>
        <p:graphicFrame>
          <p:nvGraphicFramePr>
            <p:cNvPr id="2669573" name="Object 5"/>
            <p:cNvGraphicFramePr>
              <a:graphicFrameLocks noChangeAspect="1"/>
            </p:cNvGraphicFramePr>
            <p:nvPr/>
          </p:nvGraphicFramePr>
          <p:xfrm>
            <a:off x="116" y="1056"/>
            <a:ext cx="4904" cy="704"/>
          </p:xfrm>
          <a:graphic>
            <a:graphicData uri="http://schemas.openxmlformats.org/presentationml/2006/ole">
              <p:oleObj spid="_x0000_s159750" name="Equation" r:id="rId3" imgW="7315200" imgH="1054100" progId="Equation.3">
                <p:embed/>
              </p:oleObj>
            </a:graphicData>
          </a:graphic>
        </p:graphicFrame>
        <p:graphicFrame>
          <p:nvGraphicFramePr>
            <p:cNvPr id="2669574" name="Object 6"/>
            <p:cNvGraphicFramePr>
              <a:graphicFrameLocks noChangeAspect="1"/>
            </p:cNvGraphicFramePr>
            <p:nvPr/>
          </p:nvGraphicFramePr>
          <p:xfrm>
            <a:off x="2872" y="1008"/>
            <a:ext cx="328" cy="224"/>
          </p:xfrm>
          <a:graphic>
            <a:graphicData uri="http://schemas.openxmlformats.org/presentationml/2006/ole">
              <p:oleObj spid="_x0000_s159751" name="Equation" r:id="rId4" imgW="7315200" imgH="4991100" progId="Equation.3">
                <p:embed/>
              </p:oleObj>
            </a:graphicData>
          </a:graphic>
        </p:graphicFrame>
        <p:graphicFrame>
          <p:nvGraphicFramePr>
            <p:cNvPr id="2669575" name="Object 7"/>
            <p:cNvGraphicFramePr>
              <a:graphicFrameLocks noChangeAspect="1"/>
            </p:cNvGraphicFramePr>
            <p:nvPr/>
          </p:nvGraphicFramePr>
          <p:xfrm>
            <a:off x="1902" y="1482"/>
            <a:ext cx="360" cy="224"/>
          </p:xfrm>
          <a:graphic>
            <a:graphicData uri="http://schemas.openxmlformats.org/presentationml/2006/ole">
              <p:oleObj spid="_x0000_s159752" name="Equation" r:id="rId5" imgW="7315200" imgH="4546600" progId="Equation.3">
                <p:embed/>
              </p:oleObj>
            </a:graphicData>
          </a:graphic>
        </p:graphicFrame>
        <p:graphicFrame>
          <p:nvGraphicFramePr>
            <p:cNvPr id="2669576" name="Object 8"/>
            <p:cNvGraphicFramePr>
              <a:graphicFrameLocks noChangeAspect="1"/>
            </p:cNvGraphicFramePr>
            <p:nvPr/>
          </p:nvGraphicFramePr>
          <p:xfrm>
            <a:off x="642" y="1884"/>
            <a:ext cx="1328" cy="200"/>
          </p:xfrm>
          <a:graphic>
            <a:graphicData uri="http://schemas.openxmlformats.org/presentationml/2006/ole">
              <p:oleObj spid="_x0000_s159753" name="…quation" r:id="rId6" imgW="7315200" imgH="1104900" progId="Equation.3">
                <p:embed/>
              </p:oleObj>
            </a:graphicData>
          </a:graphic>
        </p:graphicFrame>
        <p:sp>
          <p:nvSpPr>
            <p:cNvPr id="2669577" name="Rectangle 9"/>
            <p:cNvSpPr>
              <a:spLocks noChangeArrowheads="1"/>
            </p:cNvSpPr>
            <p:nvPr/>
          </p:nvSpPr>
          <p:spPr bwMode="auto">
            <a:xfrm>
              <a:off x="2082" y="1854"/>
              <a:ext cx="1656" cy="186"/>
            </a:xfrm>
            <a:prstGeom prst="rect">
              <a:avLst/>
            </a:prstGeom>
            <a:grpFill/>
            <a:ln w="9525">
              <a:noFill/>
              <a:miter lim="800000"/>
              <a:headEnd/>
              <a:tailEnd/>
            </a:ln>
            <a:effectLst/>
          </p:spPr>
          <p:txBody>
            <a:bodyPr wrap="none" anchor="ctr">
              <a:prstTxWarp prst="textNoShape">
                <a:avLst/>
              </a:prstTxWarp>
            </a:bodyPr>
            <a:lstStyle/>
            <a:p>
              <a:pPr algn="ctr"/>
              <a:r>
                <a:rPr lang="en-US" sz="2000" b="1">
                  <a:solidFill>
                    <a:srgbClr val="FFFF00"/>
                  </a:solidFill>
                  <a:effectLst>
                    <a:outerShdw blurRad="38100" dist="38100" dir="2700000" algn="tl">
                      <a:srgbClr val="000000"/>
                    </a:outerShdw>
                  </a:effectLst>
                  <a:latin typeface="Symbol" pitchFamily="-109" charset="2"/>
                </a:rPr>
                <a:t>d </a:t>
              </a:r>
              <a:r>
                <a:rPr lang="en-US" sz="2000">
                  <a:solidFill>
                    <a:srgbClr val="FFFF00"/>
                  </a:solidFill>
                  <a:effectLst>
                    <a:outerShdw blurRad="38100" dist="38100" dir="2700000" algn="tl">
                      <a:srgbClr val="000000"/>
                    </a:outerShdw>
                  </a:effectLst>
                </a:rPr>
                <a:t>CP-violating phase</a:t>
              </a:r>
            </a:p>
          </p:txBody>
        </p:sp>
      </p:grpSp>
      <p:grpSp>
        <p:nvGrpSpPr>
          <p:cNvPr id="3" name="Group 10"/>
          <p:cNvGrpSpPr>
            <a:grpSpLocks/>
          </p:cNvGrpSpPr>
          <p:nvPr/>
        </p:nvGrpSpPr>
        <p:grpSpPr bwMode="auto">
          <a:xfrm>
            <a:off x="142875" y="785813"/>
            <a:ext cx="8858250" cy="2428875"/>
            <a:chOff x="96" y="528"/>
            <a:chExt cx="5952" cy="1632"/>
          </a:xfrm>
        </p:grpSpPr>
        <p:sp>
          <p:nvSpPr>
            <p:cNvPr id="2669579" name="Freeform 11"/>
            <p:cNvSpPr>
              <a:spLocks/>
            </p:cNvSpPr>
            <p:nvPr/>
          </p:nvSpPr>
          <p:spPr bwMode="auto">
            <a:xfrm>
              <a:off x="96" y="528"/>
              <a:ext cx="5952" cy="1632"/>
            </a:xfrm>
            <a:custGeom>
              <a:avLst/>
              <a:gdLst/>
              <a:ahLst/>
              <a:cxnLst>
                <a:cxn ang="0">
                  <a:pos x="0" y="0"/>
                </a:cxn>
                <a:cxn ang="0">
                  <a:pos x="0" y="480"/>
                </a:cxn>
                <a:cxn ang="0">
                  <a:pos x="4992" y="480"/>
                </a:cxn>
                <a:cxn ang="0">
                  <a:pos x="4992" y="1632"/>
                </a:cxn>
                <a:cxn ang="0">
                  <a:pos x="5952" y="1632"/>
                </a:cxn>
                <a:cxn ang="0">
                  <a:pos x="5952" y="0"/>
                </a:cxn>
                <a:cxn ang="0">
                  <a:pos x="0" y="0"/>
                </a:cxn>
              </a:cxnLst>
              <a:rect l="0" t="0" r="r" b="b"/>
              <a:pathLst>
                <a:path w="5952" h="1632">
                  <a:moveTo>
                    <a:pt x="0" y="0"/>
                  </a:moveTo>
                  <a:lnTo>
                    <a:pt x="0" y="480"/>
                  </a:lnTo>
                  <a:lnTo>
                    <a:pt x="4992" y="480"/>
                  </a:lnTo>
                  <a:lnTo>
                    <a:pt x="4992" y="1632"/>
                  </a:lnTo>
                  <a:lnTo>
                    <a:pt x="5952" y="1632"/>
                  </a:lnTo>
                  <a:lnTo>
                    <a:pt x="5952" y="0"/>
                  </a:lnTo>
                  <a:lnTo>
                    <a:pt x="0" y="0"/>
                  </a:lnTo>
                  <a:close/>
                </a:path>
              </a:pathLst>
            </a:custGeom>
            <a:solidFill>
              <a:srgbClr val="DDDDDD"/>
            </a:solidFill>
            <a:ln w="9525" cap="flat" cmpd="sng">
              <a:solidFill>
                <a:schemeClr val="tx1"/>
              </a:solidFill>
              <a:prstDash val="solid"/>
              <a:round/>
              <a:headEnd/>
              <a:tailEnd/>
            </a:ln>
            <a:effectLst/>
          </p:spPr>
          <p:txBody>
            <a:bodyPr wrap="none" anchor="ctr">
              <a:prstTxWarp prst="textNoShape">
                <a:avLst/>
              </a:prstTxWarp>
            </a:bodyPr>
            <a:lstStyle/>
            <a:p>
              <a:endParaRPr lang="fr-FR" sz="2000"/>
            </a:p>
          </p:txBody>
        </p:sp>
        <p:sp>
          <p:nvSpPr>
            <p:cNvPr id="2669580" name="Rectangle 12"/>
            <p:cNvSpPr>
              <a:spLocks noChangeArrowheads="1"/>
            </p:cNvSpPr>
            <p:nvPr/>
          </p:nvSpPr>
          <p:spPr bwMode="auto">
            <a:xfrm>
              <a:off x="5088" y="1056"/>
              <a:ext cx="960" cy="384"/>
            </a:xfrm>
            <a:prstGeom prst="rect">
              <a:avLst/>
            </a:prstGeom>
            <a:noFill/>
            <a:ln w="9525">
              <a:noFill/>
              <a:miter lim="800000"/>
              <a:headEnd/>
              <a:tailEnd/>
            </a:ln>
            <a:effectLst/>
          </p:spPr>
          <p:txBody>
            <a:bodyPr wrap="none" anchor="ctr">
              <a:prstTxWarp prst="textNoShape">
                <a:avLst/>
              </a:prstTxWarp>
            </a:bodyPr>
            <a:lstStyle/>
            <a:p>
              <a:pPr algn="ctr">
                <a:lnSpc>
                  <a:spcPct val="80000"/>
                </a:lnSpc>
              </a:pPr>
              <a:r>
                <a:rPr lang="en-US" sz="2000">
                  <a:solidFill>
                    <a:srgbClr val="4D4D4D"/>
                  </a:solidFill>
                  <a:effectLst>
                    <a:outerShdw blurRad="38100" dist="38100" dir="2700000" algn="tl">
                      <a:srgbClr val="000000"/>
                    </a:outerShdw>
                  </a:effectLst>
                </a:rPr>
                <a:t>Solar</a:t>
              </a:r>
            </a:p>
            <a:p>
              <a:pPr algn="ctr">
                <a:lnSpc>
                  <a:spcPct val="80000"/>
                </a:lnSpc>
              </a:pPr>
              <a:r>
                <a:rPr lang="en-US" sz="2000">
                  <a:solidFill>
                    <a:srgbClr val="4D4D4D"/>
                  </a:solidFill>
                  <a:effectLst>
                    <a:outerShdw blurRad="38100" dist="38100" dir="2700000" algn="tl">
                      <a:srgbClr val="000000"/>
                    </a:outerShdw>
                  </a:effectLst>
                </a:rPr>
                <a:t>75</a:t>
              </a:r>
              <a:r>
                <a:rPr lang="en-US" sz="2000">
                  <a:solidFill>
                    <a:srgbClr val="4D4D4D"/>
                  </a:solidFill>
                  <a:effectLst>
                    <a:outerShdw blurRad="38100" dist="38100" dir="2700000" algn="tl">
                      <a:srgbClr val="000000"/>
                    </a:outerShdw>
                  </a:effectLst>
                  <a:latin typeface="Symbol" pitchFamily="-109" charset="2"/>
                </a:rPr>
                <a:t>-</a:t>
              </a:r>
              <a:r>
                <a:rPr lang="en-US" sz="2000">
                  <a:solidFill>
                    <a:srgbClr val="4D4D4D"/>
                  </a:solidFill>
                  <a:effectLst>
                    <a:outerShdw blurRad="38100" dist="38100" dir="2700000" algn="tl">
                      <a:srgbClr val="000000"/>
                    </a:outerShdw>
                  </a:effectLst>
                </a:rPr>
                <a:t>92</a:t>
              </a:r>
            </a:p>
          </p:txBody>
        </p:sp>
        <p:sp>
          <p:nvSpPr>
            <p:cNvPr id="2669581" name="Rectangle 13"/>
            <p:cNvSpPr>
              <a:spLocks noChangeArrowheads="1"/>
            </p:cNvSpPr>
            <p:nvPr/>
          </p:nvSpPr>
          <p:spPr bwMode="auto">
            <a:xfrm>
              <a:off x="5088" y="1440"/>
              <a:ext cx="960" cy="384"/>
            </a:xfrm>
            <a:prstGeom prst="rect">
              <a:avLst/>
            </a:prstGeom>
            <a:noFill/>
            <a:ln w="9525">
              <a:noFill/>
              <a:miter lim="800000"/>
              <a:headEnd/>
              <a:tailEnd/>
            </a:ln>
            <a:effectLst/>
          </p:spPr>
          <p:txBody>
            <a:bodyPr wrap="none" anchor="ctr">
              <a:prstTxWarp prst="textNoShape">
                <a:avLst/>
              </a:prstTxWarp>
            </a:bodyPr>
            <a:lstStyle/>
            <a:p>
              <a:pPr algn="ctr">
                <a:lnSpc>
                  <a:spcPct val="80000"/>
                </a:lnSpc>
              </a:pPr>
              <a:r>
                <a:rPr lang="en-US" sz="2000">
                  <a:solidFill>
                    <a:srgbClr val="4D4D4D"/>
                  </a:solidFill>
                  <a:effectLst>
                    <a:outerShdw blurRad="38100" dist="38100" dir="2700000" algn="tl">
                      <a:srgbClr val="000000"/>
                    </a:outerShdw>
                  </a:effectLst>
                </a:rPr>
                <a:t>Atmospheric</a:t>
              </a:r>
            </a:p>
            <a:p>
              <a:pPr algn="ctr">
                <a:lnSpc>
                  <a:spcPct val="80000"/>
                </a:lnSpc>
              </a:pPr>
              <a:r>
                <a:rPr lang="en-US" sz="2000">
                  <a:solidFill>
                    <a:srgbClr val="4D4D4D"/>
                  </a:solidFill>
                  <a:effectLst>
                    <a:outerShdw blurRad="38100" dist="38100" dir="2700000" algn="tl">
                      <a:srgbClr val="000000"/>
                    </a:outerShdw>
                  </a:effectLst>
                </a:rPr>
                <a:t>1400</a:t>
              </a:r>
              <a:r>
                <a:rPr lang="en-US" sz="2000">
                  <a:solidFill>
                    <a:srgbClr val="4D4D4D"/>
                  </a:solidFill>
                  <a:effectLst>
                    <a:outerShdw blurRad="38100" dist="38100" dir="2700000" algn="tl">
                      <a:srgbClr val="000000"/>
                    </a:outerShdw>
                  </a:effectLst>
                  <a:latin typeface="Symbol" pitchFamily="-109" charset="2"/>
                </a:rPr>
                <a:t>-</a:t>
              </a:r>
              <a:r>
                <a:rPr lang="en-US" sz="2000">
                  <a:solidFill>
                    <a:srgbClr val="4D4D4D"/>
                  </a:solidFill>
                  <a:effectLst>
                    <a:outerShdw blurRad="38100" dist="38100" dir="2700000" algn="tl">
                      <a:srgbClr val="000000"/>
                    </a:outerShdw>
                  </a:effectLst>
                </a:rPr>
                <a:t>3000</a:t>
              </a:r>
            </a:p>
          </p:txBody>
        </p:sp>
        <p:graphicFrame>
          <p:nvGraphicFramePr>
            <p:cNvPr id="2669582" name="Object 14"/>
            <p:cNvGraphicFramePr>
              <a:graphicFrameLocks noChangeAspect="1"/>
            </p:cNvGraphicFramePr>
            <p:nvPr/>
          </p:nvGraphicFramePr>
          <p:xfrm>
            <a:off x="5148" y="1872"/>
            <a:ext cx="832" cy="264"/>
          </p:xfrm>
          <a:graphic>
            <a:graphicData uri="http://schemas.openxmlformats.org/presentationml/2006/ole">
              <p:oleObj spid="_x0000_s159746" name="Equation" r:id="rId7" imgW="7315200" imgH="2324100" progId="Equation.3">
                <p:embed/>
              </p:oleObj>
            </a:graphicData>
          </a:graphic>
        </p:graphicFrame>
        <p:sp>
          <p:nvSpPr>
            <p:cNvPr id="2669583" name="Rectangle 15"/>
            <p:cNvSpPr>
              <a:spLocks noChangeArrowheads="1"/>
            </p:cNvSpPr>
            <p:nvPr/>
          </p:nvSpPr>
          <p:spPr bwMode="auto">
            <a:xfrm>
              <a:off x="1872" y="528"/>
              <a:ext cx="1632" cy="480"/>
            </a:xfrm>
            <a:prstGeom prst="rect">
              <a:avLst/>
            </a:prstGeom>
            <a:noFill/>
            <a:ln w="9525">
              <a:noFill/>
              <a:miter lim="800000"/>
              <a:headEnd/>
              <a:tailEnd/>
            </a:ln>
            <a:effectLst/>
          </p:spPr>
          <p:txBody>
            <a:bodyPr wrap="none">
              <a:prstTxWarp prst="textNoShape">
                <a:avLst/>
              </a:prstTxWarp>
            </a:bodyPr>
            <a:lstStyle/>
            <a:p>
              <a:pPr algn="ctr"/>
              <a:r>
                <a:rPr lang="en-US" sz="2000">
                  <a:solidFill>
                    <a:srgbClr val="404040"/>
                  </a:solidFill>
                  <a:effectLst>
                    <a:outerShdw blurRad="38100" dist="38100" dir="2700000" algn="tl">
                      <a:srgbClr val="000000"/>
                    </a:outerShdw>
                  </a:effectLst>
                </a:rPr>
                <a:t>CHOOZ</a:t>
              </a:r>
            </a:p>
          </p:txBody>
        </p:sp>
        <p:sp>
          <p:nvSpPr>
            <p:cNvPr id="2669584" name="Rectangle 16"/>
            <p:cNvSpPr>
              <a:spLocks noChangeArrowheads="1"/>
            </p:cNvSpPr>
            <p:nvPr/>
          </p:nvSpPr>
          <p:spPr bwMode="auto">
            <a:xfrm>
              <a:off x="3360" y="528"/>
              <a:ext cx="1440" cy="480"/>
            </a:xfrm>
            <a:prstGeom prst="rect">
              <a:avLst/>
            </a:prstGeom>
            <a:noFill/>
            <a:ln w="9525">
              <a:noFill/>
              <a:miter lim="800000"/>
              <a:headEnd/>
              <a:tailEnd/>
            </a:ln>
            <a:effectLst/>
          </p:spPr>
          <p:txBody>
            <a:bodyPr wrap="none">
              <a:prstTxWarp prst="textNoShape">
                <a:avLst/>
              </a:prstTxWarp>
            </a:bodyPr>
            <a:lstStyle/>
            <a:p>
              <a:pPr algn="ctr"/>
              <a:r>
                <a:rPr lang="en-US" sz="2000">
                  <a:solidFill>
                    <a:srgbClr val="404040"/>
                  </a:solidFill>
                  <a:effectLst>
                    <a:outerShdw blurRad="38100" dist="38100" dir="2700000" algn="tl">
                      <a:srgbClr val="000000"/>
                    </a:outerShdw>
                  </a:effectLst>
                </a:rPr>
                <a:t>Solar/KamLAND</a:t>
              </a:r>
            </a:p>
          </p:txBody>
        </p:sp>
        <p:sp>
          <p:nvSpPr>
            <p:cNvPr id="2669585" name="Rectangle 17"/>
            <p:cNvSpPr>
              <a:spLocks noChangeArrowheads="1"/>
            </p:cNvSpPr>
            <p:nvPr/>
          </p:nvSpPr>
          <p:spPr bwMode="auto">
            <a:xfrm>
              <a:off x="4992" y="528"/>
              <a:ext cx="1056" cy="480"/>
            </a:xfrm>
            <a:prstGeom prst="rect">
              <a:avLst/>
            </a:prstGeom>
            <a:noFill/>
            <a:ln w="9525">
              <a:noFill/>
              <a:miter lim="800000"/>
              <a:headEnd/>
              <a:tailEnd/>
            </a:ln>
            <a:effectLst/>
          </p:spPr>
          <p:txBody>
            <a:bodyPr wrap="none">
              <a:prstTxWarp prst="textNoShape">
                <a:avLst/>
              </a:prstTxWarp>
            </a:bodyPr>
            <a:lstStyle/>
            <a:p>
              <a:pPr algn="ctr"/>
              <a:r>
                <a:rPr lang="en-US" sz="2000" dirty="0">
                  <a:solidFill>
                    <a:srgbClr val="404040"/>
                  </a:solidFill>
                  <a:effectLst>
                    <a:outerShdw blurRad="38100" dist="38100" dir="2700000" algn="tl">
                      <a:srgbClr val="000000"/>
                    </a:outerShdw>
                  </a:effectLst>
                </a:rPr>
                <a:t>2</a:t>
              </a:r>
              <a:r>
                <a:rPr lang="en-US" sz="2000" b="1" dirty="0">
                  <a:solidFill>
                    <a:srgbClr val="404040"/>
                  </a:solidFill>
                  <a:effectLst>
                    <a:outerShdw blurRad="38100" dist="38100" dir="2700000" algn="tl">
                      <a:srgbClr val="000000"/>
                    </a:outerShdw>
                  </a:effectLst>
                  <a:latin typeface="Symbol" pitchFamily="-109" charset="2"/>
                </a:rPr>
                <a:t>s</a:t>
              </a:r>
              <a:r>
                <a:rPr lang="en-US" sz="2000" dirty="0">
                  <a:solidFill>
                    <a:srgbClr val="404040"/>
                  </a:solidFill>
                  <a:effectLst>
                    <a:outerShdw blurRad="38100" dist="38100" dir="2700000" algn="tl">
                      <a:srgbClr val="000000"/>
                    </a:outerShdw>
                  </a:effectLst>
                </a:rPr>
                <a:t> ranges</a:t>
              </a:r>
            </a:p>
            <a:p>
              <a:pPr algn="ctr"/>
              <a:r>
                <a:rPr lang="en-US" sz="1400" dirty="0">
                  <a:solidFill>
                    <a:srgbClr val="404040"/>
                  </a:solidFill>
                  <a:effectLst>
                    <a:outerShdw blurRad="38100" dist="38100" dir="2700000" algn="tl">
                      <a:srgbClr val="000000"/>
                    </a:outerShdw>
                  </a:effectLst>
                </a:rPr>
                <a:t>hep-ph/0405172</a:t>
              </a:r>
            </a:p>
          </p:txBody>
        </p:sp>
        <p:sp>
          <p:nvSpPr>
            <p:cNvPr id="2669586" name="Rectangle 18"/>
            <p:cNvSpPr>
              <a:spLocks noChangeArrowheads="1"/>
            </p:cNvSpPr>
            <p:nvPr/>
          </p:nvSpPr>
          <p:spPr bwMode="auto">
            <a:xfrm>
              <a:off x="624" y="528"/>
              <a:ext cx="1296" cy="480"/>
            </a:xfrm>
            <a:prstGeom prst="rect">
              <a:avLst/>
            </a:prstGeom>
            <a:noFill/>
            <a:ln w="9525">
              <a:noFill/>
              <a:miter lim="800000"/>
              <a:headEnd/>
              <a:tailEnd/>
            </a:ln>
            <a:effectLst/>
          </p:spPr>
          <p:txBody>
            <a:bodyPr wrap="none">
              <a:prstTxWarp prst="textNoShape">
                <a:avLst/>
              </a:prstTxWarp>
            </a:bodyPr>
            <a:lstStyle/>
            <a:p>
              <a:pPr algn="ctr"/>
              <a:r>
                <a:rPr lang="en-US" sz="2000">
                  <a:solidFill>
                    <a:srgbClr val="404040"/>
                  </a:solidFill>
                  <a:effectLst>
                    <a:outerShdw blurRad="38100" dist="38100" dir="2700000" algn="tl">
                      <a:srgbClr val="000000"/>
                    </a:outerShdw>
                  </a:effectLst>
                </a:rPr>
                <a:t>Atmospheric/K2K</a:t>
              </a:r>
            </a:p>
          </p:txBody>
        </p:sp>
        <p:graphicFrame>
          <p:nvGraphicFramePr>
            <p:cNvPr id="2669587" name="Object 19"/>
            <p:cNvGraphicFramePr>
              <a:graphicFrameLocks noChangeAspect="1"/>
            </p:cNvGraphicFramePr>
            <p:nvPr/>
          </p:nvGraphicFramePr>
          <p:xfrm>
            <a:off x="692" y="714"/>
            <a:ext cx="1112" cy="264"/>
          </p:xfrm>
          <a:graphic>
            <a:graphicData uri="http://schemas.openxmlformats.org/presentationml/2006/ole">
              <p:oleObj spid="_x0000_s159747" name="Equation" r:id="rId8" imgW="7315200" imgH="1739900" progId="Equation.3">
                <p:embed/>
              </p:oleObj>
            </a:graphicData>
          </a:graphic>
        </p:graphicFrame>
        <p:graphicFrame>
          <p:nvGraphicFramePr>
            <p:cNvPr id="2669588" name="Object 20"/>
            <p:cNvGraphicFramePr>
              <a:graphicFrameLocks noChangeAspect="1"/>
            </p:cNvGraphicFramePr>
            <p:nvPr/>
          </p:nvGraphicFramePr>
          <p:xfrm>
            <a:off x="2368" y="708"/>
            <a:ext cx="640" cy="264"/>
          </p:xfrm>
          <a:graphic>
            <a:graphicData uri="http://schemas.openxmlformats.org/presentationml/2006/ole">
              <p:oleObj spid="_x0000_s159748" name="Equation" r:id="rId9" imgW="7315200" imgH="3022600" progId="Equation.3">
                <p:embed/>
              </p:oleObj>
            </a:graphicData>
          </a:graphic>
        </p:graphicFrame>
        <p:graphicFrame>
          <p:nvGraphicFramePr>
            <p:cNvPr id="2669589" name="Object 21"/>
            <p:cNvGraphicFramePr>
              <a:graphicFrameLocks noChangeAspect="1"/>
            </p:cNvGraphicFramePr>
            <p:nvPr/>
          </p:nvGraphicFramePr>
          <p:xfrm>
            <a:off x="3548" y="712"/>
            <a:ext cx="1096" cy="256"/>
          </p:xfrm>
          <a:graphic>
            <a:graphicData uri="http://schemas.openxmlformats.org/presentationml/2006/ole">
              <p:oleObj spid="_x0000_s159749" name="Equation" r:id="rId10" imgW="7315200" imgH="1714500" progId="Equation.3">
                <p:embed/>
              </p:oleObj>
            </a:graphicData>
          </a:graphic>
        </p:graphicFrame>
      </p:grpSp>
      <p:grpSp>
        <p:nvGrpSpPr>
          <p:cNvPr id="4" name="Group 22"/>
          <p:cNvGrpSpPr>
            <a:grpSpLocks/>
          </p:cNvGrpSpPr>
          <p:nvPr/>
        </p:nvGrpSpPr>
        <p:grpSpPr bwMode="auto">
          <a:xfrm>
            <a:off x="142875" y="3429001"/>
            <a:ext cx="3714750" cy="3000375"/>
            <a:chOff x="96" y="2304"/>
            <a:chExt cx="2496" cy="2016"/>
          </a:xfrm>
        </p:grpSpPr>
        <p:grpSp>
          <p:nvGrpSpPr>
            <p:cNvPr id="5" name="Group 23"/>
            <p:cNvGrpSpPr>
              <a:grpSpLocks/>
            </p:cNvGrpSpPr>
            <p:nvPr/>
          </p:nvGrpSpPr>
          <p:grpSpPr bwMode="auto">
            <a:xfrm>
              <a:off x="96" y="2304"/>
              <a:ext cx="1200" cy="2016"/>
              <a:chOff x="96" y="2400"/>
              <a:chExt cx="1200" cy="2016"/>
            </a:xfrm>
          </p:grpSpPr>
          <p:sp>
            <p:nvSpPr>
              <p:cNvPr id="2669592" name="Rectangle 24"/>
              <p:cNvSpPr>
                <a:spLocks noChangeArrowheads="1"/>
              </p:cNvSpPr>
              <p:nvPr/>
            </p:nvSpPr>
            <p:spPr bwMode="auto">
              <a:xfrm>
                <a:off x="96" y="2400"/>
                <a:ext cx="1200" cy="2016"/>
              </a:xfrm>
              <a:prstGeom prst="rect">
                <a:avLst/>
              </a:prstGeom>
              <a:solidFill>
                <a:srgbClr val="DDDDDD"/>
              </a:solidFill>
              <a:ln w="9525">
                <a:solidFill>
                  <a:srgbClr val="404040"/>
                </a:solidFill>
                <a:miter lim="800000"/>
                <a:headEnd/>
                <a:tailEnd/>
              </a:ln>
              <a:effectLst/>
            </p:spPr>
            <p:txBody>
              <a:bodyPr wrap="none" bIns="0" anchor="ctr">
                <a:prstTxWarp prst="textNoShape">
                  <a:avLst/>
                </a:prstTxWarp>
              </a:bodyPr>
              <a:lstStyle/>
              <a:p>
                <a:endParaRPr lang="fr-FR" sz="2000"/>
              </a:p>
            </p:txBody>
          </p:sp>
          <p:grpSp>
            <p:nvGrpSpPr>
              <p:cNvPr id="6" name="Group 25"/>
              <p:cNvGrpSpPr>
                <a:grpSpLocks/>
              </p:cNvGrpSpPr>
              <p:nvPr/>
            </p:nvGrpSpPr>
            <p:grpSpPr bwMode="auto">
              <a:xfrm>
                <a:off x="288" y="4224"/>
                <a:ext cx="912" cy="144"/>
                <a:chOff x="2544" y="2784"/>
                <a:chExt cx="912" cy="144"/>
              </a:xfrm>
            </p:grpSpPr>
            <p:sp>
              <p:nvSpPr>
                <p:cNvPr id="2669594" name="Rectangle 26"/>
                <p:cNvSpPr>
                  <a:spLocks noChangeArrowheads="1"/>
                </p:cNvSpPr>
                <p:nvPr/>
              </p:nvSpPr>
              <p:spPr bwMode="auto">
                <a:xfrm>
                  <a:off x="3072" y="2784"/>
                  <a:ext cx="192" cy="144"/>
                </a:xfrm>
                <a:prstGeom prst="rect">
                  <a:avLst/>
                </a:prstGeom>
                <a:solidFill>
                  <a:schemeClr val="accent2"/>
                </a:solidFill>
                <a:ln w="9525">
                  <a:solidFill>
                    <a:schemeClr val="tx1"/>
                  </a:solidFill>
                  <a:miter lim="800000"/>
                  <a:headEnd/>
                  <a:tailEnd/>
                </a:ln>
                <a:effectLst/>
              </p:spPr>
              <p:txBody>
                <a:bodyPr wrap="none" bIns="0" anchor="b">
                  <a:prstTxWarp prst="textNoShape">
                    <a:avLst/>
                  </a:prstTxWarp>
                </a:bodyPr>
                <a:lstStyle/>
                <a:p>
                  <a:pPr algn="ctr"/>
                  <a:r>
                    <a:rPr lang="en-US" sz="2000" b="1">
                      <a:solidFill>
                        <a:schemeClr val="bg1"/>
                      </a:solidFill>
                      <a:effectLst>
                        <a:outerShdw blurRad="38100" dist="38100" dir="2700000" algn="tl">
                          <a:srgbClr val="000000"/>
                        </a:outerShdw>
                      </a:effectLst>
                      <a:latin typeface="Symbol" pitchFamily="-109" charset="2"/>
                    </a:rPr>
                    <a:t>m</a:t>
                  </a:r>
                </a:p>
              </p:txBody>
            </p:sp>
            <p:sp>
              <p:nvSpPr>
                <p:cNvPr id="2669595" name="Rectangle 27"/>
                <p:cNvSpPr>
                  <a:spLocks noChangeArrowheads="1"/>
                </p:cNvSpPr>
                <p:nvPr/>
              </p:nvSpPr>
              <p:spPr bwMode="auto">
                <a:xfrm>
                  <a:off x="2544" y="2784"/>
                  <a:ext cx="528" cy="144"/>
                </a:xfrm>
                <a:prstGeom prst="rect">
                  <a:avLst/>
                </a:prstGeom>
                <a:solidFill>
                  <a:srgbClr val="C40000"/>
                </a:solidFill>
                <a:ln w="9525">
                  <a:solidFill>
                    <a:schemeClr val="tx1"/>
                  </a:solidFill>
                  <a:miter lim="800000"/>
                  <a:headEnd/>
                  <a:tailEnd/>
                </a:ln>
                <a:effectLst/>
              </p:spPr>
              <p:txBody>
                <a:bodyPr wrap="none" tIns="0" bIns="43200" anchor="ctr">
                  <a:prstTxWarp prst="textNoShape">
                    <a:avLst/>
                  </a:prstTxWarp>
                </a:bodyPr>
                <a:lstStyle/>
                <a:p>
                  <a:pPr algn="ctr"/>
                  <a:r>
                    <a:rPr lang="en-US" sz="2000">
                      <a:solidFill>
                        <a:schemeClr val="bg1"/>
                      </a:solidFill>
                      <a:effectLst>
                        <a:outerShdw blurRad="38100" dist="38100" dir="2700000" algn="tl">
                          <a:srgbClr val="000000"/>
                        </a:outerShdw>
                      </a:effectLst>
                    </a:rPr>
                    <a:t>e</a:t>
                  </a:r>
                </a:p>
              </p:txBody>
            </p:sp>
            <p:sp>
              <p:nvSpPr>
                <p:cNvPr id="2669596" name="Rectangle 28"/>
                <p:cNvSpPr>
                  <a:spLocks noChangeArrowheads="1"/>
                </p:cNvSpPr>
                <p:nvPr/>
              </p:nvSpPr>
              <p:spPr bwMode="auto">
                <a:xfrm>
                  <a:off x="3264" y="2784"/>
                  <a:ext cx="192" cy="144"/>
                </a:xfrm>
                <a:prstGeom prst="rect">
                  <a:avLst/>
                </a:prstGeom>
                <a:solidFill>
                  <a:srgbClr val="009900"/>
                </a:solidFill>
                <a:ln w="9525">
                  <a:solidFill>
                    <a:schemeClr val="tx1"/>
                  </a:solidFill>
                  <a:miter lim="800000"/>
                  <a:headEnd/>
                  <a:tailEnd/>
                </a:ln>
                <a:effectLst/>
              </p:spPr>
              <p:txBody>
                <a:bodyPr wrap="none" bIns="0" anchor="b">
                  <a:prstTxWarp prst="textNoShape">
                    <a:avLst/>
                  </a:prstTxWarp>
                </a:bodyPr>
                <a:lstStyle/>
                <a:p>
                  <a:pPr algn="ctr"/>
                  <a:r>
                    <a:rPr lang="en-US" sz="2000" b="1">
                      <a:solidFill>
                        <a:schemeClr val="bg1"/>
                      </a:solidFill>
                      <a:effectLst>
                        <a:outerShdw blurRad="38100" dist="38100" dir="2700000" algn="tl">
                          <a:srgbClr val="000000"/>
                        </a:outerShdw>
                      </a:effectLst>
                      <a:latin typeface="Symbol" pitchFamily="-109" charset="2"/>
                    </a:rPr>
                    <a:t>t</a:t>
                  </a:r>
                </a:p>
              </p:txBody>
            </p:sp>
          </p:grpSp>
          <p:grpSp>
            <p:nvGrpSpPr>
              <p:cNvPr id="7" name="Group 29"/>
              <p:cNvGrpSpPr>
                <a:grpSpLocks/>
              </p:cNvGrpSpPr>
              <p:nvPr/>
            </p:nvGrpSpPr>
            <p:grpSpPr bwMode="auto">
              <a:xfrm>
                <a:off x="288" y="3888"/>
                <a:ext cx="912" cy="144"/>
                <a:chOff x="3456" y="3024"/>
                <a:chExt cx="912" cy="144"/>
              </a:xfrm>
            </p:grpSpPr>
            <p:sp>
              <p:nvSpPr>
                <p:cNvPr id="2669598" name="Rectangle 30"/>
                <p:cNvSpPr>
                  <a:spLocks noChangeArrowheads="1"/>
                </p:cNvSpPr>
                <p:nvPr/>
              </p:nvSpPr>
              <p:spPr bwMode="auto">
                <a:xfrm>
                  <a:off x="3888" y="3024"/>
                  <a:ext cx="240" cy="144"/>
                </a:xfrm>
                <a:prstGeom prst="rect">
                  <a:avLst/>
                </a:prstGeom>
                <a:solidFill>
                  <a:schemeClr val="accent2"/>
                </a:solidFill>
                <a:ln w="9525">
                  <a:solidFill>
                    <a:schemeClr val="tx1"/>
                  </a:solidFill>
                  <a:miter lim="800000"/>
                  <a:headEnd/>
                  <a:tailEnd/>
                </a:ln>
                <a:effectLst/>
              </p:spPr>
              <p:txBody>
                <a:bodyPr wrap="none" bIns="0" anchor="b">
                  <a:prstTxWarp prst="textNoShape">
                    <a:avLst/>
                  </a:prstTxWarp>
                </a:bodyPr>
                <a:lstStyle/>
                <a:p>
                  <a:pPr algn="ctr"/>
                  <a:r>
                    <a:rPr lang="en-US" sz="2000" b="1">
                      <a:solidFill>
                        <a:schemeClr val="bg1"/>
                      </a:solidFill>
                      <a:effectLst>
                        <a:outerShdw blurRad="38100" dist="38100" dir="2700000" algn="tl">
                          <a:srgbClr val="000000"/>
                        </a:outerShdw>
                      </a:effectLst>
                      <a:latin typeface="Symbol" pitchFamily="-109" charset="2"/>
                    </a:rPr>
                    <a:t>m</a:t>
                  </a:r>
                </a:p>
              </p:txBody>
            </p:sp>
            <p:sp>
              <p:nvSpPr>
                <p:cNvPr id="2669599" name="Rectangle 31"/>
                <p:cNvSpPr>
                  <a:spLocks noChangeArrowheads="1"/>
                </p:cNvSpPr>
                <p:nvPr/>
              </p:nvSpPr>
              <p:spPr bwMode="auto">
                <a:xfrm>
                  <a:off x="3456" y="3024"/>
                  <a:ext cx="432" cy="144"/>
                </a:xfrm>
                <a:prstGeom prst="rect">
                  <a:avLst/>
                </a:prstGeom>
                <a:solidFill>
                  <a:srgbClr val="C40000"/>
                </a:solidFill>
                <a:ln w="9525">
                  <a:solidFill>
                    <a:schemeClr val="tx1"/>
                  </a:solidFill>
                  <a:miter lim="800000"/>
                  <a:headEnd/>
                  <a:tailEnd/>
                </a:ln>
                <a:effectLst/>
              </p:spPr>
              <p:txBody>
                <a:bodyPr wrap="none" tIns="0" bIns="43200" anchor="ctr">
                  <a:prstTxWarp prst="textNoShape">
                    <a:avLst/>
                  </a:prstTxWarp>
                </a:bodyPr>
                <a:lstStyle/>
                <a:p>
                  <a:pPr algn="ctr"/>
                  <a:r>
                    <a:rPr lang="en-US" sz="2000">
                      <a:solidFill>
                        <a:schemeClr val="bg1"/>
                      </a:solidFill>
                      <a:effectLst>
                        <a:outerShdw blurRad="38100" dist="38100" dir="2700000" algn="tl">
                          <a:srgbClr val="000000"/>
                        </a:outerShdw>
                      </a:effectLst>
                    </a:rPr>
                    <a:t>e</a:t>
                  </a:r>
                </a:p>
              </p:txBody>
            </p:sp>
            <p:sp>
              <p:nvSpPr>
                <p:cNvPr id="2669600" name="Rectangle 32"/>
                <p:cNvSpPr>
                  <a:spLocks noChangeArrowheads="1"/>
                </p:cNvSpPr>
                <p:nvPr/>
              </p:nvSpPr>
              <p:spPr bwMode="auto">
                <a:xfrm>
                  <a:off x="4128" y="3024"/>
                  <a:ext cx="240" cy="144"/>
                </a:xfrm>
                <a:prstGeom prst="rect">
                  <a:avLst/>
                </a:prstGeom>
                <a:solidFill>
                  <a:srgbClr val="009900"/>
                </a:solidFill>
                <a:ln w="9525">
                  <a:solidFill>
                    <a:schemeClr val="tx1"/>
                  </a:solidFill>
                  <a:miter lim="800000"/>
                  <a:headEnd/>
                  <a:tailEnd/>
                </a:ln>
                <a:effectLst/>
              </p:spPr>
              <p:txBody>
                <a:bodyPr wrap="none" bIns="0" anchor="b">
                  <a:prstTxWarp prst="textNoShape">
                    <a:avLst/>
                  </a:prstTxWarp>
                </a:bodyPr>
                <a:lstStyle/>
                <a:p>
                  <a:pPr algn="ctr"/>
                  <a:r>
                    <a:rPr lang="en-US" sz="2000" b="1">
                      <a:solidFill>
                        <a:schemeClr val="bg1"/>
                      </a:solidFill>
                      <a:effectLst>
                        <a:outerShdw blurRad="38100" dist="38100" dir="2700000" algn="tl">
                          <a:srgbClr val="000000"/>
                        </a:outerShdw>
                      </a:effectLst>
                      <a:latin typeface="Symbol" pitchFamily="-109" charset="2"/>
                    </a:rPr>
                    <a:t>t</a:t>
                  </a:r>
                </a:p>
              </p:txBody>
            </p:sp>
          </p:grpSp>
          <p:grpSp>
            <p:nvGrpSpPr>
              <p:cNvPr id="8" name="Group 33"/>
              <p:cNvGrpSpPr>
                <a:grpSpLocks/>
              </p:cNvGrpSpPr>
              <p:nvPr/>
            </p:nvGrpSpPr>
            <p:grpSpPr bwMode="auto">
              <a:xfrm>
                <a:off x="288" y="2688"/>
                <a:ext cx="912" cy="144"/>
                <a:chOff x="4464" y="3024"/>
                <a:chExt cx="912" cy="144"/>
              </a:xfrm>
            </p:grpSpPr>
            <p:sp>
              <p:nvSpPr>
                <p:cNvPr id="2669602" name="Rectangle 34"/>
                <p:cNvSpPr>
                  <a:spLocks noChangeArrowheads="1"/>
                </p:cNvSpPr>
                <p:nvPr/>
              </p:nvSpPr>
              <p:spPr bwMode="auto">
                <a:xfrm>
                  <a:off x="4512" y="3024"/>
                  <a:ext cx="432" cy="144"/>
                </a:xfrm>
                <a:prstGeom prst="rect">
                  <a:avLst/>
                </a:prstGeom>
                <a:solidFill>
                  <a:schemeClr val="accent2"/>
                </a:solidFill>
                <a:ln w="9525">
                  <a:solidFill>
                    <a:schemeClr val="tx1"/>
                  </a:solidFill>
                  <a:miter lim="800000"/>
                  <a:headEnd/>
                  <a:tailEnd/>
                </a:ln>
                <a:effectLst/>
              </p:spPr>
              <p:txBody>
                <a:bodyPr wrap="none" bIns="0" anchor="b">
                  <a:prstTxWarp prst="textNoShape">
                    <a:avLst/>
                  </a:prstTxWarp>
                </a:bodyPr>
                <a:lstStyle/>
                <a:p>
                  <a:pPr algn="ctr"/>
                  <a:r>
                    <a:rPr lang="en-US" sz="2000" b="1">
                      <a:solidFill>
                        <a:schemeClr val="bg1"/>
                      </a:solidFill>
                      <a:effectLst>
                        <a:outerShdw blurRad="38100" dist="38100" dir="2700000" algn="tl">
                          <a:srgbClr val="000000"/>
                        </a:outerShdw>
                      </a:effectLst>
                      <a:latin typeface="Symbol" pitchFamily="-109" charset="2"/>
                    </a:rPr>
                    <a:t>m</a:t>
                  </a:r>
                </a:p>
              </p:txBody>
            </p:sp>
            <p:sp>
              <p:nvSpPr>
                <p:cNvPr id="2669603" name="Rectangle 35"/>
                <p:cNvSpPr>
                  <a:spLocks noChangeArrowheads="1"/>
                </p:cNvSpPr>
                <p:nvPr/>
              </p:nvSpPr>
              <p:spPr bwMode="auto">
                <a:xfrm>
                  <a:off x="4464" y="3024"/>
                  <a:ext cx="48" cy="144"/>
                </a:xfrm>
                <a:prstGeom prst="rect">
                  <a:avLst/>
                </a:prstGeom>
                <a:solidFill>
                  <a:srgbClr val="C40000"/>
                </a:solidFill>
                <a:ln w="9525">
                  <a:solidFill>
                    <a:schemeClr val="tx1"/>
                  </a:solidFill>
                  <a:miter lim="800000"/>
                  <a:headEnd/>
                  <a:tailEnd/>
                </a:ln>
                <a:effectLst/>
              </p:spPr>
              <p:txBody>
                <a:bodyPr wrap="none" tIns="0" bIns="43200" anchor="ctr">
                  <a:prstTxWarp prst="textNoShape">
                    <a:avLst/>
                  </a:prstTxWarp>
                </a:bodyPr>
                <a:lstStyle/>
                <a:p>
                  <a:pPr algn="ctr"/>
                  <a:endParaRPr lang="en-US" sz="2000">
                    <a:solidFill>
                      <a:schemeClr val="bg1"/>
                    </a:solidFill>
                    <a:effectLst>
                      <a:outerShdw blurRad="38100" dist="38100" dir="2700000" algn="tl">
                        <a:srgbClr val="000000"/>
                      </a:outerShdw>
                    </a:effectLst>
                    <a:latin typeface="Comic Sans MS" pitchFamily="-109" charset="0"/>
                  </a:endParaRPr>
                </a:p>
              </p:txBody>
            </p:sp>
            <p:sp>
              <p:nvSpPr>
                <p:cNvPr id="2669604" name="Rectangle 36"/>
                <p:cNvSpPr>
                  <a:spLocks noChangeArrowheads="1"/>
                </p:cNvSpPr>
                <p:nvPr/>
              </p:nvSpPr>
              <p:spPr bwMode="auto">
                <a:xfrm>
                  <a:off x="4944" y="3024"/>
                  <a:ext cx="432" cy="144"/>
                </a:xfrm>
                <a:prstGeom prst="rect">
                  <a:avLst/>
                </a:prstGeom>
                <a:solidFill>
                  <a:srgbClr val="009900"/>
                </a:solidFill>
                <a:ln w="9525">
                  <a:solidFill>
                    <a:schemeClr val="tx1"/>
                  </a:solidFill>
                  <a:miter lim="800000"/>
                  <a:headEnd/>
                  <a:tailEnd/>
                </a:ln>
                <a:effectLst/>
              </p:spPr>
              <p:txBody>
                <a:bodyPr wrap="none" bIns="0" anchor="b">
                  <a:prstTxWarp prst="textNoShape">
                    <a:avLst/>
                  </a:prstTxWarp>
                </a:bodyPr>
                <a:lstStyle/>
                <a:p>
                  <a:pPr algn="ctr"/>
                  <a:r>
                    <a:rPr lang="en-US" sz="2000" b="1">
                      <a:solidFill>
                        <a:schemeClr val="bg1"/>
                      </a:solidFill>
                      <a:effectLst>
                        <a:outerShdw blurRad="38100" dist="38100" dir="2700000" algn="tl">
                          <a:srgbClr val="000000"/>
                        </a:outerShdw>
                      </a:effectLst>
                      <a:latin typeface="Symbol" pitchFamily="-109" charset="2"/>
                    </a:rPr>
                    <a:t>t</a:t>
                  </a:r>
                </a:p>
              </p:txBody>
            </p:sp>
          </p:grpSp>
          <p:sp>
            <p:nvSpPr>
              <p:cNvPr id="2669605" name="Text Box 37"/>
              <p:cNvSpPr txBox="1">
                <a:spLocks noChangeArrowheads="1"/>
              </p:cNvSpPr>
              <p:nvPr/>
            </p:nvSpPr>
            <p:spPr bwMode="auto">
              <a:xfrm>
                <a:off x="96" y="4212"/>
                <a:ext cx="180" cy="144"/>
              </a:xfrm>
              <a:prstGeom prst="rect">
                <a:avLst/>
              </a:prstGeom>
              <a:noFill/>
              <a:ln w="9525">
                <a:noFill/>
                <a:miter lim="800000"/>
                <a:headEnd/>
                <a:tailEnd/>
              </a:ln>
              <a:effectLst/>
            </p:spPr>
            <p:txBody>
              <a:bodyPr wrap="none" bIns="0" anchor="ctr">
                <a:prstTxWarp prst="textNoShape">
                  <a:avLst/>
                </a:prstTxWarp>
              </a:bodyPr>
              <a:lstStyle/>
              <a:p>
                <a:pPr algn="ctr"/>
                <a:r>
                  <a:rPr lang="en-US" sz="2000">
                    <a:solidFill>
                      <a:srgbClr val="404040"/>
                    </a:solidFill>
                    <a:effectLst>
                      <a:outerShdw blurRad="38100" dist="38100" dir="2700000" algn="tl">
                        <a:srgbClr val="000000"/>
                      </a:outerShdw>
                    </a:effectLst>
                  </a:rPr>
                  <a:t>1</a:t>
                </a:r>
              </a:p>
            </p:txBody>
          </p:sp>
          <p:sp>
            <p:nvSpPr>
              <p:cNvPr id="2669606" name="Rectangle 38"/>
              <p:cNvSpPr>
                <a:spLocks noChangeArrowheads="1"/>
              </p:cNvSpPr>
              <p:nvPr/>
            </p:nvSpPr>
            <p:spPr bwMode="auto">
              <a:xfrm>
                <a:off x="288" y="4014"/>
                <a:ext cx="912" cy="192"/>
              </a:xfrm>
              <a:prstGeom prst="rect">
                <a:avLst/>
              </a:prstGeom>
              <a:noFill/>
              <a:ln w="9525">
                <a:noFill/>
                <a:miter lim="800000"/>
                <a:headEnd/>
                <a:tailEnd/>
              </a:ln>
              <a:effectLst/>
            </p:spPr>
            <p:txBody>
              <a:bodyPr wrap="none" bIns="0" anchor="ctr">
                <a:prstTxWarp prst="textNoShape">
                  <a:avLst/>
                </a:prstTxWarp>
              </a:bodyPr>
              <a:lstStyle/>
              <a:p>
                <a:pPr algn="ctr"/>
                <a:r>
                  <a:rPr lang="en-US" sz="2000">
                    <a:solidFill>
                      <a:srgbClr val="404040"/>
                    </a:solidFill>
                    <a:effectLst>
                      <a:outerShdw blurRad="38100" dist="38100" dir="2700000" algn="tl">
                        <a:srgbClr val="000000"/>
                      </a:outerShdw>
                    </a:effectLst>
                  </a:rPr>
                  <a:t>Sun</a:t>
                </a:r>
              </a:p>
            </p:txBody>
          </p:sp>
          <p:sp>
            <p:nvSpPr>
              <p:cNvPr id="2669607" name="Rectangle 39"/>
              <p:cNvSpPr>
                <a:spLocks noChangeArrowheads="1"/>
              </p:cNvSpPr>
              <p:nvPr/>
            </p:nvSpPr>
            <p:spPr bwMode="auto">
              <a:xfrm>
                <a:off x="96" y="2400"/>
                <a:ext cx="1200" cy="240"/>
              </a:xfrm>
              <a:prstGeom prst="rect">
                <a:avLst/>
              </a:prstGeom>
              <a:noFill/>
              <a:ln w="9525">
                <a:noFill/>
                <a:miter lim="800000"/>
                <a:headEnd/>
                <a:tailEnd/>
              </a:ln>
              <a:effectLst/>
            </p:spPr>
            <p:txBody>
              <a:bodyPr wrap="none" bIns="0" anchor="ctr">
                <a:prstTxWarp prst="textNoShape">
                  <a:avLst/>
                </a:prstTxWarp>
              </a:bodyPr>
              <a:lstStyle/>
              <a:p>
                <a:pPr algn="ctr"/>
                <a:r>
                  <a:rPr lang="en-US" sz="2000" u="sng">
                    <a:solidFill>
                      <a:srgbClr val="404040"/>
                    </a:solidFill>
                    <a:effectLst>
                      <a:outerShdw blurRad="38100" dist="38100" dir="2700000" algn="tl">
                        <a:srgbClr val="000000"/>
                      </a:outerShdw>
                    </a:effectLst>
                  </a:rPr>
                  <a:t>Normal</a:t>
                </a:r>
              </a:p>
            </p:txBody>
          </p:sp>
          <p:sp>
            <p:nvSpPr>
              <p:cNvPr id="2669608" name="Text Box 40"/>
              <p:cNvSpPr txBox="1">
                <a:spLocks noChangeArrowheads="1"/>
              </p:cNvSpPr>
              <p:nvPr/>
            </p:nvSpPr>
            <p:spPr bwMode="auto">
              <a:xfrm>
                <a:off x="96" y="3870"/>
                <a:ext cx="180" cy="144"/>
              </a:xfrm>
              <a:prstGeom prst="rect">
                <a:avLst/>
              </a:prstGeom>
              <a:noFill/>
              <a:ln w="9525">
                <a:noFill/>
                <a:miter lim="800000"/>
                <a:headEnd/>
                <a:tailEnd/>
              </a:ln>
              <a:effectLst/>
            </p:spPr>
            <p:txBody>
              <a:bodyPr wrap="none" bIns="0" anchor="ctr">
                <a:prstTxWarp prst="textNoShape">
                  <a:avLst/>
                </a:prstTxWarp>
              </a:bodyPr>
              <a:lstStyle/>
              <a:p>
                <a:pPr algn="ctr"/>
                <a:r>
                  <a:rPr lang="en-US" sz="2000">
                    <a:solidFill>
                      <a:srgbClr val="404040"/>
                    </a:solidFill>
                    <a:effectLst>
                      <a:outerShdw blurRad="38100" dist="38100" dir="2700000" algn="tl">
                        <a:srgbClr val="000000"/>
                      </a:outerShdw>
                    </a:effectLst>
                  </a:rPr>
                  <a:t>2</a:t>
                </a:r>
              </a:p>
            </p:txBody>
          </p:sp>
          <p:sp>
            <p:nvSpPr>
              <p:cNvPr id="2669609" name="Text Box 41"/>
              <p:cNvSpPr txBox="1">
                <a:spLocks noChangeArrowheads="1"/>
              </p:cNvSpPr>
              <p:nvPr/>
            </p:nvSpPr>
            <p:spPr bwMode="auto">
              <a:xfrm>
                <a:off x="108" y="2676"/>
                <a:ext cx="180" cy="144"/>
              </a:xfrm>
              <a:prstGeom prst="rect">
                <a:avLst/>
              </a:prstGeom>
              <a:noFill/>
              <a:ln w="9525">
                <a:noFill/>
                <a:miter lim="800000"/>
                <a:headEnd/>
                <a:tailEnd/>
              </a:ln>
              <a:effectLst/>
            </p:spPr>
            <p:txBody>
              <a:bodyPr wrap="none" bIns="0" anchor="ctr">
                <a:prstTxWarp prst="textNoShape">
                  <a:avLst/>
                </a:prstTxWarp>
              </a:bodyPr>
              <a:lstStyle/>
              <a:p>
                <a:pPr algn="ctr"/>
                <a:r>
                  <a:rPr lang="en-US" sz="2000">
                    <a:solidFill>
                      <a:srgbClr val="404040"/>
                    </a:solidFill>
                    <a:effectLst>
                      <a:outerShdw blurRad="38100" dist="38100" dir="2700000" algn="tl">
                        <a:srgbClr val="000000"/>
                      </a:outerShdw>
                    </a:effectLst>
                  </a:rPr>
                  <a:t>3</a:t>
                </a:r>
              </a:p>
            </p:txBody>
          </p:sp>
          <p:sp>
            <p:nvSpPr>
              <p:cNvPr id="2669610" name="Rectangle 42"/>
              <p:cNvSpPr>
                <a:spLocks noChangeArrowheads="1"/>
              </p:cNvSpPr>
              <p:nvPr/>
            </p:nvSpPr>
            <p:spPr bwMode="auto">
              <a:xfrm>
                <a:off x="288" y="2832"/>
                <a:ext cx="912" cy="1056"/>
              </a:xfrm>
              <a:prstGeom prst="rect">
                <a:avLst/>
              </a:prstGeom>
              <a:noFill/>
              <a:ln w="9525">
                <a:noFill/>
                <a:miter lim="800000"/>
                <a:headEnd/>
                <a:tailEnd/>
              </a:ln>
              <a:effectLst/>
            </p:spPr>
            <p:txBody>
              <a:bodyPr wrap="none" bIns="0" anchor="ctr">
                <a:prstTxWarp prst="textNoShape">
                  <a:avLst/>
                </a:prstTxWarp>
              </a:bodyPr>
              <a:lstStyle/>
              <a:p>
                <a:pPr algn="ctr"/>
                <a:r>
                  <a:rPr lang="en-US" sz="2000">
                    <a:solidFill>
                      <a:srgbClr val="404040"/>
                    </a:solidFill>
                    <a:effectLst>
                      <a:outerShdw blurRad="38100" dist="38100" dir="2700000" algn="tl">
                        <a:srgbClr val="000000"/>
                      </a:outerShdw>
                    </a:effectLst>
                  </a:rPr>
                  <a:t>Atmosphere</a:t>
                </a:r>
              </a:p>
            </p:txBody>
          </p:sp>
          <p:sp>
            <p:nvSpPr>
              <p:cNvPr id="2669611" name="Line 43"/>
              <p:cNvSpPr>
                <a:spLocks noChangeShapeType="1"/>
              </p:cNvSpPr>
              <p:nvPr/>
            </p:nvSpPr>
            <p:spPr bwMode="auto">
              <a:xfrm>
                <a:off x="480" y="4032"/>
                <a:ext cx="0" cy="192"/>
              </a:xfrm>
              <a:prstGeom prst="line">
                <a:avLst/>
              </a:prstGeom>
              <a:noFill/>
              <a:ln w="31750">
                <a:solidFill>
                  <a:srgbClr val="404040"/>
                </a:solidFill>
                <a:round/>
                <a:headEnd type="triangle" w="med" len="sm"/>
                <a:tailEnd type="triangle" w="med" len="sm"/>
              </a:ln>
              <a:effectLst/>
            </p:spPr>
            <p:txBody>
              <a:bodyPr wrap="none" bIns="0" anchor="b">
                <a:prstTxWarp prst="textNoShape">
                  <a:avLst/>
                </a:prstTxWarp>
              </a:bodyPr>
              <a:lstStyle/>
              <a:p>
                <a:endParaRPr lang="fr-FR" sz="2000"/>
              </a:p>
            </p:txBody>
          </p:sp>
          <p:sp>
            <p:nvSpPr>
              <p:cNvPr id="2669612" name="Line 44"/>
              <p:cNvSpPr>
                <a:spLocks noChangeShapeType="1"/>
              </p:cNvSpPr>
              <p:nvPr/>
            </p:nvSpPr>
            <p:spPr bwMode="auto">
              <a:xfrm>
                <a:off x="480" y="3504"/>
                <a:ext cx="0" cy="384"/>
              </a:xfrm>
              <a:prstGeom prst="line">
                <a:avLst/>
              </a:prstGeom>
              <a:noFill/>
              <a:ln w="31750">
                <a:solidFill>
                  <a:srgbClr val="404040"/>
                </a:solidFill>
                <a:round/>
                <a:headEnd/>
                <a:tailEnd type="triangle" w="med" len="sm"/>
              </a:ln>
              <a:effectLst/>
            </p:spPr>
            <p:txBody>
              <a:bodyPr wrap="none" bIns="0" anchor="b">
                <a:prstTxWarp prst="textNoShape">
                  <a:avLst/>
                </a:prstTxWarp>
              </a:bodyPr>
              <a:lstStyle/>
              <a:p>
                <a:endParaRPr lang="fr-FR" sz="2000"/>
              </a:p>
            </p:txBody>
          </p:sp>
          <p:sp>
            <p:nvSpPr>
              <p:cNvPr id="2669613" name="Line 45"/>
              <p:cNvSpPr>
                <a:spLocks noChangeShapeType="1"/>
              </p:cNvSpPr>
              <p:nvPr/>
            </p:nvSpPr>
            <p:spPr bwMode="auto">
              <a:xfrm flipV="1">
                <a:off x="480" y="2832"/>
                <a:ext cx="0" cy="432"/>
              </a:xfrm>
              <a:prstGeom prst="line">
                <a:avLst/>
              </a:prstGeom>
              <a:noFill/>
              <a:ln w="31750">
                <a:solidFill>
                  <a:srgbClr val="404040"/>
                </a:solidFill>
                <a:round/>
                <a:headEnd/>
                <a:tailEnd type="triangle" w="med" len="sm"/>
              </a:ln>
              <a:effectLst/>
            </p:spPr>
            <p:txBody>
              <a:bodyPr wrap="none" bIns="0" anchor="b">
                <a:prstTxWarp prst="textNoShape">
                  <a:avLst/>
                </a:prstTxWarp>
              </a:bodyPr>
              <a:lstStyle/>
              <a:p>
                <a:endParaRPr lang="fr-FR" sz="2000"/>
              </a:p>
            </p:txBody>
          </p:sp>
        </p:grpSp>
        <p:grpSp>
          <p:nvGrpSpPr>
            <p:cNvPr id="9" name="Group 46"/>
            <p:cNvGrpSpPr>
              <a:grpSpLocks/>
            </p:cNvGrpSpPr>
            <p:nvPr/>
          </p:nvGrpSpPr>
          <p:grpSpPr bwMode="auto">
            <a:xfrm>
              <a:off x="1392" y="2304"/>
              <a:ext cx="1200" cy="2016"/>
              <a:chOff x="1344" y="2400"/>
              <a:chExt cx="1200" cy="2016"/>
            </a:xfrm>
          </p:grpSpPr>
          <p:sp>
            <p:nvSpPr>
              <p:cNvPr id="2669615" name="Rectangle 47"/>
              <p:cNvSpPr>
                <a:spLocks noChangeArrowheads="1"/>
              </p:cNvSpPr>
              <p:nvPr/>
            </p:nvSpPr>
            <p:spPr bwMode="auto">
              <a:xfrm>
                <a:off x="1344" y="2400"/>
                <a:ext cx="1200" cy="2016"/>
              </a:xfrm>
              <a:prstGeom prst="rect">
                <a:avLst/>
              </a:prstGeom>
              <a:solidFill>
                <a:srgbClr val="DDDDDD"/>
              </a:solidFill>
              <a:ln w="9525">
                <a:solidFill>
                  <a:srgbClr val="404040"/>
                </a:solidFill>
                <a:miter lim="800000"/>
                <a:headEnd/>
                <a:tailEnd/>
              </a:ln>
              <a:effectLst/>
            </p:spPr>
            <p:txBody>
              <a:bodyPr wrap="none" bIns="0" anchor="ctr">
                <a:prstTxWarp prst="textNoShape">
                  <a:avLst/>
                </a:prstTxWarp>
              </a:bodyPr>
              <a:lstStyle/>
              <a:p>
                <a:endParaRPr lang="fr-FR" sz="2000"/>
              </a:p>
            </p:txBody>
          </p:sp>
          <p:grpSp>
            <p:nvGrpSpPr>
              <p:cNvPr id="10" name="Group 48"/>
              <p:cNvGrpSpPr>
                <a:grpSpLocks/>
              </p:cNvGrpSpPr>
              <p:nvPr/>
            </p:nvGrpSpPr>
            <p:grpSpPr bwMode="auto">
              <a:xfrm>
                <a:off x="1536" y="3024"/>
                <a:ext cx="912" cy="144"/>
                <a:chOff x="2544" y="2784"/>
                <a:chExt cx="912" cy="144"/>
              </a:xfrm>
            </p:grpSpPr>
            <p:sp>
              <p:nvSpPr>
                <p:cNvPr id="2669617" name="Rectangle 49"/>
                <p:cNvSpPr>
                  <a:spLocks noChangeArrowheads="1"/>
                </p:cNvSpPr>
                <p:nvPr/>
              </p:nvSpPr>
              <p:spPr bwMode="auto">
                <a:xfrm>
                  <a:off x="3072" y="2784"/>
                  <a:ext cx="192" cy="144"/>
                </a:xfrm>
                <a:prstGeom prst="rect">
                  <a:avLst/>
                </a:prstGeom>
                <a:solidFill>
                  <a:schemeClr val="accent2"/>
                </a:solidFill>
                <a:ln w="9525">
                  <a:solidFill>
                    <a:schemeClr val="tx1"/>
                  </a:solidFill>
                  <a:miter lim="800000"/>
                  <a:headEnd/>
                  <a:tailEnd/>
                </a:ln>
                <a:effectLst/>
              </p:spPr>
              <p:txBody>
                <a:bodyPr wrap="none" bIns="0" anchor="b">
                  <a:prstTxWarp prst="textNoShape">
                    <a:avLst/>
                  </a:prstTxWarp>
                </a:bodyPr>
                <a:lstStyle/>
                <a:p>
                  <a:pPr algn="ctr"/>
                  <a:r>
                    <a:rPr lang="en-US" sz="2000" b="1">
                      <a:solidFill>
                        <a:schemeClr val="bg1"/>
                      </a:solidFill>
                      <a:effectLst>
                        <a:outerShdw blurRad="38100" dist="38100" dir="2700000" algn="tl">
                          <a:srgbClr val="000000"/>
                        </a:outerShdw>
                      </a:effectLst>
                      <a:latin typeface="Symbol" pitchFamily="-109" charset="2"/>
                    </a:rPr>
                    <a:t>m</a:t>
                  </a:r>
                </a:p>
              </p:txBody>
            </p:sp>
            <p:sp>
              <p:nvSpPr>
                <p:cNvPr id="2669618" name="Rectangle 50"/>
                <p:cNvSpPr>
                  <a:spLocks noChangeArrowheads="1"/>
                </p:cNvSpPr>
                <p:nvPr/>
              </p:nvSpPr>
              <p:spPr bwMode="auto">
                <a:xfrm>
                  <a:off x="2544" y="2784"/>
                  <a:ext cx="528" cy="144"/>
                </a:xfrm>
                <a:prstGeom prst="rect">
                  <a:avLst/>
                </a:prstGeom>
                <a:solidFill>
                  <a:srgbClr val="C40000"/>
                </a:solidFill>
                <a:ln w="9525">
                  <a:solidFill>
                    <a:schemeClr val="tx1"/>
                  </a:solidFill>
                  <a:miter lim="800000"/>
                  <a:headEnd/>
                  <a:tailEnd/>
                </a:ln>
                <a:effectLst/>
              </p:spPr>
              <p:txBody>
                <a:bodyPr wrap="none" tIns="0" bIns="43200" anchor="ctr">
                  <a:prstTxWarp prst="textNoShape">
                    <a:avLst/>
                  </a:prstTxWarp>
                </a:bodyPr>
                <a:lstStyle/>
                <a:p>
                  <a:pPr algn="ctr"/>
                  <a:r>
                    <a:rPr lang="en-US" sz="2000">
                      <a:solidFill>
                        <a:schemeClr val="bg1"/>
                      </a:solidFill>
                      <a:effectLst>
                        <a:outerShdw blurRad="38100" dist="38100" dir="2700000" algn="tl">
                          <a:srgbClr val="000000"/>
                        </a:outerShdw>
                      </a:effectLst>
                    </a:rPr>
                    <a:t>e</a:t>
                  </a:r>
                </a:p>
              </p:txBody>
            </p:sp>
            <p:sp>
              <p:nvSpPr>
                <p:cNvPr id="2669619" name="Rectangle 51"/>
                <p:cNvSpPr>
                  <a:spLocks noChangeArrowheads="1"/>
                </p:cNvSpPr>
                <p:nvPr/>
              </p:nvSpPr>
              <p:spPr bwMode="auto">
                <a:xfrm>
                  <a:off x="3264" y="2784"/>
                  <a:ext cx="192" cy="144"/>
                </a:xfrm>
                <a:prstGeom prst="rect">
                  <a:avLst/>
                </a:prstGeom>
                <a:solidFill>
                  <a:srgbClr val="009900"/>
                </a:solidFill>
                <a:ln w="9525">
                  <a:solidFill>
                    <a:schemeClr val="tx1"/>
                  </a:solidFill>
                  <a:miter lim="800000"/>
                  <a:headEnd/>
                  <a:tailEnd/>
                </a:ln>
                <a:effectLst/>
              </p:spPr>
              <p:txBody>
                <a:bodyPr wrap="none" bIns="0" anchor="b">
                  <a:prstTxWarp prst="textNoShape">
                    <a:avLst/>
                  </a:prstTxWarp>
                </a:bodyPr>
                <a:lstStyle/>
                <a:p>
                  <a:pPr algn="ctr"/>
                  <a:r>
                    <a:rPr lang="en-US" sz="2000" b="1">
                      <a:solidFill>
                        <a:schemeClr val="bg1"/>
                      </a:solidFill>
                      <a:effectLst>
                        <a:outerShdw blurRad="38100" dist="38100" dir="2700000" algn="tl">
                          <a:srgbClr val="000000"/>
                        </a:outerShdw>
                      </a:effectLst>
                      <a:latin typeface="Symbol" pitchFamily="-109" charset="2"/>
                    </a:rPr>
                    <a:t>t</a:t>
                  </a:r>
                </a:p>
              </p:txBody>
            </p:sp>
          </p:grpSp>
          <p:grpSp>
            <p:nvGrpSpPr>
              <p:cNvPr id="11" name="Group 52"/>
              <p:cNvGrpSpPr>
                <a:grpSpLocks/>
              </p:cNvGrpSpPr>
              <p:nvPr/>
            </p:nvGrpSpPr>
            <p:grpSpPr bwMode="auto">
              <a:xfrm>
                <a:off x="1536" y="2688"/>
                <a:ext cx="912" cy="144"/>
                <a:chOff x="3456" y="3024"/>
                <a:chExt cx="912" cy="144"/>
              </a:xfrm>
            </p:grpSpPr>
            <p:sp>
              <p:nvSpPr>
                <p:cNvPr id="2669621" name="Rectangle 53"/>
                <p:cNvSpPr>
                  <a:spLocks noChangeArrowheads="1"/>
                </p:cNvSpPr>
                <p:nvPr/>
              </p:nvSpPr>
              <p:spPr bwMode="auto">
                <a:xfrm>
                  <a:off x="3888" y="3024"/>
                  <a:ext cx="240" cy="144"/>
                </a:xfrm>
                <a:prstGeom prst="rect">
                  <a:avLst/>
                </a:prstGeom>
                <a:solidFill>
                  <a:schemeClr val="accent2"/>
                </a:solidFill>
                <a:ln w="9525">
                  <a:solidFill>
                    <a:schemeClr val="tx1"/>
                  </a:solidFill>
                  <a:miter lim="800000"/>
                  <a:headEnd/>
                  <a:tailEnd/>
                </a:ln>
                <a:effectLst/>
              </p:spPr>
              <p:txBody>
                <a:bodyPr wrap="none" bIns="0" anchor="b">
                  <a:prstTxWarp prst="textNoShape">
                    <a:avLst/>
                  </a:prstTxWarp>
                </a:bodyPr>
                <a:lstStyle/>
                <a:p>
                  <a:pPr algn="ctr"/>
                  <a:r>
                    <a:rPr lang="en-US" sz="2000" b="1">
                      <a:solidFill>
                        <a:schemeClr val="bg1"/>
                      </a:solidFill>
                      <a:effectLst>
                        <a:outerShdw blurRad="38100" dist="38100" dir="2700000" algn="tl">
                          <a:srgbClr val="000000"/>
                        </a:outerShdw>
                      </a:effectLst>
                      <a:latin typeface="Symbol" pitchFamily="-109" charset="2"/>
                    </a:rPr>
                    <a:t>m</a:t>
                  </a:r>
                </a:p>
              </p:txBody>
            </p:sp>
            <p:sp>
              <p:nvSpPr>
                <p:cNvPr id="2669622" name="Rectangle 54"/>
                <p:cNvSpPr>
                  <a:spLocks noChangeArrowheads="1"/>
                </p:cNvSpPr>
                <p:nvPr/>
              </p:nvSpPr>
              <p:spPr bwMode="auto">
                <a:xfrm>
                  <a:off x="3456" y="3024"/>
                  <a:ext cx="432" cy="144"/>
                </a:xfrm>
                <a:prstGeom prst="rect">
                  <a:avLst/>
                </a:prstGeom>
                <a:solidFill>
                  <a:srgbClr val="C40000"/>
                </a:solidFill>
                <a:ln w="9525">
                  <a:solidFill>
                    <a:schemeClr val="tx1"/>
                  </a:solidFill>
                  <a:miter lim="800000"/>
                  <a:headEnd/>
                  <a:tailEnd/>
                </a:ln>
                <a:effectLst/>
              </p:spPr>
              <p:txBody>
                <a:bodyPr wrap="none" tIns="0" bIns="43200" anchor="ctr">
                  <a:prstTxWarp prst="textNoShape">
                    <a:avLst/>
                  </a:prstTxWarp>
                </a:bodyPr>
                <a:lstStyle/>
                <a:p>
                  <a:pPr algn="ctr"/>
                  <a:r>
                    <a:rPr lang="en-US" sz="2000">
                      <a:solidFill>
                        <a:schemeClr val="bg1"/>
                      </a:solidFill>
                      <a:effectLst>
                        <a:outerShdw blurRad="38100" dist="38100" dir="2700000" algn="tl">
                          <a:srgbClr val="000000"/>
                        </a:outerShdw>
                      </a:effectLst>
                    </a:rPr>
                    <a:t>e</a:t>
                  </a:r>
                </a:p>
              </p:txBody>
            </p:sp>
            <p:sp>
              <p:nvSpPr>
                <p:cNvPr id="2669623" name="Rectangle 55"/>
                <p:cNvSpPr>
                  <a:spLocks noChangeArrowheads="1"/>
                </p:cNvSpPr>
                <p:nvPr/>
              </p:nvSpPr>
              <p:spPr bwMode="auto">
                <a:xfrm>
                  <a:off x="4128" y="3024"/>
                  <a:ext cx="240" cy="144"/>
                </a:xfrm>
                <a:prstGeom prst="rect">
                  <a:avLst/>
                </a:prstGeom>
                <a:solidFill>
                  <a:srgbClr val="009900"/>
                </a:solidFill>
                <a:ln w="9525">
                  <a:solidFill>
                    <a:schemeClr val="tx1"/>
                  </a:solidFill>
                  <a:miter lim="800000"/>
                  <a:headEnd/>
                  <a:tailEnd/>
                </a:ln>
                <a:effectLst/>
              </p:spPr>
              <p:txBody>
                <a:bodyPr wrap="none" bIns="0" anchor="b">
                  <a:prstTxWarp prst="textNoShape">
                    <a:avLst/>
                  </a:prstTxWarp>
                </a:bodyPr>
                <a:lstStyle/>
                <a:p>
                  <a:pPr algn="ctr"/>
                  <a:r>
                    <a:rPr lang="en-US" sz="2000" b="1">
                      <a:solidFill>
                        <a:schemeClr val="bg1"/>
                      </a:solidFill>
                      <a:effectLst>
                        <a:outerShdw blurRad="38100" dist="38100" dir="2700000" algn="tl">
                          <a:srgbClr val="000000"/>
                        </a:outerShdw>
                      </a:effectLst>
                      <a:latin typeface="Symbol" pitchFamily="-109" charset="2"/>
                    </a:rPr>
                    <a:t>t</a:t>
                  </a:r>
                </a:p>
              </p:txBody>
            </p:sp>
          </p:grpSp>
          <p:grpSp>
            <p:nvGrpSpPr>
              <p:cNvPr id="12" name="Group 56"/>
              <p:cNvGrpSpPr>
                <a:grpSpLocks/>
              </p:cNvGrpSpPr>
              <p:nvPr/>
            </p:nvGrpSpPr>
            <p:grpSpPr bwMode="auto">
              <a:xfrm>
                <a:off x="1524" y="4224"/>
                <a:ext cx="912" cy="144"/>
                <a:chOff x="4464" y="3024"/>
                <a:chExt cx="912" cy="144"/>
              </a:xfrm>
            </p:grpSpPr>
            <p:sp>
              <p:nvSpPr>
                <p:cNvPr id="2669625" name="Rectangle 57"/>
                <p:cNvSpPr>
                  <a:spLocks noChangeArrowheads="1"/>
                </p:cNvSpPr>
                <p:nvPr/>
              </p:nvSpPr>
              <p:spPr bwMode="auto">
                <a:xfrm>
                  <a:off x="4512" y="3024"/>
                  <a:ext cx="432" cy="144"/>
                </a:xfrm>
                <a:prstGeom prst="rect">
                  <a:avLst/>
                </a:prstGeom>
                <a:solidFill>
                  <a:schemeClr val="accent2"/>
                </a:solidFill>
                <a:ln w="9525">
                  <a:solidFill>
                    <a:schemeClr val="tx1"/>
                  </a:solidFill>
                  <a:miter lim="800000"/>
                  <a:headEnd/>
                  <a:tailEnd/>
                </a:ln>
                <a:effectLst/>
              </p:spPr>
              <p:txBody>
                <a:bodyPr wrap="none" bIns="0" anchor="b">
                  <a:prstTxWarp prst="textNoShape">
                    <a:avLst/>
                  </a:prstTxWarp>
                </a:bodyPr>
                <a:lstStyle/>
                <a:p>
                  <a:pPr algn="ctr"/>
                  <a:r>
                    <a:rPr lang="en-US" sz="2000" b="1">
                      <a:solidFill>
                        <a:schemeClr val="bg1"/>
                      </a:solidFill>
                      <a:effectLst>
                        <a:outerShdw blurRad="38100" dist="38100" dir="2700000" algn="tl">
                          <a:srgbClr val="000000"/>
                        </a:outerShdw>
                      </a:effectLst>
                      <a:latin typeface="Symbol" pitchFamily="-109" charset="2"/>
                    </a:rPr>
                    <a:t>m</a:t>
                  </a:r>
                </a:p>
              </p:txBody>
            </p:sp>
            <p:sp>
              <p:nvSpPr>
                <p:cNvPr id="2669626" name="Rectangle 58"/>
                <p:cNvSpPr>
                  <a:spLocks noChangeArrowheads="1"/>
                </p:cNvSpPr>
                <p:nvPr/>
              </p:nvSpPr>
              <p:spPr bwMode="auto">
                <a:xfrm>
                  <a:off x="4464" y="3024"/>
                  <a:ext cx="48" cy="144"/>
                </a:xfrm>
                <a:prstGeom prst="rect">
                  <a:avLst/>
                </a:prstGeom>
                <a:solidFill>
                  <a:srgbClr val="C40000"/>
                </a:solidFill>
                <a:ln w="9525">
                  <a:solidFill>
                    <a:schemeClr val="tx1"/>
                  </a:solidFill>
                  <a:miter lim="800000"/>
                  <a:headEnd/>
                  <a:tailEnd/>
                </a:ln>
                <a:effectLst/>
              </p:spPr>
              <p:txBody>
                <a:bodyPr wrap="none" tIns="0" bIns="43200" anchor="ctr">
                  <a:prstTxWarp prst="textNoShape">
                    <a:avLst/>
                  </a:prstTxWarp>
                </a:bodyPr>
                <a:lstStyle/>
                <a:p>
                  <a:pPr algn="ctr"/>
                  <a:endParaRPr lang="en-US" sz="2000">
                    <a:solidFill>
                      <a:schemeClr val="bg1"/>
                    </a:solidFill>
                    <a:effectLst>
                      <a:outerShdw blurRad="38100" dist="38100" dir="2700000" algn="tl">
                        <a:srgbClr val="000000"/>
                      </a:outerShdw>
                    </a:effectLst>
                    <a:latin typeface="Comic Sans MS" pitchFamily="-109" charset="0"/>
                  </a:endParaRPr>
                </a:p>
              </p:txBody>
            </p:sp>
            <p:sp>
              <p:nvSpPr>
                <p:cNvPr id="2669627" name="Rectangle 59"/>
                <p:cNvSpPr>
                  <a:spLocks noChangeArrowheads="1"/>
                </p:cNvSpPr>
                <p:nvPr/>
              </p:nvSpPr>
              <p:spPr bwMode="auto">
                <a:xfrm>
                  <a:off x="4944" y="3024"/>
                  <a:ext cx="432" cy="144"/>
                </a:xfrm>
                <a:prstGeom prst="rect">
                  <a:avLst/>
                </a:prstGeom>
                <a:solidFill>
                  <a:srgbClr val="009900"/>
                </a:solidFill>
                <a:ln w="9525">
                  <a:solidFill>
                    <a:schemeClr val="tx1"/>
                  </a:solidFill>
                  <a:miter lim="800000"/>
                  <a:headEnd/>
                  <a:tailEnd/>
                </a:ln>
                <a:effectLst/>
              </p:spPr>
              <p:txBody>
                <a:bodyPr wrap="none" bIns="0" anchor="b">
                  <a:prstTxWarp prst="textNoShape">
                    <a:avLst/>
                  </a:prstTxWarp>
                </a:bodyPr>
                <a:lstStyle/>
                <a:p>
                  <a:pPr algn="ctr"/>
                  <a:r>
                    <a:rPr lang="en-US" sz="2000" b="1">
                      <a:solidFill>
                        <a:schemeClr val="bg1"/>
                      </a:solidFill>
                      <a:effectLst>
                        <a:outerShdw blurRad="38100" dist="38100" dir="2700000" algn="tl">
                          <a:srgbClr val="000000"/>
                        </a:outerShdw>
                      </a:effectLst>
                      <a:latin typeface="Symbol" pitchFamily="-109" charset="2"/>
                    </a:rPr>
                    <a:t>t</a:t>
                  </a:r>
                </a:p>
              </p:txBody>
            </p:sp>
          </p:grpSp>
          <p:sp>
            <p:nvSpPr>
              <p:cNvPr id="2669628" name="Text Box 60"/>
              <p:cNvSpPr txBox="1">
                <a:spLocks noChangeArrowheads="1"/>
              </p:cNvSpPr>
              <p:nvPr/>
            </p:nvSpPr>
            <p:spPr bwMode="auto">
              <a:xfrm>
                <a:off x="1344" y="3012"/>
                <a:ext cx="180" cy="144"/>
              </a:xfrm>
              <a:prstGeom prst="rect">
                <a:avLst/>
              </a:prstGeom>
              <a:noFill/>
              <a:ln w="9525">
                <a:noFill/>
                <a:miter lim="800000"/>
                <a:headEnd/>
                <a:tailEnd/>
              </a:ln>
              <a:effectLst/>
            </p:spPr>
            <p:txBody>
              <a:bodyPr wrap="none" bIns="0" anchor="ctr">
                <a:prstTxWarp prst="textNoShape">
                  <a:avLst/>
                </a:prstTxWarp>
              </a:bodyPr>
              <a:lstStyle/>
              <a:p>
                <a:pPr algn="ctr"/>
                <a:r>
                  <a:rPr lang="en-US" sz="2000">
                    <a:solidFill>
                      <a:srgbClr val="404040"/>
                    </a:solidFill>
                    <a:effectLst>
                      <a:outerShdw blurRad="38100" dist="38100" dir="2700000" algn="tl">
                        <a:srgbClr val="000000"/>
                      </a:outerShdw>
                    </a:effectLst>
                  </a:rPr>
                  <a:t>1</a:t>
                </a:r>
              </a:p>
            </p:txBody>
          </p:sp>
          <p:sp>
            <p:nvSpPr>
              <p:cNvPr id="2669629" name="Rectangle 61"/>
              <p:cNvSpPr>
                <a:spLocks noChangeArrowheads="1"/>
              </p:cNvSpPr>
              <p:nvPr/>
            </p:nvSpPr>
            <p:spPr bwMode="auto">
              <a:xfrm>
                <a:off x="1536" y="2814"/>
                <a:ext cx="912" cy="192"/>
              </a:xfrm>
              <a:prstGeom prst="rect">
                <a:avLst/>
              </a:prstGeom>
              <a:noFill/>
              <a:ln w="9525">
                <a:noFill/>
                <a:miter lim="800000"/>
                <a:headEnd/>
                <a:tailEnd/>
              </a:ln>
              <a:effectLst/>
            </p:spPr>
            <p:txBody>
              <a:bodyPr wrap="none" bIns="0" anchor="ctr">
                <a:prstTxWarp prst="textNoShape">
                  <a:avLst/>
                </a:prstTxWarp>
              </a:bodyPr>
              <a:lstStyle/>
              <a:p>
                <a:pPr algn="ctr"/>
                <a:r>
                  <a:rPr lang="en-US" sz="2000">
                    <a:solidFill>
                      <a:srgbClr val="404040"/>
                    </a:solidFill>
                    <a:effectLst>
                      <a:outerShdw blurRad="38100" dist="38100" dir="2700000" algn="tl">
                        <a:srgbClr val="000000"/>
                      </a:outerShdw>
                    </a:effectLst>
                  </a:rPr>
                  <a:t>Sun</a:t>
                </a:r>
              </a:p>
            </p:txBody>
          </p:sp>
          <p:sp>
            <p:nvSpPr>
              <p:cNvPr id="2669630" name="Rectangle 62"/>
              <p:cNvSpPr>
                <a:spLocks noChangeArrowheads="1"/>
              </p:cNvSpPr>
              <p:nvPr/>
            </p:nvSpPr>
            <p:spPr bwMode="auto">
              <a:xfrm>
                <a:off x="1344" y="2400"/>
                <a:ext cx="1200" cy="240"/>
              </a:xfrm>
              <a:prstGeom prst="rect">
                <a:avLst/>
              </a:prstGeom>
              <a:noFill/>
              <a:ln w="9525">
                <a:noFill/>
                <a:miter lim="800000"/>
                <a:headEnd/>
                <a:tailEnd/>
              </a:ln>
              <a:effectLst/>
            </p:spPr>
            <p:txBody>
              <a:bodyPr wrap="none" bIns="0" anchor="ctr">
                <a:prstTxWarp prst="textNoShape">
                  <a:avLst/>
                </a:prstTxWarp>
              </a:bodyPr>
              <a:lstStyle/>
              <a:p>
                <a:pPr algn="ctr"/>
                <a:r>
                  <a:rPr lang="en-US" sz="2000" u="sng">
                    <a:solidFill>
                      <a:srgbClr val="404040"/>
                    </a:solidFill>
                    <a:effectLst>
                      <a:outerShdw blurRad="38100" dist="38100" dir="2700000" algn="tl">
                        <a:srgbClr val="000000"/>
                      </a:outerShdw>
                    </a:effectLst>
                  </a:rPr>
                  <a:t>Inverted</a:t>
                </a:r>
              </a:p>
            </p:txBody>
          </p:sp>
          <p:sp>
            <p:nvSpPr>
              <p:cNvPr id="2669631" name="Text Box 63"/>
              <p:cNvSpPr txBox="1">
                <a:spLocks noChangeArrowheads="1"/>
              </p:cNvSpPr>
              <p:nvPr/>
            </p:nvSpPr>
            <p:spPr bwMode="auto">
              <a:xfrm>
                <a:off x="1344" y="2670"/>
                <a:ext cx="180" cy="144"/>
              </a:xfrm>
              <a:prstGeom prst="rect">
                <a:avLst/>
              </a:prstGeom>
              <a:noFill/>
              <a:ln w="9525">
                <a:noFill/>
                <a:miter lim="800000"/>
                <a:headEnd/>
                <a:tailEnd/>
              </a:ln>
              <a:effectLst/>
            </p:spPr>
            <p:txBody>
              <a:bodyPr wrap="none" bIns="0" anchor="ctr">
                <a:prstTxWarp prst="textNoShape">
                  <a:avLst/>
                </a:prstTxWarp>
              </a:bodyPr>
              <a:lstStyle/>
              <a:p>
                <a:pPr algn="ctr"/>
                <a:r>
                  <a:rPr lang="en-US" sz="2000">
                    <a:solidFill>
                      <a:srgbClr val="404040"/>
                    </a:solidFill>
                    <a:effectLst>
                      <a:outerShdw blurRad="38100" dist="38100" dir="2700000" algn="tl">
                        <a:srgbClr val="000000"/>
                      </a:outerShdw>
                    </a:effectLst>
                  </a:rPr>
                  <a:t>2</a:t>
                </a:r>
              </a:p>
            </p:txBody>
          </p:sp>
          <p:sp>
            <p:nvSpPr>
              <p:cNvPr id="2669632" name="Text Box 64"/>
              <p:cNvSpPr txBox="1">
                <a:spLocks noChangeArrowheads="1"/>
              </p:cNvSpPr>
              <p:nvPr/>
            </p:nvSpPr>
            <p:spPr bwMode="auto">
              <a:xfrm>
                <a:off x="1344" y="4212"/>
                <a:ext cx="180" cy="144"/>
              </a:xfrm>
              <a:prstGeom prst="rect">
                <a:avLst/>
              </a:prstGeom>
              <a:noFill/>
              <a:ln w="9525">
                <a:noFill/>
                <a:miter lim="800000"/>
                <a:headEnd/>
                <a:tailEnd/>
              </a:ln>
              <a:effectLst/>
            </p:spPr>
            <p:txBody>
              <a:bodyPr wrap="none" bIns="0" anchor="ctr">
                <a:prstTxWarp prst="textNoShape">
                  <a:avLst/>
                </a:prstTxWarp>
              </a:bodyPr>
              <a:lstStyle/>
              <a:p>
                <a:pPr algn="ctr"/>
                <a:r>
                  <a:rPr lang="en-US" sz="2000">
                    <a:solidFill>
                      <a:srgbClr val="404040"/>
                    </a:solidFill>
                    <a:effectLst>
                      <a:outerShdw blurRad="38100" dist="38100" dir="2700000" algn="tl">
                        <a:srgbClr val="000000"/>
                      </a:outerShdw>
                    </a:effectLst>
                  </a:rPr>
                  <a:t>3</a:t>
                </a:r>
              </a:p>
            </p:txBody>
          </p:sp>
          <p:sp>
            <p:nvSpPr>
              <p:cNvPr id="2669633" name="Rectangle 65"/>
              <p:cNvSpPr>
                <a:spLocks noChangeArrowheads="1"/>
              </p:cNvSpPr>
              <p:nvPr/>
            </p:nvSpPr>
            <p:spPr bwMode="auto">
              <a:xfrm>
                <a:off x="1536" y="3168"/>
                <a:ext cx="912" cy="1056"/>
              </a:xfrm>
              <a:prstGeom prst="rect">
                <a:avLst/>
              </a:prstGeom>
              <a:noFill/>
              <a:ln w="9525">
                <a:noFill/>
                <a:miter lim="800000"/>
                <a:headEnd/>
                <a:tailEnd/>
              </a:ln>
              <a:effectLst/>
            </p:spPr>
            <p:txBody>
              <a:bodyPr wrap="none" bIns="0" anchor="ctr">
                <a:prstTxWarp prst="textNoShape">
                  <a:avLst/>
                </a:prstTxWarp>
              </a:bodyPr>
              <a:lstStyle/>
              <a:p>
                <a:pPr algn="ctr"/>
                <a:r>
                  <a:rPr lang="en-US" sz="2000">
                    <a:solidFill>
                      <a:srgbClr val="404040"/>
                    </a:solidFill>
                    <a:effectLst>
                      <a:outerShdw blurRad="38100" dist="38100" dir="2700000" algn="tl">
                        <a:srgbClr val="000000"/>
                      </a:outerShdw>
                    </a:effectLst>
                  </a:rPr>
                  <a:t>Atmosphere</a:t>
                </a:r>
              </a:p>
            </p:txBody>
          </p:sp>
          <p:sp>
            <p:nvSpPr>
              <p:cNvPr id="2669634" name="Line 66"/>
              <p:cNvSpPr>
                <a:spLocks noChangeShapeType="1"/>
              </p:cNvSpPr>
              <p:nvPr/>
            </p:nvSpPr>
            <p:spPr bwMode="auto">
              <a:xfrm>
                <a:off x="1728" y="2832"/>
                <a:ext cx="0" cy="192"/>
              </a:xfrm>
              <a:prstGeom prst="line">
                <a:avLst/>
              </a:prstGeom>
              <a:noFill/>
              <a:ln w="31750">
                <a:solidFill>
                  <a:srgbClr val="404040"/>
                </a:solidFill>
                <a:round/>
                <a:headEnd type="triangle" w="med" len="sm"/>
                <a:tailEnd type="triangle" w="med" len="sm"/>
              </a:ln>
              <a:effectLst/>
            </p:spPr>
            <p:txBody>
              <a:bodyPr wrap="none" bIns="0" anchor="b">
                <a:prstTxWarp prst="textNoShape">
                  <a:avLst/>
                </a:prstTxWarp>
              </a:bodyPr>
              <a:lstStyle/>
              <a:p>
                <a:endParaRPr lang="fr-FR" sz="2000"/>
              </a:p>
            </p:txBody>
          </p:sp>
          <p:sp>
            <p:nvSpPr>
              <p:cNvPr id="2669635" name="Line 67"/>
              <p:cNvSpPr>
                <a:spLocks noChangeShapeType="1"/>
              </p:cNvSpPr>
              <p:nvPr/>
            </p:nvSpPr>
            <p:spPr bwMode="auto">
              <a:xfrm>
                <a:off x="1728" y="3840"/>
                <a:ext cx="0" cy="384"/>
              </a:xfrm>
              <a:prstGeom prst="line">
                <a:avLst/>
              </a:prstGeom>
              <a:noFill/>
              <a:ln w="31750">
                <a:solidFill>
                  <a:srgbClr val="404040"/>
                </a:solidFill>
                <a:round/>
                <a:headEnd/>
                <a:tailEnd type="triangle" w="med" len="sm"/>
              </a:ln>
              <a:effectLst/>
            </p:spPr>
            <p:txBody>
              <a:bodyPr wrap="none" bIns="0" anchor="b">
                <a:prstTxWarp prst="textNoShape">
                  <a:avLst/>
                </a:prstTxWarp>
              </a:bodyPr>
              <a:lstStyle/>
              <a:p>
                <a:endParaRPr lang="fr-FR" sz="2000"/>
              </a:p>
            </p:txBody>
          </p:sp>
          <p:sp>
            <p:nvSpPr>
              <p:cNvPr id="2669636" name="Line 68"/>
              <p:cNvSpPr>
                <a:spLocks noChangeShapeType="1"/>
              </p:cNvSpPr>
              <p:nvPr/>
            </p:nvSpPr>
            <p:spPr bwMode="auto">
              <a:xfrm flipV="1">
                <a:off x="1728" y="3168"/>
                <a:ext cx="0" cy="432"/>
              </a:xfrm>
              <a:prstGeom prst="line">
                <a:avLst/>
              </a:prstGeom>
              <a:noFill/>
              <a:ln w="31750">
                <a:solidFill>
                  <a:srgbClr val="404040"/>
                </a:solidFill>
                <a:round/>
                <a:headEnd/>
                <a:tailEnd type="triangle" w="med" len="sm"/>
              </a:ln>
              <a:effectLst/>
            </p:spPr>
            <p:txBody>
              <a:bodyPr wrap="none" bIns="0" anchor="b">
                <a:prstTxWarp prst="textNoShape">
                  <a:avLst/>
                </a:prstTxWarp>
              </a:bodyPr>
              <a:lstStyle/>
              <a:p>
                <a:endParaRPr lang="fr-FR" sz="2000"/>
              </a:p>
            </p:txBody>
          </p:sp>
        </p:grpSp>
      </p:grpSp>
      <p:sp>
        <p:nvSpPr>
          <p:cNvPr id="2669637" name="Rectangle 69"/>
          <p:cNvSpPr>
            <a:spLocks noChangeArrowheads="1"/>
          </p:cNvSpPr>
          <p:nvPr/>
        </p:nvSpPr>
        <p:spPr bwMode="auto">
          <a:xfrm>
            <a:off x="5410200" y="3276600"/>
            <a:ext cx="3500438" cy="3428999"/>
          </a:xfrm>
          <a:prstGeom prst="rect">
            <a:avLst/>
          </a:prstGeom>
          <a:solidFill>
            <a:srgbClr val="CC0000"/>
          </a:solidFill>
          <a:ln w="9525">
            <a:solidFill>
              <a:schemeClr val="tx1"/>
            </a:solidFill>
            <a:miter lim="800000"/>
            <a:headEnd/>
            <a:tailEnd/>
          </a:ln>
          <a:effectLst/>
        </p:spPr>
        <p:txBody>
          <a:bodyPr wrap="none" lIns="85719" tIns="42861" rIns="85719" bIns="0" anchor="ctr">
            <a:prstTxWarp prst="textNoShape">
              <a:avLst/>
            </a:prstTxWarp>
          </a:bodyPr>
          <a:lstStyle/>
          <a:p>
            <a:pPr>
              <a:lnSpc>
                <a:spcPct val="110000"/>
              </a:lnSpc>
            </a:pPr>
            <a:r>
              <a:rPr lang="en-US" sz="2000" dirty="0" smtClean="0">
                <a:solidFill>
                  <a:schemeClr val="bg1"/>
                </a:solidFill>
                <a:effectLst>
                  <a:outerShdw blurRad="38100" dist="38100" dir="2700000" algn="tl">
                    <a:srgbClr val="000000"/>
                  </a:outerShdw>
                </a:effectLst>
              </a:rPr>
              <a:t> Questions qui </a:t>
            </a:r>
            <a:r>
              <a:rPr lang="en-US" sz="2000" dirty="0" err="1" smtClean="0">
                <a:solidFill>
                  <a:schemeClr val="bg1"/>
                </a:solidFill>
                <a:effectLst>
                  <a:outerShdw blurRad="38100" dist="38100" dir="2700000" algn="tl">
                    <a:srgbClr val="000000"/>
                  </a:outerShdw>
                </a:effectLst>
              </a:rPr>
              <a:t>restent</a:t>
            </a:r>
            <a:r>
              <a:rPr lang="en-US" sz="2000" dirty="0" smtClean="0">
                <a:solidFill>
                  <a:schemeClr val="bg1"/>
                </a:solidFill>
                <a:effectLst>
                  <a:outerShdw blurRad="38100" dist="38100" dir="2700000" algn="tl">
                    <a:srgbClr val="000000"/>
                  </a:outerShdw>
                </a:effectLst>
              </a:rPr>
              <a:t> </a:t>
            </a:r>
          </a:p>
          <a:p>
            <a:pPr>
              <a:lnSpc>
                <a:spcPct val="110000"/>
              </a:lnSpc>
            </a:pPr>
            <a:endParaRPr lang="en-US" sz="2000" baseline="-25000" dirty="0" smtClean="0">
              <a:solidFill>
                <a:schemeClr val="bg1"/>
              </a:solidFill>
              <a:effectLst>
                <a:outerShdw blurRad="38100" dist="38100" dir="2700000" algn="tl">
                  <a:srgbClr val="000000"/>
                </a:outerShdw>
              </a:effectLst>
            </a:endParaRPr>
          </a:p>
          <a:p>
            <a:pPr>
              <a:lnSpc>
                <a:spcPct val="110000"/>
              </a:lnSpc>
              <a:buFontTx/>
              <a:buChar char="•"/>
            </a:pPr>
            <a:r>
              <a:rPr lang="en-US" sz="2000" dirty="0" smtClean="0">
                <a:solidFill>
                  <a:schemeClr val="bg1"/>
                </a:solidFill>
                <a:effectLst>
                  <a:outerShdw blurRad="38100" dist="38100" dir="2700000" algn="tl">
                    <a:srgbClr val="000000"/>
                  </a:outerShdw>
                </a:effectLst>
              </a:rPr>
              <a:t> CP-violating phase </a:t>
            </a:r>
            <a:r>
              <a:rPr lang="en-US" sz="2000" b="1" dirty="0" err="1" smtClean="0">
                <a:solidFill>
                  <a:schemeClr val="bg1"/>
                </a:solidFill>
                <a:effectLst>
                  <a:outerShdw blurRad="38100" dist="38100" dir="2700000" algn="tl">
                    <a:srgbClr val="000000"/>
                  </a:outerShdw>
                </a:effectLst>
                <a:latin typeface="Symbol" pitchFamily="-109" charset="2"/>
              </a:rPr>
              <a:t>d</a:t>
            </a:r>
            <a:r>
              <a:rPr lang="en-US" sz="400" b="1" dirty="0" smtClean="0">
                <a:solidFill>
                  <a:schemeClr val="bg1"/>
                </a:solidFill>
                <a:effectLst>
                  <a:outerShdw blurRad="38100" dist="38100" dir="2700000" algn="tl">
                    <a:srgbClr val="000000"/>
                  </a:outerShdw>
                </a:effectLst>
                <a:latin typeface="Symbol" pitchFamily="-109" charset="2"/>
              </a:rPr>
              <a:t> </a:t>
            </a:r>
            <a:r>
              <a:rPr lang="en-US" sz="2000" dirty="0" smtClean="0">
                <a:solidFill>
                  <a:schemeClr val="bg1"/>
                </a:solidFill>
                <a:effectLst>
                  <a:outerShdw blurRad="38100" dist="38100" dir="2700000" algn="tl">
                    <a:srgbClr val="000000"/>
                  </a:outerShdw>
                </a:effectLst>
              </a:rPr>
              <a:t>?</a:t>
            </a:r>
          </a:p>
          <a:p>
            <a:pPr>
              <a:lnSpc>
                <a:spcPct val="110000"/>
              </a:lnSpc>
              <a:buFontTx/>
              <a:buChar char="•"/>
            </a:pPr>
            <a:r>
              <a:rPr lang="en-US" sz="2000" dirty="0" smtClean="0">
                <a:solidFill>
                  <a:schemeClr val="bg1"/>
                </a:solidFill>
                <a:effectLst>
                  <a:outerShdw blurRad="38100" dist="38100" dir="2700000" algn="tl">
                    <a:srgbClr val="000000"/>
                  </a:outerShdw>
                </a:effectLst>
              </a:rPr>
              <a:t> </a:t>
            </a:r>
            <a:r>
              <a:rPr lang="en-US" sz="2000" dirty="0">
                <a:solidFill>
                  <a:schemeClr val="bg1"/>
                </a:solidFill>
                <a:effectLst>
                  <a:outerShdw blurRad="38100" dist="38100" dir="2700000" algn="tl">
                    <a:srgbClr val="000000"/>
                  </a:outerShdw>
                </a:effectLst>
              </a:rPr>
              <a:t>Mass ordering</a:t>
            </a:r>
            <a:r>
              <a:rPr lang="en-US" sz="500" dirty="0">
                <a:solidFill>
                  <a:schemeClr val="bg1"/>
                </a:solidFill>
                <a:effectLst>
                  <a:outerShdw blurRad="38100" dist="38100" dir="2700000" algn="tl">
                    <a:srgbClr val="000000"/>
                  </a:outerShdw>
                </a:effectLst>
              </a:rPr>
              <a:t> </a:t>
            </a:r>
            <a:r>
              <a:rPr lang="en-US" sz="2000" dirty="0">
                <a:solidFill>
                  <a:schemeClr val="bg1"/>
                </a:solidFill>
                <a:effectLst>
                  <a:outerShdw blurRad="38100" dist="38100" dir="2700000" algn="tl">
                    <a:srgbClr val="000000"/>
                  </a:outerShdw>
                </a:effectLst>
              </a:rPr>
              <a:t>? </a:t>
            </a:r>
          </a:p>
          <a:p>
            <a:pPr>
              <a:lnSpc>
                <a:spcPct val="110000"/>
              </a:lnSpc>
            </a:pPr>
            <a:r>
              <a:rPr lang="en-US" sz="2000" dirty="0">
                <a:solidFill>
                  <a:schemeClr val="bg1"/>
                </a:solidFill>
                <a:effectLst>
                  <a:outerShdw blurRad="38100" dist="38100" dir="2700000" algn="tl">
                    <a:srgbClr val="000000"/>
                  </a:outerShdw>
                </a:effectLst>
              </a:rPr>
              <a:t>  </a:t>
            </a:r>
            <a:r>
              <a:rPr lang="en-US" sz="1050" dirty="0">
                <a:solidFill>
                  <a:schemeClr val="bg1"/>
                </a:solidFill>
                <a:effectLst>
                  <a:outerShdw blurRad="38100" dist="38100" dir="2700000" algn="tl">
                    <a:srgbClr val="000000"/>
                  </a:outerShdw>
                </a:effectLst>
              </a:rPr>
              <a:t> </a:t>
            </a:r>
            <a:r>
              <a:rPr lang="en-US" sz="2000" dirty="0">
                <a:solidFill>
                  <a:schemeClr val="bg1"/>
                </a:solidFill>
                <a:effectLst>
                  <a:outerShdw blurRad="38100" dist="38100" dir="2700000" algn="tl">
                    <a:srgbClr val="000000"/>
                  </a:outerShdw>
                </a:effectLst>
              </a:rPr>
              <a:t>(normal </a:t>
            </a:r>
            <a:r>
              <a:rPr lang="en-US" sz="2000" dirty="0" err="1">
                <a:solidFill>
                  <a:schemeClr val="bg1"/>
                </a:solidFill>
                <a:effectLst>
                  <a:outerShdw blurRad="38100" dist="38100" dir="2700000" algn="tl">
                    <a:srgbClr val="000000"/>
                  </a:outerShdw>
                </a:effectLst>
              </a:rPr>
              <a:t>vs</a:t>
            </a:r>
            <a:r>
              <a:rPr lang="en-US" sz="2000" dirty="0">
                <a:solidFill>
                  <a:schemeClr val="bg1"/>
                </a:solidFill>
                <a:effectLst>
                  <a:outerShdw blurRad="38100" dist="38100" dir="2700000" algn="tl">
                    <a:srgbClr val="000000"/>
                  </a:outerShdw>
                </a:effectLst>
              </a:rPr>
              <a:t> inverted)</a:t>
            </a:r>
          </a:p>
          <a:p>
            <a:pPr>
              <a:lnSpc>
                <a:spcPct val="110000"/>
              </a:lnSpc>
              <a:buFontTx/>
              <a:buChar char="•"/>
            </a:pPr>
            <a:r>
              <a:rPr lang="en-US" sz="2000" dirty="0">
                <a:solidFill>
                  <a:schemeClr val="bg1"/>
                </a:solidFill>
                <a:effectLst>
                  <a:outerShdw blurRad="38100" dist="38100" dir="2700000" algn="tl">
                    <a:srgbClr val="000000"/>
                  </a:outerShdw>
                </a:effectLst>
              </a:rPr>
              <a:t> Absolute masses</a:t>
            </a:r>
            <a:r>
              <a:rPr lang="en-US" sz="500" dirty="0">
                <a:solidFill>
                  <a:schemeClr val="bg1"/>
                </a:solidFill>
                <a:effectLst>
                  <a:outerShdw blurRad="38100" dist="38100" dir="2700000" algn="tl">
                    <a:srgbClr val="000000"/>
                  </a:outerShdw>
                </a:effectLst>
              </a:rPr>
              <a:t> </a:t>
            </a:r>
            <a:r>
              <a:rPr lang="en-US" sz="2000" dirty="0" smtClean="0">
                <a:solidFill>
                  <a:schemeClr val="bg1"/>
                </a:solidFill>
                <a:effectLst>
                  <a:outerShdw blurRad="38100" dist="38100" dir="2700000" algn="tl">
                    <a:srgbClr val="000000"/>
                  </a:outerShdw>
                </a:effectLst>
              </a:rPr>
              <a:t>?</a:t>
            </a:r>
          </a:p>
          <a:p>
            <a:pPr>
              <a:lnSpc>
                <a:spcPct val="110000"/>
              </a:lnSpc>
              <a:buFontTx/>
              <a:buChar char="•"/>
            </a:pPr>
            <a:r>
              <a:rPr lang="en-US" sz="2000" dirty="0">
                <a:solidFill>
                  <a:schemeClr val="bg1"/>
                </a:solidFill>
                <a:effectLst>
                  <a:outerShdw blurRad="38100" dist="38100" dir="2700000" algn="tl">
                    <a:srgbClr val="000000"/>
                  </a:outerShdw>
                </a:effectLst>
              </a:rPr>
              <a:t> Dirac or </a:t>
            </a:r>
            <a:r>
              <a:rPr lang="en-US" sz="2000" dirty="0" err="1">
                <a:solidFill>
                  <a:schemeClr val="bg1"/>
                </a:solidFill>
                <a:effectLst>
                  <a:outerShdw blurRad="38100" dist="38100" dir="2700000" algn="tl">
                    <a:srgbClr val="000000"/>
                  </a:outerShdw>
                </a:effectLst>
              </a:rPr>
              <a:t>Majorana</a:t>
            </a:r>
            <a:r>
              <a:rPr lang="en-US" sz="500" dirty="0">
                <a:solidFill>
                  <a:schemeClr val="bg1"/>
                </a:solidFill>
                <a:effectLst>
                  <a:outerShdw blurRad="38100" dist="38100" dir="2700000" algn="tl">
                    <a:srgbClr val="000000"/>
                  </a:outerShdw>
                </a:effectLst>
              </a:rPr>
              <a:t> </a:t>
            </a:r>
            <a:r>
              <a:rPr lang="en-US" sz="2000" dirty="0" smtClean="0">
                <a:solidFill>
                  <a:schemeClr val="bg1"/>
                </a:solidFill>
                <a:effectLst>
                  <a:outerShdw blurRad="38100" dist="38100" dir="2700000" algn="tl">
                    <a:srgbClr val="000000"/>
                  </a:outerShdw>
                </a:effectLst>
              </a:rPr>
              <a:t>?</a:t>
            </a:r>
          </a:p>
          <a:p>
            <a:pPr>
              <a:lnSpc>
                <a:spcPct val="110000"/>
              </a:lnSpc>
              <a:buFontTx/>
              <a:buChar char="•"/>
            </a:pPr>
            <a:r>
              <a:rPr lang="en-US" sz="2000" dirty="0" smtClean="0">
                <a:solidFill>
                  <a:schemeClr val="bg1"/>
                </a:solidFill>
                <a:effectLst>
                  <a:outerShdw blurRad="38100" dist="38100" dir="2700000" algn="tl">
                    <a:srgbClr val="000000"/>
                  </a:outerShdw>
                </a:effectLst>
              </a:rPr>
              <a:t> </a:t>
            </a:r>
            <a:r>
              <a:rPr lang="en-US" sz="2000" dirty="0" err="1" smtClean="0">
                <a:solidFill>
                  <a:schemeClr val="bg1"/>
                </a:solidFill>
                <a:effectLst>
                  <a:outerShdw blurRad="38100" dist="38100" dir="2700000" algn="tl">
                    <a:srgbClr val="000000"/>
                  </a:outerShdw>
                </a:effectLst>
              </a:rPr>
              <a:t>Steriles</a:t>
            </a:r>
            <a:r>
              <a:rPr lang="en-US" sz="2000" dirty="0" smtClean="0">
                <a:solidFill>
                  <a:schemeClr val="bg1"/>
                </a:solidFill>
                <a:effectLst>
                  <a:outerShdw blurRad="38100" dist="38100" dir="2700000" algn="tl">
                    <a:srgbClr val="000000"/>
                  </a:outerShdw>
                </a:effectLst>
              </a:rPr>
              <a:t> ? </a:t>
            </a:r>
            <a:endParaRPr lang="en-US" sz="2000" baseline="-25000" dirty="0">
              <a:solidFill>
                <a:schemeClr val="bg1"/>
              </a:solidFill>
              <a:effectLst>
                <a:outerShdw blurRad="38100" dist="38100" dir="2700000" algn="tl">
                  <a:srgbClr val="000000"/>
                </a:outerShdw>
              </a:effectLst>
            </a:endParaRPr>
          </a:p>
        </p:txBody>
      </p:sp>
      <p:sp>
        <p:nvSpPr>
          <p:cNvPr id="70" name="Ellipse 69"/>
          <p:cNvSpPr/>
          <p:nvPr/>
        </p:nvSpPr>
        <p:spPr bwMode="auto">
          <a:xfrm>
            <a:off x="4191000" y="1371600"/>
            <a:ext cx="685800" cy="762000"/>
          </a:xfrm>
          <a:prstGeom prst="ellipse">
            <a:avLst/>
          </a:prstGeom>
          <a:noFill/>
          <a:ln w="28575" cap="flat" cmpd="sng" algn="ctr">
            <a:solidFill>
              <a:srgbClr val="FA1D1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e 2"/>
          <p:cNvGrpSpPr>
            <a:grpSpLocks/>
          </p:cNvGrpSpPr>
          <p:nvPr/>
        </p:nvGrpSpPr>
        <p:grpSpPr bwMode="auto">
          <a:xfrm>
            <a:off x="411163" y="3100388"/>
            <a:ext cx="7961312" cy="3857625"/>
            <a:chOff x="411163" y="3100388"/>
            <a:chExt cx="7961015" cy="3857625"/>
          </a:xfrm>
        </p:grpSpPr>
        <p:grpSp>
          <p:nvGrpSpPr>
            <p:cNvPr id="3" name="Groupe 1"/>
            <p:cNvGrpSpPr>
              <a:grpSpLocks/>
            </p:cNvGrpSpPr>
            <p:nvPr/>
          </p:nvGrpSpPr>
          <p:grpSpPr bwMode="auto">
            <a:xfrm>
              <a:off x="411163" y="3100388"/>
              <a:ext cx="7896225" cy="3857625"/>
              <a:chOff x="411653" y="3099767"/>
              <a:chExt cx="7896225" cy="3857625"/>
            </a:xfrm>
          </p:grpSpPr>
          <p:pic>
            <p:nvPicPr>
              <p:cNvPr id="16396" name="Picture 2"/>
              <p:cNvPicPr>
                <a:picLocks noChangeAspect="1" noChangeArrowheads="1"/>
              </p:cNvPicPr>
              <p:nvPr/>
            </p:nvPicPr>
            <p:blipFill>
              <a:blip r:embed="rId2"/>
              <a:srcRect/>
              <a:stretch>
                <a:fillRect/>
              </a:stretch>
            </p:blipFill>
            <p:spPr bwMode="auto">
              <a:xfrm>
                <a:off x="411653" y="3099767"/>
                <a:ext cx="7896225" cy="3857625"/>
              </a:xfrm>
              <a:prstGeom prst="rect">
                <a:avLst/>
              </a:prstGeom>
              <a:noFill/>
              <a:ln w="9525">
                <a:noFill/>
                <a:miter lim="800000"/>
                <a:headEnd/>
                <a:tailEnd/>
              </a:ln>
              <a:effectLst/>
            </p:spPr>
          </p:pic>
          <p:sp>
            <p:nvSpPr>
              <p:cNvPr id="10" name="ZoneTexte 15"/>
              <p:cNvSpPr txBox="1">
                <a:spLocks noChangeArrowheads="1"/>
              </p:cNvSpPr>
              <p:nvPr/>
            </p:nvSpPr>
            <p:spPr bwMode="auto">
              <a:xfrm>
                <a:off x="2283245" y="3428379"/>
                <a:ext cx="2419260" cy="708025"/>
              </a:xfrm>
              <a:prstGeom prst="rect">
                <a:avLst/>
              </a:prstGeom>
              <a:noFill/>
              <a:ln>
                <a:noFill/>
              </a:ln>
              <a:extLst>
                <a:ext uri="{909E8E84-426E-40DD-AFC4-6F175D3DCCD1}">
                  <a14:hiddenFill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solidFill>
                      <a:srgbClr val="FFFFFF"/>
                    </a:solidFill>
                  </a14:hiddenFill>
                </a:ext>
                <a:ext uri="{91240B29-F687-4F45-9708-019B960494DF}">
                  <a14:hiddenLine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w="9525">
                    <a:solidFill>
                      <a:srgbClr val="000000"/>
                    </a:solidFill>
                    <a:miter lim="800000"/>
                    <a:headEnd/>
                    <a:tailEnd/>
                  </a14:hiddenLine>
                </a:ext>
              </a:extLst>
            </p:spPr>
            <p:txBody>
              <a:bodyPr>
                <a:prstTxWarp prst="textNoShape">
                  <a:avLst/>
                </a:prstTxWarp>
                <a:spAutoFit/>
              </a:bodyPr>
              <a:lstStyle/>
              <a:p>
                <a:r>
                  <a:rPr lang="fr-FR" sz="2000">
                    <a:solidFill>
                      <a:srgbClr val="FF0000"/>
                    </a:solidFill>
                  </a:rPr>
                  <a:t>T2K in JPARC beam</a:t>
                </a:r>
                <a:r>
                  <a:rPr lang="fr-FR" sz="2000">
                    <a:solidFill>
                      <a:srgbClr val="FF0000"/>
                    </a:solidFill>
                    <a:latin typeface="Symbol" charset="2"/>
                  </a:rPr>
                  <a:t> n</a:t>
                </a:r>
                <a:r>
                  <a:rPr lang="fr-FR" sz="2000" baseline="-25000">
                    <a:solidFill>
                      <a:srgbClr val="FF0000"/>
                    </a:solidFill>
                    <a:latin typeface="Symbol" charset="2"/>
                  </a:rPr>
                  <a:t>m</a:t>
                </a:r>
                <a:r>
                  <a:rPr lang="fr-FR" sz="2000">
                    <a:solidFill>
                      <a:srgbClr val="FF0000"/>
                    </a:solidFill>
                  </a:rPr>
                  <a:t> </a:t>
                </a:r>
                <a:r>
                  <a:rPr lang="fr-FR" sz="2000">
                    <a:solidFill>
                      <a:srgbClr val="FF0000"/>
                    </a:solidFill>
                    <a:latin typeface="Wingdings 3" charset="2"/>
                  </a:rPr>
                  <a:t>g</a:t>
                </a:r>
                <a:r>
                  <a:rPr lang="fr-FR" sz="2000">
                    <a:solidFill>
                      <a:srgbClr val="FF0000"/>
                    </a:solidFill>
                  </a:rPr>
                  <a:t> </a:t>
                </a:r>
                <a:r>
                  <a:rPr lang="fr-FR" sz="2000">
                    <a:solidFill>
                      <a:srgbClr val="FF0000"/>
                    </a:solidFill>
                    <a:latin typeface="Symbol" charset="2"/>
                  </a:rPr>
                  <a:t>n</a:t>
                </a:r>
                <a:r>
                  <a:rPr lang="fr-FR" sz="2000" baseline="-25000">
                    <a:solidFill>
                      <a:srgbClr val="FF0000"/>
                    </a:solidFill>
                  </a:rPr>
                  <a:t>e</a:t>
                </a:r>
                <a:r>
                  <a:rPr lang="fr-FR" sz="2000">
                    <a:solidFill>
                      <a:srgbClr val="FF0000"/>
                    </a:solidFill>
                  </a:rPr>
                  <a:t> </a:t>
                </a:r>
              </a:p>
            </p:txBody>
          </p:sp>
        </p:grpSp>
        <p:pic>
          <p:nvPicPr>
            <p:cNvPr id="16395" name="Picture 3"/>
            <p:cNvPicPr>
              <a:picLocks noChangeAspect="1" noChangeArrowheads="1"/>
            </p:cNvPicPr>
            <p:nvPr/>
          </p:nvPicPr>
          <p:blipFill>
            <a:blip r:embed="rId3"/>
            <a:srcRect/>
            <a:stretch>
              <a:fillRect/>
            </a:stretch>
          </p:blipFill>
          <p:spPr bwMode="auto">
            <a:xfrm>
              <a:off x="4843165" y="3338512"/>
              <a:ext cx="3529013" cy="3381375"/>
            </a:xfrm>
            <a:prstGeom prst="rect">
              <a:avLst/>
            </a:prstGeom>
            <a:solidFill>
              <a:srgbClr val="FFFFFF"/>
            </a:solidFill>
            <a:ln w="9525">
              <a:noFill/>
              <a:miter lim="800000"/>
              <a:headEnd/>
              <a:tailEnd/>
            </a:ln>
          </p:spPr>
        </p:pic>
      </p:grpSp>
      <p:sp>
        <p:nvSpPr>
          <p:cNvPr id="16387" name="Slide Number Placeholder 4"/>
          <p:cNvSpPr>
            <a:spLocks noGrp="1"/>
          </p:cNvSpPr>
          <p:nvPr>
            <p:ph type="sldNum" sz="quarter" idx="12"/>
          </p:nvPr>
        </p:nvSpPr>
        <p:spPr>
          <a:noFill/>
          <a:ln>
            <a:miter lim="800000"/>
            <a:headEnd/>
            <a:tailEnd/>
          </a:ln>
        </p:spPr>
        <p:txBody>
          <a:bodyPr/>
          <a:lstStyle/>
          <a:p>
            <a:fld id="{CF8564D5-1808-8849-A639-1919F28D39F5}" type="slidenum">
              <a:rPr lang="en-US"/>
              <a:pPr/>
              <a:t>32</a:t>
            </a:fld>
            <a:endParaRPr lang="en-US"/>
          </a:p>
        </p:txBody>
      </p:sp>
      <p:pic>
        <p:nvPicPr>
          <p:cNvPr id="16388" name="Picture 2" descr="L:\ariga\OPERA\Napoli\b072693\anim_whole.gif"/>
          <p:cNvPicPr>
            <a:picLocks noChangeAspect="1" noChangeArrowheads="1" noCrop="1"/>
          </p:cNvPicPr>
          <p:nvPr/>
        </p:nvPicPr>
        <p:blipFill>
          <a:blip r:embed="rId4"/>
          <a:srcRect/>
          <a:stretch>
            <a:fillRect/>
          </a:stretch>
        </p:blipFill>
        <p:spPr bwMode="auto">
          <a:xfrm>
            <a:off x="4238625" y="565150"/>
            <a:ext cx="4510088" cy="2503488"/>
          </a:xfrm>
          <a:prstGeom prst="rect">
            <a:avLst/>
          </a:prstGeom>
          <a:noFill/>
          <a:ln w="9525">
            <a:noFill/>
            <a:miter lim="800000"/>
            <a:headEnd/>
            <a:tailEnd/>
          </a:ln>
        </p:spPr>
      </p:pic>
      <p:sp>
        <p:nvSpPr>
          <p:cNvPr id="5" name="ZoneTexte 4"/>
          <p:cNvSpPr txBox="1"/>
          <p:nvPr/>
        </p:nvSpPr>
        <p:spPr>
          <a:xfrm>
            <a:off x="4824413" y="2535238"/>
            <a:ext cx="3924300" cy="400110"/>
          </a:xfrm>
          <a:prstGeom prst="rect">
            <a:avLst/>
          </a:prstGeom>
          <a:noFill/>
        </p:spPr>
        <p:txBody>
          <a:bodyPr>
            <a:prstTxWarp prst="textNoShape">
              <a:avLst/>
            </a:prstTxWarp>
            <a:spAutoFit/>
          </a:bodyPr>
          <a:lstStyle/>
          <a:p>
            <a:r>
              <a:rPr lang="fr-FR" sz="2000" dirty="0">
                <a:solidFill>
                  <a:srgbClr val="A6A6A6"/>
                </a:solidFill>
                <a:latin typeface="Symbol" charset="2"/>
              </a:rPr>
              <a:t>n</a:t>
            </a:r>
            <a:r>
              <a:rPr lang="fr-FR" sz="2000" baseline="-25000" dirty="0">
                <a:solidFill>
                  <a:srgbClr val="A6A6A6"/>
                </a:solidFill>
                <a:latin typeface="Symbol" charset="2"/>
              </a:rPr>
              <a:t>t</a:t>
            </a:r>
            <a:r>
              <a:rPr lang="fr-FR" sz="2000" dirty="0">
                <a:solidFill>
                  <a:srgbClr val="A6A6A6"/>
                </a:solidFill>
                <a:latin typeface="Symbol" charset="2"/>
              </a:rPr>
              <a:t> </a:t>
            </a:r>
            <a:r>
              <a:rPr lang="fr-FR" sz="2000" dirty="0">
                <a:solidFill>
                  <a:srgbClr val="A6A6A6"/>
                </a:solidFill>
                <a:latin typeface="Wingdings 3" charset="2"/>
              </a:rPr>
              <a:t>g</a:t>
            </a:r>
            <a:r>
              <a:rPr lang="fr-FR" sz="2000" dirty="0">
                <a:solidFill>
                  <a:srgbClr val="A6A6A6"/>
                </a:solidFill>
                <a:latin typeface="Symbol" charset="2"/>
              </a:rPr>
              <a:t> </a:t>
            </a:r>
            <a:r>
              <a:rPr lang="fr-FR" sz="2000" dirty="0" err="1">
                <a:solidFill>
                  <a:srgbClr val="A6A6A6"/>
                </a:solidFill>
                <a:latin typeface="Symbol" charset="2"/>
              </a:rPr>
              <a:t>t</a:t>
            </a:r>
            <a:r>
              <a:rPr lang="fr-FR" sz="2000" baseline="30000" dirty="0" err="1">
                <a:solidFill>
                  <a:srgbClr val="A6A6A6"/>
                </a:solidFill>
              </a:rPr>
              <a:t>-</a:t>
            </a:r>
            <a:r>
              <a:rPr lang="fr-FR" sz="2000" dirty="0">
                <a:solidFill>
                  <a:srgbClr val="A6A6A6"/>
                </a:solidFill>
                <a:latin typeface="Symbol" charset="2"/>
              </a:rPr>
              <a:t> </a:t>
            </a:r>
            <a:r>
              <a:rPr lang="fr-FR" sz="2000" dirty="0">
                <a:solidFill>
                  <a:srgbClr val="A6A6A6"/>
                </a:solidFill>
              </a:rPr>
              <a:t>+ hadrons et </a:t>
            </a:r>
            <a:r>
              <a:rPr lang="fr-FR" sz="2000" dirty="0" err="1">
                <a:solidFill>
                  <a:srgbClr val="A6A6A6"/>
                </a:solidFill>
                <a:latin typeface="Symbol" charset="2"/>
              </a:rPr>
              <a:t>t</a:t>
            </a:r>
            <a:r>
              <a:rPr lang="fr-FR" sz="2000" baseline="30000" dirty="0" err="1">
                <a:solidFill>
                  <a:srgbClr val="A6A6A6"/>
                </a:solidFill>
              </a:rPr>
              <a:t>-</a:t>
            </a:r>
            <a:r>
              <a:rPr lang="fr-FR" sz="2000" dirty="0">
                <a:solidFill>
                  <a:srgbClr val="A6A6A6"/>
                </a:solidFill>
              </a:rPr>
              <a:t> </a:t>
            </a:r>
            <a:r>
              <a:rPr lang="fr-FR" sz="2000" dirty="0">
                <a:solidFill>
                  <a:srgbClr val="A6A6A6"/>
                </a:solidFill>
                <a:latin typeface="Wingdings 3" charset="2"/>
              </a:rPr>
              <a:t>g</a:t>
            </a:r>
            <a:r>
              <a:rPr lang="fr-FR" sz="2000" dirty="0">
                <a:solidFill>
                  <a:srgbClr val="A6A6A6"/>
                </a:solidFill>
              </a:rPr>
              <a:t> </a:t>
            </a:r>
            <a:r>
              <a:rPr lang="fr-FR" sz="2000" dirty="0" err="1">
                <a:solidFill>
                  <a:srgbClr val="A6A6A6"/>
                </a:solidFill>
                <a:latin typeface="Symbol" charset="2"/>
              </a:rPr>
              <a:t>p</a:t>
            </a:r>
            <a:r>
              <a:rPr lang="fr-FR" sz="2000" baseline="30000" dirty="0" err="1">
                <a:solidFill>
                  <a:srgbClr val="A6A6A6"/>
                </a:solidFill>
              </a:rPr>
              <a:t>o</a:t>
            </a:r>
            <a:r>
              <a:rPr lang="fr-FR" sz="2000" dirty="0" err="1">
                <a:solidFill>
                  <a:srgbClr val="A6A6A6"/>
                </a:solidFill>
                <a:latin typeface="Symbol" charset="2"/>
              </a:rPr>
              <a:t>p</a:t>
            </a:r>
            <a:r>
              <a:rPr lang="fr-FR" sz="2000" baseline="30000" dirty="0" err="1">
                <a:solidFill>
                  <a:srgbClr val="A6A6A6"/>
                </a:solidFill>
              </a:rPr>
              <a:t>-</a:t>
            </a:r>
            <a:endParaRPr lang="fr-FR" sz="2000" baseline="30000" dirty="0">
              <a:solidFill>
                <a:srgbClr val="A6A6A6"/>
              </a:solidFill>
            </a:endParaRPr>
          </a:p>
        </p:txBody>
      </p:sp>
      <p:sp>
        <p:nvSpPr>
          <p:cNvPr id="7" name="ZoneTexte 4"/>
          <p:cNvSpPr txBox="1">
            <a:spLocks noChangeArrowheads="1"/>
          </p:cNvSpPr>
          <p:nvPr/>
        </p:nvSpPr>
        <p:spPr bwMode="auto">
          <a:xfrm>
            <a:off x="0" y="12700"/>
            <a:ext cx="6497993" cy="461665"/>
          </a:xfrm>
          <a:prstGeom prst="rect">
            <a:avLst/>
          </a:prstGeom>
          <a:noFill/>
          <a:ln w="9525">
            <a:solidFill>
              <a:srgbClr val="FF0000"/>
            </a:solidFill>
            <a:miter lim="800000"/>
            <a:headEnd/>
            <a:tailEnd/>
          </a:ln>
          <a:extLst>
            <a:ext uri="{909E8E84-426E-40DD-AFC4-6F175D3DCCD1}">
              <a14:hiddenFill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solidFill>
                  <a:srgbClr val="FFFFFF"/>
                </a:solidFill>
              </a14:hiddenFill>
            </a:ext>
          </a:extLst>
        </p:spPr>
        <p:txBody>
          <a:bodyPr wrap="none">
            <a:prstTxWarp prst="textNoShape">
              <a:avLst/>
            </a:prstTxWarp>
            <a:spAutoFit/>
          </a:bodyPr>
          <a:lstStyle/>
          <a:p>
            <a:r>
              <a:rPr lang="fr-FR" dirty="0" smtClean="0">
                <a:solidFill>
                  <a:schemeClr val="accent2"/>
                </a:solidFill>
              </a:rPr>
              <a:t>Evidence d’oscillation dans le mode apparition</a:t>
            </a:r>
            <a:endParaRPr lang="fr-FR" dirty="0">
              <a:solidFill>
                <a:schemeClr val="accent2"/>
              </a:solidFill>
            </a:endParaRPr>
          </a:p>
        </p:txBody>
      </p:sp>
      <p:pic>
        <p:nvPicPr>
          <p:cNvPr id="16391" name="Picture 2" descr="DSCN4350"/>
          <p:cNvPicPr>
            <a:picLocks noChangeAspect="1" noChangeArrowheads="1"/>
          </p:cNvPicPr>
          <p:nvPr/>
        </p:nvPicPr>
        <p:blipFill>
          <a:blip r:embed="rId5"/>
          <a:srcRect/>
          <a:stretch>
            <a:fillRect/>
          </a:stretch>
        </p:blipFill>
        <p:spPr bwMode="auto">
          <a:xfrm>
            <a:off x="668338" y="784225"/>
            <a:ext cx="3052762" cy="2284413"/>
          </a:xfrm>
          <a:prstGeom prst="rect">
            <a:avLst/>
          </a:prstGeom>
          <a:noFill/>
          <a:ln w="9525">
            <a:noFill/>
            <a:miter lim="800000"/>
            <a:headEnd/>
            <a:tailEnd/>
          </a:ln>
        </p:spPr>
      </p:pic>
      <p:sp>
        <p:nvSpPr>
          <p:cNvPr id="9" name="ZoneTexte 15"/>
          <p:cNvSpPr txBox="1">
            <a:spLocks noChangeArrowheads="1"/>
          </p:cNvSpPr>
          <p:nvPr/>
        </p:nvSpPr>
        <p:spPr bwMode="auto">
          <a:xfrm>
            <a:off x="-36513" y="365125"/>
            <a:ext cx="3570288" cy="400050"/>
          </a:xfrm>
          <a:prstGeom prst="rect">
            <a:avLst/>
          </a:prstGeom>
          <a:noFill/>
          <a:ln>
            <a:noFill/>
          </a:ln>
          <a:extLst>
            <a:ext uri="{909E8E84-426E-40DD-AFC4-6F175D3DCCD1}">
              <a14:hiddenFill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solidFill>
                  <a:srgbClr val="FFFFFF"/>
                </a:solidFill>
              </a14:hiddenFill>
            </a:ext>
            <a:ext uri="{91240B29-F687-4F45-9708-019B960494DF}">
              <a14:hiddenLine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w="9525">
                <a:solidFill>
                  <a:srgbClr val="000000"/>
                </a:solidFill>
                <a:miter lim="800000"/>
                <a:headEnd/>
                <a:tailEnd/>
              </a14:hiddenLine>
            </a:ext>
          </a:extLst>
        </p:spPr>
        <p:txBody>
          <a:bodyPr wrap="none">
            <a:prstTxWarp prst="textNoShape">
              <a:avLst/>
            </a:prstTxWarp>
            <a:spAutoFit/>
          </a:bodyPr>
          <a:lstStyle/>
          <a:p>
            <a:r>
              <a:rPr lang="fr-FR" sz="2000">
                <a:solidFill>
                  <a:srgbClr val="FF0000"/>
                </a:solidFill>
              </a:rPr>
              <a:t>OPERA in CNGS beam</a:t>
            </a:r>
            <a:r>
              <a:rPr lang="fr-FR" sz="2000">
                <a:solidFill>
                  <a:srgbClr val="FF0000"/>
                </a:solidFill>
                <a:latin typeface="Symbol" charset="2"/>
              </a:rPr>
              <a:t> n</a:t>
            </a:r>
            <a:r>
              <a:rPr lang="fr-FR" sz="2000" baseline="-25000">
                <a:solidFill>
                  <a:srgbClr val="FF0000"/>
                </a:solidFill>
                <a:latin typeface="Symbol" charset="2"/>
              </a:rPr>
              <a:t>m</a:t>
            </a:r>
            <a:r>
              <a:rPr lang="fr-FR" sz="2000">
                <a:solidFill>
                  <a:srgbClr val="FF0000"/>
                </a:solidFill>
              </a:rPr>
              <a:t> </a:t>
            </a:r>
            <a:r>
              <a:rPr lang="fr-FR" sz="2000">
                <a:solidFill>
                  <a:srgbClr val="FF0000"/>
                </a:solidFill>
                <a:latin typeface="Wingdings 3" charset="2"/>
              </a:rPr>
              <a:t>g</a:t>
            </a:r>
            <a:r>
              <a:rPr lang="fr-FR" sz="2000">
                <a:solidFill>
                  <a:srgbClr val="FF0000"/>
                </a:solidFill>
              </a:rPr>
              <a:t> </a:t>
            </a:r>
            <a:r>
              <a:rPr lang="fr-FR" sz="2000">
                <a:solidFill>
                  <a:srgbClr val="FF0000"/>
                </a:solidFill>
                <a:latin typeface="Symbol" charset="2"/>
              </a:rPr>
              <a:t>n</a:t>
            </a:r>
            <a:r>
              <a:rPr lang="fr-FR" sz="2000" baseline="-25000">
                <a:solidFill>
                  <a:srgbClr val="FF0000"/>
                </a:solidFill>
                <a:latin typeface="Symbol" charset="2"/>
              </a:rPr>
              <a:t>t</a:t>
            </a:r>
            <a:r>
              <a:rPr lang="fr-FR" sz="2000">
                <a:solidFill>
                  <a:srgbClr val="FF0000"/>
                </a:solidFill>
              </a:rPr>
              <a:t> </a:t>
            </a:r>
          </a:p>
        </p:txBody>
      </p:sp>
      <p:sp>
        <p:nvSpPr>
          <p:cNvPr id="16393" name="ZoneTexte 1"/>
          <p:cNvSpPr txBox="1">
            <a:spLocks noChangeArrowheads="1"/>
          </p:cNvSpPr>
          <p:nvPr/>
        </p:nvSpPr>
        <p:spPr bwMode="auto">
          <a:xfrm>
            <a:off x="5029200" y="3200400"/>
            <a:ext cx="3798887" cy="400050"/>
          </a:xfrm>
          <a:prstGeom prst="rect">
            <a:avLst/>
          </a:prstGeom>
          <a:noFill/>
          <a:ln w="9525">
            <a:noFill/>
            <a:miter lim="800000"/>
            <a:headEnd/>
            <a:tailEnd/>
          </a:ln>
        </p:spPr>
        <p:txBody>
          <a:bodyPr wrap="none">
            <a:prstTxWarp prst="textNoShape">
              <a:avLst/>
            </a:prstTxWarp>
            <a:spAutoFit/>
          </a:bodyPr>
          <a:lstStyle/>
          <a:p>
            <a:r>
              <a:rPr lang="fr-FR" sz="2000" dirty="0"/>
              <a:t>A second </a:t>
            </a:r>
            <a:r>
              <a:rPr lang="fr-FR" sz="2000" dirty="0">
                <a:latin typeface="Symbol" charset="2"/>
              </a:rPr>
              <a:t>t</a:t>
            </a:r>
            <a:r>
              <a:rPr lang="fr-FR" sz="2000" dirty="0"/>
              <a:t> </a:t>
            </a:r>
            <a:r>
              <a:rPr lang="fr-FR" sz="2000" dirty="0" err="1"/>
              <a:t>event</a:t>
            </a:r>
            <a:r>
              <a:rPr lang="fr-FR" sz="2000" dirty="0"/>
              <a:t> </a:t>
            </a:r>
            <a:r>
              <a:rPr lang="fr-FR" sz="2000" dirty="0" err="1"/>
              <a:t>observed</a:t>
            </a:r>
            <a:r>
              <a:rPr lang="fr-FR" sz="2000" dirty="0"/>
              <a:t> in 2012</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3906" name="Picture 4" descr="Chooz_montage_1-180609"/>
          <p:cNvPicPr>
            <a:picLocks noChangeAspect="1" noChangeArrowheads="1"/>
          </p:cNvPicPr>
          <p:nvPr/>
        </p:nvPicPr>
        <p:blipFill>
          <a:blip r:embed="rId2"/>
          <a:srcRect/>
          <a:stretch>
            <a:fillRect/>
          </a:stretch>
        </p:blipFill>
        <p:spPr bwMode="auto">
          <a:xfrm>
            <a:off x="-1389063" y="-1100138"/>
            <a:ext cx="11922126" cy="9058276"/>
          </a:xfrm>
          <a:prstGeom prst="rect">
            <a:avLst/>
          </a:prstGeom>
          <a:noFill/>
          <a:ln w="9525">
            <a:noFill/>
            <a:miter lim="800000"/>
            <a:headEnd/>
            <a:tailEnd/>
          </a:ln>
        </p:spPr>
      </p:pic>
      <p:sp>
        <p:nvSpPr>
          <p:cNvPr id="3" name="ZoneTexte 2"/>
          <p:cNvSpPr txBox="1"/>
          <p:nvPr/>
        </p:nvSpPr>
        <p:spPr>
          <a:xfrm>
            <a:off x="609600" y="5791200"/>
            <a:ext cx="6858000" cy="461665"/>
          </a:xfrm>
          <a:prstGeom prst="rect">
            <a:avLst/>
          </a:prstGeom>
          <a:noFill/>
        </p:spPr>
        <p:txBody>
          <a:bodyPr wrap="square" rtlCol="0">
            <a:spAutoFit/>
          </a:bodyPr>
          <a:lstStyle/>
          <a:p>
            <a:r>
              <a:rPr lang="fr-FR" dirty="0" smtClean="0">
                <a:solidFill>
                  <a:srgbClr val="FFFF00"/>
                </a:solidFill>
              </a:rPr>
              <a:t>mesurer la disparition de l’</a:t>
            </a:r>
            <a:r>
              <a:rPr lang="fr-FR" dirty="0" err="1" smtClean="0">
                <a:solidFill>
                  <a:srgbClr val="FFFF00"/>
                </a:solidFill>
              </a:rPr>
              <a:t>antineutrino-e</a:t>
            </a:r>
            <a:r>
              <a:rPr lang="fr-FR" dirty="0" smtClean="0">
                <a:solidFill>
                  <a:srgbClr val="FFFF00"/>
                </a:solidFill>
              </a:rPr>
              <a:t> </a:t>
            </a:r>
            <a:r>
              <a:rPr lang="fr-FR" dirty="0" err="1" smtClean="0">
                <a:solidFill>
                  <a:srgbClr val="FFFF00"/>
                </a:solidFill>
                <a:sym typeface="Wingdings"/>
              </a:rPr>
              <a:t></a:t>
            </a:r>
            <a:r>
              <a:rPr lang="fr-FR" dirty="0" smtClean="0">
                <a:solidFill>
                  <a:srgbClr val="FFFF00"/>
                </a:solidFill>
                <a:sym typeface="Wingdings"/>
              </a:rPr>
              <a:t> θ</a:t>
            </a:r>
            <a:r>
              <a:rPr lang="fr-FR" baseline="-25000" dirty="0" smtClean="0">
                <a:solidFill>
                  <a:srgbClr val="FFFF00"/>
                </a:solidFill>
                <a:sym typeface="Wingdings"/>
              </a:rPr>
              <a:t>13</a:t>
            </a:r>
            <a:endParaRPr lang="fr-FR" baseline="-25000" dirty="0">
              <a:solidFill>
                <a:srgbClr val="FFFF0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22" name="Titre 1"/>
          <p:cNvSpPr>
            <a:spLocks noGrp="1"/>
          </p:cNvSpPr>
          <p:nvPr>
            <p:ph type="title"/>
          </p:nvPr>
        </p:nvSpPr>
        <p:spPr/>
        <p:txBody>
          <a:bodyPr/>
          <a:lstStyle/>
          <a:p>
            <a:endParaRPr lang="fr-FR">
              <a:ea typeface="ＭＳ Ｐゴシック" charset="-128"/>
              <a:cs typeface="ＭＳ Ｐゴシック" charset="-128"/>
            </a:endParaRPr>
          </a:p>
        </p:txBody>
      </p:sp>
      <p:pic>
        <p:nvPicPr>
          <p:cNvPr id="133123" name="Picture 2" descr="antares_pub"/>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133124" name="Picture 4" descr="movie1"/>
          <p:cNvPicPr>
            <a:picLocks noChangeAspect="1" noChangeArrowheads="1" noCrop="1"/>
          </p:cNvPicPr>
          <p:nvPr/>
        </p:nvPicPr>
        <p:blipFill>
          <a:blip r:embed="rId3"/>
          <a:srcRect/>
          <a:stretch>
            <a:fillRect/>
          </a:stretch>
        </p:blipFill>
        <p:spPr bwMode="auto">
          <a:xfrm>
            <a:off x="6516688" y="333375"/>
            <a:ext cx="2405062" cy="1803400"/>
          </a:xfrm>
          <a:prstGeom prst="rect">
            <a:avLst/>
          </a:prstGeom>
          <a:noFill/>
          <a:ln w="9525">
            <a:noFill/>
            <a:miter lim="800000"/>
            <a:headEnd/>
            <a:tailEnd/>
          </a:ln>
        </p:spPr>
      </p:pic>
      <p:sp>
        <p:nvSpPr>
          <p:cNvPr id="133125" name="ZoneTexte 5"/>
          <p:cNvSpPr txBox="1">
            <a:spLocks noChangeArrowheads="1"/>
          </p:cNvSpPr>
          <p:nvPr/>
        </p:nvSpPr>
        <p:spPr bwMode="auto">
          <a:xfrm>
            <a:off x="1447800" y="2286000"/>
            <a:ext cx="7315200" cy="2431435"/>
          </a:xfrm>
          <a:prstGeom prst="rect">
            <a:avLst/>
          </a:prstGeom>
          <a:noFill/>
          <a:ln w="9525">
            <a:noFill/>
            <a:miter lim="800000"/>
            <a:headEnd/>
            <a:tailEnd/>
          </a:ln>
        </p:spPr>
        <p:txBody>
          <a:bodyPr wrap="square">
            <a:prstTxWarp prst="textNoShape">
              <a:avLst/>
            </a:prstTxWarp>
            <a:spAutoFit/>
          </a:bodyPr>
          <a:lstStyle/>
          <a:p>
            <a:pPr algn="ctr"/>
            <a:r>
              <a:rPr lang="en-US" sz="2800" dirty="0" err="1">
                <a:solidFill>
                  <a:srgbClr val="FFFFFF"/>
                </a:solidFill>
                <a:latin typeface="Comic Sans MS" charset="0"/>
              </a:rPr>
              <a:t>Antares</a:t>
            </a:r>
            <a:endParaRPr lang="en-US" sz="2800" dirty="0" smtClean="0">
              <a:solidFill>
                <a:srgbClr val="FFFFFF"/>
              </a:solidFill>
              <a:latin typeface="Comic Sans MS" charset="0"/>
            </a:endParaRPr>
          </a:p>
          <a:p>
            <a:pPr algn="ctr"/>
            <a:r>
              <a:rPr lang="en-US" sz="2800" dirty="0" err="1" smtClean="0">
                <a:solidFill>
                  <a:srgbClr val="FFFFFF"/>
                </a:solidFill>
                <a:latin typeface="Comic Sans MS" charset="0"/>
              </a:rPr>
              <a:t>Mesurer</a:t>
            </a:r>
            <a:r>
              <a:rPr lang="en-US" sz="2800" dirty="0" smtClean="0">
                <a:solidFill>
                  <a:srgbClr val="FFFFFF"/>
                </a:solidFill>
                <a:latin typeface="Comic Sans MS" charset="0"/>
              </a:rPr>
              <a:t> les neutrinos </a:t>
            </a:r>
            <a:r>
              <a:rPr lang="en-US" sz="2800" dirty="0" err="1" smtClean="0">
                <a:solidFill>
                  <a:srgbClr val="FFFFFF"/>
                </a:solidFill>
                <a:latin typeface="Comic Sans MS" charset="0"/>
              </a:rPr>
              <a:t>cosmiques</a:t>
            </a:r>
            <a:endParaRPr lang="en-US" sz="2800" dirty="0" smtClean="0">
              <a:solidFill>
                <a:srgbClr val="FFFFFF"/>
              </a:solidFill>
              <a:latin typeface="Comic Sans MS" charset="0"/>
            </a:endParaRPr>
          </a:p>
          <a:p>
            <a:pPr algn="ctr"/>
            <a:r>
              <a:rPr lang="en-US" dirty="0">
                <a:solidFill>
                  <a:srgbClr val="FFFFFF"/>
                </a:solidFill>
                <a:latin typeface="Comic Sans MS" charset="0"/>
              </a:rPr>
              <a:t>(au large de Toulon, </a:t>
            </a:r>
            <a:r>
              <a:rPr lang="en-US" dirty="0" err="1">
                <a:solidFill>
                  <a:srgbClr val="FFFFFF"/>
                </a:solidFill>
                <a:latin typeface="Comic Sans MS" charset="0"/>
              </a:rPr>
              <a:t>Seyne</a:t>
            </a:r>
            <a:r>
              <a:rPr lang="en-US" dirty="0">
                <a:solidFill>
                  <a:srgbClr val="FFFFFF"/>
                </a:solidFill>
                <a:latin typeface="Comic Sans MS" charset="0"/>
              </a:rPr>
              <a:t> </a:t>
            </a:r>
            <a:r>
              <a:rPr lang="en-US" dirty="0" err="1">
                <a:solidFill>
                  <a:srgbClr val="FFFFFF"/>
                </a:solidFill>
                <a:latin typeface="Comic Sans MS" charset="0"/>
              </a:rPr>
              <a:t>sur</a:t>
            </a:r>
            <a:r>
              <a:rPr lang="en-US" dirty="0">
                <a:solidFill>
                  <a:srgbClr val="FFFFFF"/>
                </a:solidFill>
                <a:latin typeface="Comic Sans MS" charset="0"/>
              </a:rPr>
              <a:t> </a:t>
            </a:r>
            <a:r>
              <a:rPr lang="en-US" dirty="0" err="1">
                <a:solidFill>
                  <a:srgbClr val="FFFFFF"/>
                </a:solidFill>
                <a:latin typeface="Comic Sans MS" charset="0"/>
              </a:rPr>
              <a:t>Mer</a:t>
            </a:r>
            <a:r>
              <a:rPr lang="en-US" dirty="0" smtClean="0">
                <a:solidFill>
                  <a:srgbClr val="FFFFFF"/>
                </a:solidFill>
                <a:latin typeface="Comic Sans MS" charset="0"/>
              </a:rPr>
              <a:t>)</a:t>
            </a:r>
          </a:p>
          <a:p>
            <a:pPr algn="ctr"/>
            <a:endParaRPr lang="en-US" dirty="0" smtClean="0">
              <a:solidFill>
                <a:srgbClr val="FFFFFF"/>
              </a:solidFill>
              <a:latin typeface="Comic Sans MS" charset="0"/>
            </a:endParaRPr>
          </a:p>
          <a:p>
            <a:pPr algn="ctr"/>
            <a:r>
              <a:rPr lang="en-US" dirty="0" err="1" smtClean="0">
                <a:solidFill>
                  <a:srgbClr val="FFFFFF"/>
                </a:solidFill>
                <a:latin typeface="Comic Sans MS" charset="0"/>
              </a:rPr>
              <a:t>Pourrait</a:t>
            </a:r>
            <a:r>
              <a:rPr lang="en-US" dirty="0" smtClean="0">
                <a:solidFill>
                  <a:srgbClr val="FFFFFF"/>
                </a:solidFill>
                <a:latin typeface="Comic Sans MS" charset="0"/>
              </a:rPr>
              <a:t>  </a:t>
            </a:r>
            <a:r>
              <a:rPr lang="en-US" dirty="0" err="1" smtClean="0">
                <a:solidFill>
                  <a:srgbClr val="FFFFFF"/>
                </a:solidFill>
                <a:latin typeface="Comic Sans MS" charset="0"/>
              </a:rPr>
              <a:t>donner</a:t>
            </a:r>
            <a:r>
              <a:rPr lang="en-US" dirty="0" smtClean="0">
                <a:solidFill>
                  <a:srgbClr val="FFFFFF"/>
                </a:solidFill>
                <a:latin typeface="Comic Sans MS" charset="0"/>
              </a:rPr>
              <a:t> </a:t>
            </a:r>
            <a:r>
              <a:rPr lang="en-US" dirty="0" err="1" smtClean="0">
                <a:solidFill>
                  <a:srgbClr val="FFFFFF"/>
                </a:solidFill>
                <a:latin typeface="Comic Sans MS" charset="0"/>
              </a:rPr>
              <a:t>une</a:t>
            </a:r>
            <a:r>
              <a:rPr lang="en-US" dirty="0" smtClean="0">
                <a:solidFill>
                  <a:srgbClr val="FFFFFF"/>
                </a:solidFill>
                <a:latin typeface="Comic Sans MS" charset="0"/>
              </a:rPr>
              <a:t> </a:t>
            </a:r>
            <a:r>
              <a:rPr lang="en-US" dirty="0" err="1" smtClean="0">
                <a:solidFill>
                  <a:srgbClr val="FFFFFF"/>
                </a:solidFill>
                <a:latin typeface="Comic Sans MS" charset="0"/>
              </a:rPr>
              <a:t>réponse</a:t>
            </a:r>
            <a:r>
              <a:rPr lang="en-US" dirty="0" smtClean="0">
                <a:solidFill>
                  <a:srgbClr val="FFFFFF"/>
                </a:solidFill>
                <a:latin typeface="Comic Sans MS" charset="0"/>
              </a:rPr>
              <a:t> </a:t>
            </a:r>
            <a:r>
              <a:rPr lang="en-US" dirty="0" err="1" smtClean="0">
                <a:solidFill>
                  <a:srgbClr val="FFFFFF"/>
                </a:solidFill>
                <a:latin typeface="Comic Sans MS" charset="0"/>
              </a:rPr>
              <a:t>à</a:t>
            </a:r>
            <a:r>
              <a:rPr lang="en-US" dirty="0" smtClean="0">
                <a:solidFill>
                  <a:srgbClr val="FFFFFF"/>
                </a:solidFill>
                <a:latin typeface="Comic Sans MS" charset="0"/>
              </a:rPr>
              <a:t> </a:t>
            </a:r>
            <a:r>
              <a:rPr lang="en-US" dirty="0" err="1" smtClean="0">
                <a:solidFill>
                  <a:srgbClr val="FFFFFF"/>
                </a:solidFill>
                <a:latin typeface="Comic Sans MS" charset="0"/>
              </a:rPr>
              <a:t>l’hiérarchie</a:t>
            </a:r>
            <a:r>
              <a:rPr lang="en-US" dirty="0" smtClean="0">
                <a:solidFill>
                  <a:srgbClr val="FFFFFF"/>
                </a:solidFill>
                <a:latin typeface="Comic Sans MS" charset="0"/>
              </a:rPr>
              <a:t> des masses? </a:t>
            </a:r>
            <a:endParaRPr lang="fr-FR" dirty="0">
              <a:solidFill>
                <a:srgbClr val="FFFFFF"/>
              </a:solidFill>
              <a:latin typeface="Comic Sans MS" charset="0"/>
            </a:endParaRPr>
          </a:p>
        </p:txBody>
      </p:sp>
      <p:pic>
        <p:nvPicPr>
          <p:cNvPr id="133126" name="Picture 13" descr="antareslogo_110"/>
          <p:cNvPicPr>
            <a:picLocks noChangeAspect="1" noChangeArrowheads="1"/>
          </p:cNvPicPr>
          <p:nvPr/>
        </p:nvPicPr>
        <p:blipFill>
          <a:blip r:embed="rId4"/>
          <a:srcRect/>
          <a:stretch>
            <a:fillRect/>
          </a:stretch>
        </p:blipFill>
        <p:spPr bwMode="auto">
          <a:xfrm>
            <a:off x="182563" y="195263"/>
            <a:ext cx="968375" cy="1047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TextBox 5"/>
          <p:cNvSpPr txBox="1">
            <a:spLocks noChangeArrowheads="1"/>
          </p:cNvSpPr>
          <p:nvPr/>
        </p:nvSpPr>
        <p:spPr bwMode="auto">
          <a:xfrm>
            <a:off x="217488" y="3048000"/>
            <a:ext cx="3489325" cy="3540125"/>
          </a:xfrm>
          <a:prstGeom prst="rect">
            <a:avLst/>
          </a:prstGeom>
          <a:solidFill>
            <a:srgbClr val="E3ECE0"/>
          </a:solidFill>
          <a:ln w="9525">
            <a:solidFill>
              <a:srgbClr val="002060"/>
            </a:solidFill>
            <a:miter lim="800000"/>
            <a:headEnd/>
            <a:tailEnd/>
          </a:ln>
        </p:spPr>
        <p:txBody>
          <a:bodyPr wrap="none">
            <a:prstTxWarp prst="textNoShape">
              <a:avLst/>
            </a:prstTxWarp>
            <a:spAutoFit/>
          </a:bodyPr>
          <a:lstStyle/>
          <a:p>
            <a:pPr eaLnBrk="0" hangingPunct="0"/>
            <a:r>
              <a:rPr lang="fr-CH" sz="1600" b="1">
                <a:solidFill>
                  <a:srgbClr val="0000FF"/>
                </a:solidFill>
                <a:latin typeface="Comic Sans MS" charset="0"/>
              </a:rPr>
              <a:t>Long distance: 2300km</a:t>
            </a:r>
            <a:r>
              <a:rPr lang="fr-CH" sz="1600" b="1">
                <a:solidFill>
                  <a:srgbClr val="0070C0"/>
                </a:solidFill>
                <a:latin typeface="Comic Sans MS" charset="0"/>
              </a:rPr>
              <a:t> </a:t>
            </a:r>
          </a:p>
          <a:p>
            <a:pPr eaLnBrk="0" hangingPunct="0"/>
            <a:r>
              <a:rPr lang="fr-CH" sz="1600" b="1">
                <a:solidFill>
                  <a:srgbClr val="008E40"/>
                </a:solidFill>
                <a:latin typeface="Comic Sans MS" charset="0"/>
              </a:rPr>
              <a:t>Pyhasalmi </a:t>
            </a:r>
          </a:p>
          <a:p>
            <a:pPr eaLnBrk="0" hangingPunct="0"/>
            <a:r>
              <a:rPr lang="fr-CH" sz="1600" b="1">
                <a:solidFill>
                  <a:srgbClr val="000000"/>
                </a:solidFill>
                <a:latin typeface="Comic Sans MS" charset="0"/>
              </a:rPr>
              <a:t>Fine grain detector </a:t>
            </a:r>
          </a:p>
          <a:p>
            <a:pPr eaLnBrk="0" hangingPunct="0"/>
            <a:r>
              <a:rPr lang="fr-CH" sz="1600" b="1">
                <a:solidFill>
                  <a:srgbClr val="000000"/>
                </a:solidFill>
                <a:latin typeface="Comic Sans MS" charset="0"/>
              </a:rPr>
              <a:t>e.g. 20kton fid. Larg</a:t>
            </a:r>
          </a:p>
          <a:p>
            <a:pPr eaLnBrk="0" hangingPunct="0"/>
            <a:r>
              <a:rPr lang="fr-CH" sz="1600" b="1">
                <a:solidFill>
                  <a:srgbClr val="000000"/>
                </a:solidFill>
                <a:latin typeface="Comic Sans MS" charset="0"/>
              </a:rPr>
              <a:t> + Magnetized detector</a:t>
            </a:r>
          </a:p>
          <a:p>
            <a:pPr eaLnBrk="0" hangingPunct="0"/>
            <a:r>
              <a:rPr lang="fr-CH" sz="1600" b="1">
                <a:solidFill>
                  <a:srgbClr val="000000"/>
                </a:solidFill>
                <a:latin typeface="Comic Sans MS" charset="0"/>
              </a:rPr>
              <a:t>Long distance allows </a:t>
            </a:r>
          </a:p>
          <a:p>
            <a:pPr eaLnBrk="0" hangingPunct="0"/>
            <a:r>
              <a:rPr lang="fr-CH" sz="1600" b="1">
                <a:solidFill>
                  <a:srgbClr val="000000"/>
                </a:solidFill>
                <a:latin typeface="Comic Sans MS" charset="0"/>
              </a:rPr>
              <a:t>rapid sensitivity to </a:t>
            </a:r>
          </a:p>
          <a:p>
            <a:pPr eaLnBrk="0" hangingPunct="0"/>
            <a:r>
              <a:rPr lang="fr-CH" sz="1600" b="1">
                <a:solidFill>
                  <a:srgbClr val="FF0000"/>
                </a:solidFill>
                <a:latin typeface="Comic Sans MS" charset="0"/>
              </a:rPr>
              <a:t>   sign(</a:t>
            </a:r>
            <a:r>
              <a:rPr lang="fr-CH" sz="1600" b="1">
                <a:solidFill>
                  <a:srgbClr val="FF0000"/>
                </a:solidFill>
                <a:latin typeface="Comic Sans MS" charset="0"/>
                <a:sym typeface="Symbol" charset="2"/>
              </a:rPr>
              <a:t>m</a:t>
            </a:r>
            <a:r>
              <a:rPr lang="fr-CH" sz="1600" b="1" baseline="30000">
                <a:solidFill>
                  <a:srgbClr val="FF0000"/>
                </a:solidFill>
                <a:latin typeface="Comic Sans MS" charset="0"/>
                <a:sym typeface="Symbol" charset="2"/>
              </a:rPr>
              <a:t>2</a:t>
            </a:r>
            <a:r>
              <a:rPr lang="fr-CH" sz="1600" b="1" baseline="-25000">
                <a:solidFill>
                  <a:srgbClr val="FF0000"/>
                </a:solidFill>
                <a:latin typeface="Comic Sans MS" charset="0"/>
                <a:sym typeface="Symbol" charset="2"/>
              </a:rPr>
              <a:t>13</a:t>
            </a:r>
            <a:r>
              <a:rPr lang="fr-CH" sz="1600" b="1">
                <a:solidFill>
                  <a:srgbClr val="FF0000"/>
                </a:solidFill>
                <a:latin typeface="Comic Sans MS" charset="0"/>
                <a:sym typeface="Symbol" charset="2"/>
              </a:rPr>
              <a:t>)</a:t>
            </a:r>
            <a:endParaRPr lang="fr-CH" sz="1600" b="1">
              <a:solidFill>
                <a:srgbClr val="FF0000"/>
              </a:solidFill>
              <a:latin typeface="Comic Sans MS" charset="0"/>
            </a:endParaRPr>
          </a:p>
          <a:p>
            <a:pPr eaLnBrk="0" hangingPunct="0"/>
            <a:endParaRPr lang="fr-CH" sz="1600" b="1">
              <a:solidFill>
                <a:srgbClr val="000000"/>
              </a:solidFill>
              <a:latin typeface="Comic Sans MS" charset="0"/>
            </a:endParaRPr>
          </a:p>
          <a:p>
            <a:pPr eaLnBrk="0" hangingPunct="0"/>
            <a:r>
              <a:rPr lang="fr-CH" sz="1600" b="1">
                <a:solidFill>
                  <a:srgbClr val="000000"/>
                </a:solidFill>
                <a:latin typeface="Comic Sans MS" charset="0"/>
              </a:rPr>
              <a:t>1st step easier: SPS C2PY</a:t>
            </a:r>
          </a:p>
          <a:p>
            <a:pPr eaLnBrk="0" hangingPunct="0"/>
            <a:r>
              <a:rPr lang="fr-CH" sz="1600" b="1">
                <a:solidFill>
                  <a:srgbClr val="000000"/>
                </a:solidFill>
                <a:latin typeface="Comic Sans MS" charset="0"/>
                <a:sym typeface="Wingdings" charset="2"/>
              </a:rPr>
              <a:t> </a:t>
            </a:r>
            <a:r>
              <a:rPr lang="fr-CH" sz="1600" b="1">
                <a:solidFill>
                  <a:srgbClr val="000000"/>
                </a:solidFill>
                <a:latin typeface="Comic Sans MS" charset="0"/>
              </a:rPr>
              <a:t>consortium 1st priority</a:t>
            </a:r>
          </a:p>
          <a:p>
            <a:pPr eaLnBrk="0" hangingPunct="0"/>
            <a:r>
              <a:rPr lang="fr-CH" sz="1600" b="1">
                <a:solidFill>
                  <a:srgbClr val="000000"/>
                </a:solidFill>
                <a:latin typeface="Comic Sans MS" charset="0"/>
              </a:rPr>
              <a:t>Nextsteps:  HP 50 GeV PS …    </a:t>
            </a:r>
          </a:p>
          <a:p>
            <a:pPr eaLnBrk="0" hangingPunct="0"/>
            <a:r>
              <a:rPr lang="fr-CH" sz="1600" b="1">
                <a:solidFill>
                  <a:srgbClr val="000000"/>
                </a:solidFill>
                <a:latin typeface="Comic Sans MS" charset="0"/>
              </a:rPr>
              <a:t>       …or neutrino factory</a:t>
            </a:r>
          </a:p>
          <a:p>
            <a:pPr eaLnBrk="0" hangingPunct="0"/>
            <a:endParaRPr lang="en-US" sz="1600" b="1">
              <a:solidFill>
                <a:srgbClr val="000000"/>
              </a:solidFill>
              <a:latin typeface="Comic Sans MS" charset="0"/>
            </a:endParaRPr>
          </a:p>
        </p:txBody>
      </p:sp>
      <p:sp>
        <p:nvSpPr>
          <p:cNvPr id="20483" name="TextBox 4"/>
          <p:cNvSpPr txBox="1">
            <a:spLocks noChangeArrowheads="1"/>
          </p:cNvSpPr>
          <p:nvPr/>
        </p:nvSpPr>
        <p:spPr bwMode="auto">
          <a:xfrm>
            <a:off x="4718050" y="120650"/>
            <a:ext cx="4425950" cy="584200"/>
          </a:xfrm>
          <a:prstGeom prst="rect">
            <a:avLst/>
          </a:prstGeom>
          <a:noFill/>
          <a:ln w="9525">
            <a:noFill/>
            <a:miter lim="800000"/>
            <a:headEnd/>
            <a:tailEnd/>
          </a:ln>
        </p:spPr>
        <p:txBody>
          <a:bodyPr>
            <a:prstTxWarp prst="textNoShape">
              <a:avLst/>
            </a:prstTxWarp>
            <a:spAutoFit/>
          </a:bodyPr>
          <a:lstStyle/>
          <a:p>
            <a:pPr eaLnBrk="0" hangingPunct="0"/>
            <a:r>
              <a:rPr lang="fr-CH" sz="1600" b="1">
                <a:solidFill>
                  <a:srgbClr val="000000"/>
                </a:solidFill>
                <a:latin typeface="Comic Sans MS" charset="0"/>
              </a:rPr>
              <a:t>LAGUNA –LBNO </a:t>
            </a:r>
          </a:p>
          <a:p>
            <a:pPr eaLnBrk="0" hangingPunct="0"/>
            <a:r>
              <a:rPr lang="fr-CH" sz="1600" b="1">
                <a:solidFill>
                  <a:srgbClr val="000000"/>
                </a:solidFill>
                <a:latin typeface="Comic Sans MS" charset="0"/>
              </a:rPr>
              <a:t>New EU FP7 design study 2011-2014</a:t>
            </a:r>
            <a:endParaRPr lang="en-US" sz="1600" b="1">
              <a:solidFill>
                <a:srgbClr val="000000"/>
              </a:solidFill>
              <a:latin typeface="Comic Sans MS" charset="0"/>
            </a:endParaRPr>
          </a:p>
        </p:txBody>
      </p:sp>
      <p:pic>
        <p:nvPicPr>
          <p:cNvPr id="20484" name="Picture 3"/>
          <p:cNvPicPr>
            <a:picLocks noChangeAspect="1" noChangeArrowheads="1"/>
          </p:cNvPicPr>
          <p:nvPr/>
        </p:nvPicPr>
        <p:blipFill>
          <a:blip r:embed="rId2"/>
          <a:srcRect/>
          <a:stretch>
            <a:fillRect/>
          </a:stretch>
        </p:blipFill>
        <p:spPr bwMode="auto">
          <a:xfrm>
            <a:off x="3275013" y="801688"/>
            <a:ext cx="5905500" cy="5743575"/>
          </a:xfrm>
          <a:prstGeom prst="rect">
            <a:avLst/>
          </a:prstGeom>
          <a:noFill/>
          <a:ln w="44450">
            <a:noFill/>
            <a:miter lim="800000"/>
            <a:headEnd/>
            <a:tailEnd/>
          </a:ln>
        </p:spPr>
      </p:pic>
      <p:sp>
        <p:nvSpPr>
          <p:cNvPr id="20485" name="TextBox 6"/>
          <p:cNvSpPr txBox="1">
            <a:spLocks noChangeArrowheads="1"/>
          </p:cNvSpPr>
          <p:nvPr/>
        </p:nvSpPr>
        <p:spPr bwMode="auto">
          <a:xfrm>
            <a:off x="0" y="1492250"/>
            <a:ext cx="2700338" cy="339725"/>
          </a:xfrm>
          <a:prstGeom prst="rect">
            <a:avLst/>
          </a:prstGeom>
          <a:noFill/>
          <a:ln w="9525">
            <a:noFill/>
            <a:miter lim="800000"/>
            <a:headEnd/>
            <a:tailEnd/>
          </a:ln>
        </p:spPr>
        <p:txBody>
          <a:bodyPr>
            <a:prstTxWarp prst="textNoShape">
              <a:avLst/>
            </a:prstTxWarp>
            <a:spAutoFit/>
          </a:bodyPr>
          <a:lstStyle/>
          <a:p>
            <a:pPr eaLnBrk="0" hangingPunct="0"/>
            <a:r>
              <a:rPr lang="fr-CH" sz="1600" b="1">
                <a:solidFill>
                  <a:srgbClr val="000000"/>
                </a:solidFill>
                <a:latin typeface="Comic Sans MS" charset="0"/>
              </a:rPr>
              <a:t>2 main options </a:t>
            </a:r>
            <a:endParaRPr lang="en-US" sz="1600" b="1">
              <a:solidFill>
                <a:srgbClr val="000000"/>
              </a:solidFill>
              <a:latin typeface="Comic Sans MS" charset="0"/>
            </a:endParaRPr>
          </a:p>
        </p:txBody>
      </p:sp>
      <p:sp>
        <p:nvSpPr>
          <p:cNvPr id="20486" name="TextBox 7"/>
          <p:cNvSpPr txBox="1">
            <a:spLocks noChangeArrowheads="1"/>
          </p:cNvSpPr>
          <p:nvPr/>
        </p:nvSpPr>
        <p:spPr bwMode="auto">
          <a:xfrm>
            <a:off x="188913" y="1828800"/>
            <a:ext cx="2478087" cy="1077913"/>
          </a:xfrm>
          <a:prstGeom prst="rect">
            <a:avLst/>
          </a:prstGeom>
          <a:solidFill>
            <a:srgbClr val="EFF3F5"/>
          </a:solidFill>
          <a:ln w="9525">
            <a:solidFill>
              <a:srgbClr val="0070C0"/>
            </a:solidFill>
            <a:miter lim="800000"/>
            <a:headEnd/>
            <a:tailEnd/>
          </a:ln>
        </p:spPr>
        <p:txBody>
          <a:bodyPr wrap="none">
            <a:prstTxWarp prst="textNoShape">
              <a:avLst/>
            </a:prstTxWarp>
            <a:spAutoFit/>
          </a:bodyPr>
          <a:lstStyle/>
          <a:p>
            <a:pPr eaLnBrk="0" hangingPunct="0"/>
            <a:r>
              <a:rPr lang="fr-CH" sz="1600" b="1">
                <a:solidFill>
                  <a:srgbClr val="0070C0"/>
                </a:solidFill>
                <a:latin typeface="Comic Sans MS" charset="0"/>
              </a:rPr>
              <a:t>Short distance: 130km</a:t>
            </a:r>
          </a:p>
          <a:p>
            <a:pPr eaLnBrk="0" hangingPunct="0"/>
            <a:r>
              <a:rPr lang="fr-CH" sz="1600" b="1">
                <a:solidFill>
                  <a:srgbClr val="000000"/>
                </a:solidFill>
                <a:latin typeface="Comic Sans MS" charset="0"/>
              </a:rPr>
              <a:t>Memphys at </a:t>
            </a:r>
            <a:r>
              <a:rPr lang="fr-CH" sz="1600" b="1">
                <a:solidFill>
                  <a:srgbClr val="00B050"/>
                </a:solidFill>
                <a:latin typeface="Comic Sans MS" charset="0"/>
              </a:rPr>
              <a:t>Frejus</a:t>
            </a:r>
          </a:p>
          <a:p>
            <a:pPr eaLnBrk="0" hangingPunct="0"/>
            <a:r>
              <a:rPr lang="fr-CH" sz="1600" b="1">
                <a:solidFill>
                  <a:srgbClr val="000000"/>
                </a:solidFill>
                <a:latin typeface="Comic Sans MS" charset="0"/>
              </a:rPr>
              <a:t>SPL+beta beam</a:t>
            </a:r>
          </a:p>
          <a:p>
            <a:pPr eaLnBrk="0" hangingPunct="0"/>
            <a:r>
              <a:rPr lang="fr-CH" sz="1600" b="1">
                <a:solidFill>
                  <a:srgbClr val="FF0000"/>
                </a:solidFill>
                <a:latin typeface="Comic Sans MS" charset="0"/>
              </a:rPr>
              <a:t>CP and T violation</a:t>
            </a:r>
          </a:p>
        </p:txBody>
      </p:sp>
      <p:pic>
        <p:nvPicPr>
          <p:cNvPr id="20487" name="Picture 4"/>
          <p:cNvPicPr>
            <a:picLocks noChangeAspect="1" noChangeArrowheads="1"/>
          </p:cNvPicPr>
          <p:nvPr/>
        </p:nvPicPr>
        <p:blipFill>
          <a:blip r:embed="rId3"/>
          <a:srcRect/>
          <a:stretch>
            <a:fillRect/>
          </a:stretch>
        </p:blipFill>
        <p:spPr bwMode="auto">
          <a:xfrm>
            <a:off x="3903663" y="-26988"/>
            <a:ext cx="752475" cy="838201"/>
          </a:xfrm>
          <a:prstGeom prst="rect">
            <a:avLst/>
          </a:prstGeom>
          <a:noFill/>
          <a:ln w="44450">
            <a:noFill/>
            <a:miter lim="800000"/>
            <a:headEnd/>
            <a:tailEnd/>
          </a:ln>
        </p:spPr>
      </p:pic>
      <p:sp>
        <p:nvSpPr>
          <p:cNvPr id="20488" name="TextBox 10"/>
          <p:cNvSpPr txBox="1">
            <a:spLocks noChangeArrowheads="1"/>
          </p:cNvSpPr>
          <p:nvPr/>
        </p:nvSpPr>
        <p:spPr bwMode="auto">
          <a:xfrm>
            <a:off x="7880350" y="811213"/>
            <a:ext cx="1231900" cy="338137"/>
          </a:xfrm>
          <a:prstGeom prst="rect">
            <a:avLst/>
          </a:prstGeom>
          <a:noFill/>
          <a:ln w="9525">
            <a:noFill/>
            <a:miter lim="800000"/>
            <a:headEnd/>
            <a:tailEnd/>
          </a:ln>
        </p:spPr>
        <p:txBody>
          <a:bodyPr wrap="none">
            <a:prstTxWarp prst="textNoShape">
              <a:avLst/>
            </a:prstTxWarp>
            <a:spAutoFit/>
          </a:bodyPr>
          <a:lstStyle/>
          <a:p>
            <a:pPr eaLnBrk="0" hangingPunct="0"/>
            <a:r>
              <a:rPr lang="fr-CH" sz="1600" b="1" i="1">
                <a:solidFill>
                  <a:srgbClr val="00B050"/>
                </a:solidFill>
                <a:latin typeface="Comic Sans MS" charset="0"/>
              </a:rPr>
              <a:t>CERN EOI</a:t>
            </a:r>
            <a:endParaRPr lang="en-US" sz="1600" b="1" i="1">
              <a:solidFill>
                <a:srgbClr val="00B050"/>
              </a:solidFill>
              <a:latin typeface="Comic Sans MS" charset="0"/>
            </a:endParaRPr>
          </a:p>
        </p:txBody>
      </p:sp>
      <p:sp>
        <p:nvSpPr>
          <p:cNvPr id="20489" name="TextBox 10"/>
          <p:cNvSpPr txBox="1">
            <a:spLocks noChangeArrowheads="1"/>
          </p:cNvSpPr>
          <p:nvPr/>
        </p:nvSpPr>
        <p:spPr bwMode="auto">
          <a:xfrm>
            <a:off x="5795963" y="2708275"/>
            <a:ext cx="998537" cy="400050"/>
          </a:xfrm>
          <a:prstGeom prst="rect">
            <a:avLst/>
          </a:prstGeom>
          <a:solidFill>
            <a:srgbClr val="FFFF00"/>
          </a:solidFill>
          <a:ln w="9525">
            <a:noFill/>
            <a:miter lim="800000"/>
            <a:headEnd/>
            <a:tailEnd/>
          </a:ln>
        </p:spPr>
        <p:txBody>
          <a:bodyPr wrap="none">
            <a:prstTxWarp prst="textNoShape">
              <a:avLst/>
            </a:prstTxWarp>
            <a:spAutoFit/>
          </a:bodyPr>
          <a:lstStyle/>
          <a:p>
            <a:r>
              <a:rPr lang="fr-CH" sz="2000"/>
              <a:t>CN2PY</a:t>
            </a:r>
            <a:endParaRPr lang="en-US" sz="2000"/>
          </a:p>
        </p:txBody>
      </p:sp>
      <p:sp>
        <p:nvSpPr>
          <p:cNvPr id="20490" name="Rectangle 1"/>
          <p:cNvSpPr>
            <a:spLocks noChangeArrowheads="1"/>
          </p:cNvSpPr>
          <p:nvPr/>
        </p:nvSpPr>
        <p:spPr bwMode="auto">
          <a:xfrm>
            <a:off x="107950" y="527050"/>
            <a:ext cx="2954338" cy="904875"/>
          </a:xfrm>
          <a:prstGeom prst="rect">
            <a:avLst/>
          </a:prstGeom>
          <a:noFill/>
          <a:ln w="9525">
            <a:noFill/>
            <a:miter lim="800000"/>
            <a:headEnd/>
            <a:tailEnd/>
          </a:ln>
        </p:spPr>
        <p:txBody>
          <a:bodyPr>
            <a:prstTxWarp prst="textNoShape">
              <a:avLst/>
            </a:prstTxWarp>
            <a:spAutoFit/>
          </a:bodyPr>
          <a:lstStyle/>
          <a:p>
            <a:pPr>
              <a:lnSpc>
                <a:spcPct val="110000"/>
              </a:lnSpc>
            </a:pPr>
            <a:r>
              <a:rPr lang="en-US" sz="1600">
                <a:solidFill>
                  <a:srgbClr val="595959"/>
                </a:solidFill>
                <a:ea typeface="Gill Sans" charset="0"/>
                <a:cs typeface="Gill Sans" charset="0"/>
              </a:rPr>
              <a:t>New conventional </a:t>
            </a:r>
            <a:r>
              <a:rPr lang="el-GR" sz="1600">
                <a:solidFill>
                  <a:srgbClr val="595959"/>
                </a:solidFill>
                <a:ea typeface="Gill Sans" charset="0"/>
                <a:cs typeface="Gill Sans" charset="0"/>
              </a:rPr>
              <a:t>ν</a:t>
            </a:r>
            <a:r>
              <a:rPr lang="el-GR" sz="1600" baseline="-25000">
                <a:solidFill>
                  <a:srgbClr val="595959"/>
                </a:solidFill>
                <a:ea typeface="Gill Sans" charset="0"/>
                <a:cs typeface="Gill Sans" charset="0"/>
              </a:rPr>
              <a:t>μ</a:t>
            </a:r>
            <a:r>
              <a:rPr lang="el-GR" sz="1600">
                <a:solidFill>
                  <a:srgbClr val="595959"/>
                </a:solidFill>
                <a:ea typeface="Gill Sans" charset="0"/>
                <a:cs typeface="Gill Sans" charset="0"/>
              </a:rPr>
              <a:t> </a:t>
            </a:r>
            <a:r>
              <a:rPr lang="en-US" sz="1600">
                <a:solidFill>
                  <a:srgbClr val="595959"/>
                </a:solidFill>
                <a:ea typeface="Gill Sans" charset="0"/>
                <a:cs typeface="Gill Sans" charset="0"/>
              </a:rPr>
              <a:t>beams to be considered, based on CNGS experience</a:t>
            </a:r>
          </a:p>
        </p:txBody>
      </p:sp>
      <p:sp>
        <p:nvSpPr>
          <p:cNvPr id="20491" name="ZoneTexte 1"/>
          <p:cNvSpPr txBox="1">
            <a:spLocks noChangeArrowheads="1"/>
          </p:cNvSpPr>
          <p:nvPr/>
        </p:nvSpPr>
        <p:spPr bwMode="auto">
          <a:xfrm>
            <a:off x="30163" y="14288"/>
            <a:ext cx="3916362" cy="460375"/>
          </a:xfrm>
          <a:prstGeom prst="rect">
            <a:avLst/>
          </a:prstGeom>
          <a:noFill/>
          <a:ln w="9525">
            <a:noFill/>
            <a:miter lim="800000"/>
            <a:headEnd/>
            <a:tailEnd/>
          </a:ln>
        </p:spPr>
        <p:txBody>
          <a:bodyPr wrap="none">
            <a:prstTxWarp prst="textNoShape">
              <a:avLst/>
            </a:prstTxWarp>
            <a:spAutoFit/>
          </a:bodyPr>
          <a:lstStyle/>
          <a:p>
            <a:r>
              <a:rPr lang="fr-FR">
                <a:solidFill>
                  <a:schemeClr val="accent2"/>
                </a:solidFill>
              </a:rPr>
              <a:t>Future Long Baseline Projects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2895600"/>
            <a:ext cx="7175500" cy="1600200"/>
          </a:xfrm>
        </p:spPr>
        <p:txBody>
          <a:bodyPr/>
          <a:lstStyle/>
          <a:p>
            <a:r>
              <a:rPr lang="fr-FR" dirty="0" smtClean="0">
                <a:solidFill>
                  <a:srgbClr val="FF0000"/>
                </a:solidFill>
              </a:rPr>
              <a:t>V </a:t>
            </a:r>
            <a:br>
              <a:rPr lang="fr-FR" dirty="0" smtClean="0">
                <a:solidFill>
                  <a:srgbClr val="FF0000"/>
                </a:solidFill>
              </a:rPr>
            </a:br>
            <a:r>
              <a:rPr lang="fr-FR" dirty="0" smtClean="0">
                <a:solidFill>
                  <a:srgbClr val="FF0000"/>
                </a:solidFill>
              </a:rPr>
              <a:t>Est-ce que le neutrino est responsable de l’existence de la matière ? </a:t>
            </a:r>
            <a:endParaRPr lang="fr-FR" dirty="0">
              <a:solidFill>
                <a:srgbClr val="FF000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3"/>
          <p:cNvGrpSpPr>
            <a:grpSpLocks/>
          </p:cNvGrpSpPr>
          <p:nvPr/>
        </p:nvGrpSpPr>
        <p:grpSpPr bwMode="auto">
          <a:xfrm>
            <a:off x="214313" y="2786062"/>
            <a:ext cx="5000625" cy="3786188"/>
            <a:chOff x="144" y="1872"/>
            <a:chExt cx="3360" cy="2544"/>
          </a:xfrm>
        </p:grpSpPr>
        <p:sp>
          <p:nvSpPr>
            <p:cNvPr id="2686980" name="Rectangle 4"/>
            <p:cNvSpPr>
              <a:spLocks noChangeArrowheads="1"/>
            </p:cNvSpPr>
            <p:nvPr/>
          </p:nvSpPr>
          <p:spPr bwMode="auto">
            <a:xfrm>
              <a:off x="1056" y="1872"/>
              <a:ext cx="576" cy="2544"/>
            </a:xfrm>
            <a:prstGeom prst="rect">
              <a:avLst/>
            </a:prstGeom>
            <a:solidFill>
              <a:srgbClr val="DDDDDD"/>
            </a:solidFill>
            <a:ln w="9525">
              <a:solidFill>
                <a:schemeClr val="tx1"/>
              </a:solidFill>
              <a:miter lim="800000"/>
              <a:headEnd/>
              <a:tailEnd/>
            </a:ln>
            <a:effectLst/>
          </p:spPr>
          <p:txBody>
            <a:bodyPr wrap="none" anchor="ctr">
              <a:prstTxWarp prst="textNoShape">
                <a:avLst/>
              </a:prstTxWarp>
            </a:bodyPr>
            <a:lstStyle/>
            <a:p>
              <a:endParaRPr lang="fr-FR" sz="2000"/>
            </a:p>
          </p:txBody>
        </p:sp>
        <p:sp>
          <p:nvSpPr>
            <p:cNvPr id="2686981" name="Rectangle 5"/>
            <p:cNvSpPr>
              <a:spLocks noChangeArrowheads="1"/>
            </p:cNvSpPr>
            <p:nvPr/>
          </p:nvSpPr>
          <p:spPr bwMode="auto">
            <a:xfrm>
              <a:off x="1680" y="1872"/>
              <a:ext cx="576" cy="2544"/>
            </a:xfrm>
            <a:prstGeom prst="rect">
              <a:avLst/>
            </a:prstGeom>
            <a:solidFill>
              <a:srgbClr val="DDDDDD"/>
            </a:solidFill>
            <a:ln w="9525">
              <a:solidFill>
                <a:schemeClr val="tx1"/>
              </a:solidFill>
              <a:miter lim="800000"/>
              <a:headEnd/>
              <a:tailEnd/>
            </a:ln>
            <a:effectLst/>
          </p:spPr>
          <p:txBody>
            <a:bodyPr wrap="none" anchor="ctr">
              <a:prstTxWarp prst="textNoShape">
                <a:avLst/>
              </a:prstTxWarp>
            </a:bodyPr>
            <a:lstStyle/>
            <a:p>
              <a:endParaRPr lang="fr-FR" sz="2000"/>
            </a:p>
          </p:txBody>
        </p:sp>
        <p:sp>
          <p:nvSpPr>
            <p:cNvPr id="2686982" name="Rectangle 6"/>
            <p:cNvSpPr>
              <a:spLocks noChangeArrowheads="1"/>
            </p:cNvSpPr>
            <p:nvPr/>
          </p:nvSpPr>
          <p:spPr bwMode="auto">
            <a:xfrm>
              <a:off x="2304" y="1872"/>
              <a:ext cx="576" cy="2256"/>
            </a:xfrm>
            <a:prstGeom prst="rect">
              <a:avLst/>
            </a:prstGeom>
            <a:solidFill>
              <a:srgbClr val="DDDDDD"/>
            </a:solidFill>
            <a:ln w="9525">
              <a:solidFill>
                <a:schemeClr val="tx1"/>
              </a:solidFill>
              <a:miter lim="800000"/>
              <a:headEnd/>
              <a:tailEnd/>
            </a:ln>
            <a:effectLst/>
          </p:spPr>
          <p:txBody>
            <a:bodyPr wrap="none" anchor="ctr">
              <a:prstTxWarp prst="textNoShape">
                <a:avLst/>
              </a:prstTxWarp>
            </a:bodyPr>
            <a:lstStyle/>
            <a:p>
              <a:endParaRPr lang="fr-FR" sz="2000"/>
            </a:p>
          </p:txBody>
        </p:sp>
        <p:sp>
          <p:nvSpPr>
            <p:cNvPr id="2686983" name="Rectangle 7"/>
            <p:cNvSpPr>
              <a:spLocks noChangeArrowheads="1"/>
            </p:cNvSpPr>
            <p:nvPr/>
          </p:nvSpPr>
          <p:spPr bwMode="auto">
            <a:xfrm>
              <a:off x="2928" y="1872"/>
              <a:ext cx="576" cy="1968"/>
            </a:xfrm>
            <a:prstGeom prst="rect">
              <a:avLst/>
            </a:prstGeom>
            <a:solidFill>
              <a:srgbClr val="DDDDDD"/>
            </a:solidFill>
            <a:ln w="9525">
              <a:solidFill>
                <a:schemeClr val="tx1"/>
              </a:solidFill>
              <a:miter lim="800000"/>
              <a:headEnd/>
              <a:tailEnd/>
            </a:ln>
            <a:effectLst/>
          </p:spPr>
          <p:txBody>
            <a:bodyPr wrap="none" anchor="ctr">
              <a:prstTxWarp prst="textNoShape">
                <a:avLst/>
              </a:prstTxWarp>
            </a:bodyPr>
            <a:lstStyle/>
            <a:p>
              <a:endParaRPr lang="fr-FR" sz="2000"/>
            </a:p>
          </p:txBody>
        </p:sp>
        <p:sp>
          <p:nvSpPr>
            <p:cNvPr id="2686984" name="Rectangle 8"/>
            <p:cNvSpPr>
              <a:spLocks noChangeArrowheads="1"/>
            </p:cNvSpPr>
            <p:nvPr/>
          </p:nvSpPr>
          <p:spPr bwMode="auto">
            <a:xfrm>
              <a:off x="144" y="2160"/>
              <a:ext cx="3360" cy="240"/>
            </a:xfrm>
            <a:prstGeom prst="rect">
              <a:avLst/>
            </a:prstGeom>
            <a:solidFill>
              <a:srgbClr val="4D4D4D"/>
            </a:solidFill>
            <a:ln w="9525">
              <a:solidFill>
                <a:schemeClr val="tx1"/>
              </a:solidFill>
              <a:miter lim="800000"/>
              <a:headEnd/>
              <a:tailEnd/>
            </a:ln>
            <a:effectLst/>
          </p:spPr>
          <p:txBody>
            <a:bodyPr wrap="none" anchor="ctr">
              <a:prstTxWarp prst="textNoShape">
                <a:avLst/>
              </a:prstTxWarp>
            </a:bodyPr>
            <a:lstStyle/>
            <a:p>
              <a:r>
                <a:rPr lang="en-US" sz="2000">
                  <a:solidFill>
                    <a:schemeClr val="bg1"/>
                  </a:solidFill>
                  <a:effectLst>
                    <a:outerShdw blurRad="38100" dist="38100" dir="2700000" algn="tl">
                      <a:srgbClr val="000000"/>
                    </a:outerShdw>
                  </a:effectLst>
                </a:rPr>
                <a:t> </a:t>
              </a:r>
            </a:p>
          </p:txBody>
        </p:sp>
        <p:sp>
          <p:nvSpPr>
            <p:cNvPr id="2686985" name="Rectangle 9"/>
            <p:cNvSpPr>
              <a:spLocks noChangeArrowheads="1"/>
            </p:cNvSpPr>
            <p:nvPr/>
          </p:nvSpPr>
          <p:spPr bwMode="auto">
            <a:xfrm>
              <a:off x="144" y="2448"/>
              <a:ext cx="3360" cy="240"/>
            </a:xfrm>
            <a:prstGeom prst="rect">
              <a:avLst/>
            </a:prstGeom>
            <a:solidFill>
              <a:srgbClr val="4D4D4D"/>
            </a:solidFill>
            <a:ln w="9525">
              <a:solidFill>
                <a:schemeClr val="tx1"/>
              </a:solidFill>
              <a:miter lim="800000"/>
              <a:headEnd/>
              <a:tailEnd/>
            </a:ln>
            <a:effectLst/>
          </p:spPr>
          <p:txBody>
            <a:bodyPr wrap="none" anchor="ctr">
              <a:prstTxWarp prst="textNoShape">
                <a:avLst/>
              </a:prstTxWarp>
            </a:bodyPr>
            <a:lstStyle/>
            <a:p>
              <a:r>
                <a:rPr lang="en-US" sz="2000">
                  <a:solidFill>
                    <a:schemeClr val="bg1"/>
                  </a:solidFill>
                  <a:effectLst>
                    <a:outerShdw blurRad="38100" dist="38100" dir="2700000" algn="tl">
                      <a:srgbClr val="000000"/>
                    </a:outerShdw>
                  </a:effectLst>
                </a:rPr>
                <a:t> </a:t>
              </a:r>
            </a:p>
          </p:txBody>
        </p:sp>
        <p:sp>
          <p:nvSpPr>
            <p:cNvPr id="2686986" name="Rectangle 10"/>
            <p:cNvSpPr>
              <a:spLocks noChangeArrowheads="1"/>
            </p:cNvSpPr>
            <p:nvPr/>
          </p:nvSpPr>
          <p:spPr bwMode="auto">
            <a:xfrm>
              <a:off x="144" y="2736"/>
              <a:ext cx="3360" cy="240"/>
            </a:xfrm>
            <a:prstGeom prst="rect">
              <a:avLst/>
            </a:prstGeom>
            <a:solidFill>
              <a:srgbClr val="4D4D4D"/>
            </a:solidFill>
            <a:ln w="9525">
              <a:solidFill>
                <a:schemeClr val="tx1"/>
              </a:solidFill>
              <a:miter lim="800000"/>
              <a:headEnd/>
              <a:tailEnd/>
            </a:ln>
            <a:effectLst/>
          </p:spPr>
          <p:txBody>
            <a:bodyPr wrap="none" anchor="ctr">
              <a:prstTxWarp prst="textNoShape">
                <a:avLst/>
              </a:prstTxWarp>
            </a:bodyPr>
            <a:lstStyle/>
            <a:p>
              <a:r>
                <a:rPr lang="en-US" sz="2000">
                  <a:solidFill>
                    <a:schemeClr val="bg1"/>
                  </a:solidFill>
                  <a:effectLst>
                    <a:outerShdw blurRad="38100" dist="38100" dir="2700000" algn="tl">
                      <a:srgbClr val="000000"/>
                    </a:outerShdw>
                  </a:effectLst>
                </a:rPr>
                <a:t> </a:t>
              </a:r>
            </a:p>
          </p:txBody>
        </p:sp>
        <p:sp>
          <p:nvSpPr>
            <p:cNvPr id="2686987" name="Rectangle 11"/>
            <p:cNvSpPr>
              <a:spLocks noChangeArrowheads="1"/>
            </p:cNvSpPr>
            <p:nvPr/>
          </p:nvSpPr>
          <p:spPr bwMode="auto">
            <a:xfrm>
              <a:off x="144" y="3024"/>
              <a:ext cx="3360" cy="240"/>
            </a:xfrm>
            <a:prstGeom prst="rect">
              <a:avLst/>
            </a:prstGeom>
            <a:solidFill>
              <a:srgbClr val="4D4D4D"/>
            </a:solidFill>
            <a:ln w="9525">
              <a:solidFill>
                <a:schemeClr val="tx1"/>
              </a:solidFill>
              <a:miter lim="800000"/>
              <a:headEnd/>
              <a:tailEnd/>
            </a:ln>
            <a:effectLst/>
          </p:spPr>
          <p:txBody>
            <a:bodyPr wrap="none" anchor="ctr">
              <a:prstTxWarp prst="textNoShape">
                <a:avLst/>
              </a:prstTxWarp>
            </a:bodyPr>
            <a:lstStyle/>
            <a:p>
              <a:r>
                <a:rPr lang="en-US" sz="2000">
                  <a:solidFill>
                    <a:schemeClr val="bg1"/>
                  </a:solidFill>
                  <a:effectLst>
                    <a:outerShdw blurRad="38100" dist="38100" dir="2700000" algn="tl">
                      <a:srgbClr val="000000"/>
                    </a:outerShdw>
                  </a:effectLst>
                </a:rPr>
                <a:t> </a:t>
              </a:r>
            </a:p>
          </p:txBody>
        </p:sp>
        <p:sp>
          <p:nvSpPr>
            <p:cNvPr id="2686988" name="Rectangle 12"/>
            <p:cNvSpPr>
              <a:spLocks noChangeArrowheads="1"/>
            </p:cNvSpPr>
            <p:nvPr/>
          </p:nvSpPr>
          <p:spPr bwMode="auto">
            <a:xfrm>
              <a:off x="1056" y="1872"/>
              <a:ext cx="1200" cy="240"/>
            </a:xfrm>
            <a:prstGeom prst="rect">
              <a:avLst/>
            </a:prstGeom>
            <a:solidFill>
              <a:srgbClr val="003399"/>
            </a:solidFill>
            <a:ln w="9525">
              <a:solidFill>
                <a:schemeClr val="tx1"/>
              </a:solidFill>
              <a:miter lim="800000"/>
              <a:headEnd/>
              <a:tailEnd/>
            </a:ln>
            <a:effectLst/>
          </p:spPr>
          <p:txBody>
            <a:bodyPr wrap="none" anchor="ctr">
              <a:prstTxWarp prst="textNoShape">
                <a:avLst/>
              </a:prstTxWarp>
            </a:bodyPr>
            <a:lstStyle/>
            <a:p>
              <a:pPr algn="ctr"/>
              <a:r>
                <a:rPr lang="en-US" sz="2000" b="1">
                  <a:solidFill>
                    <a:schemeClr val="bg1"/>
                  </a:solidFill>
                  <a:effectLst>
                    <a:outerShdw blurRad="38100" dist="38100" dir="2700000" algn="tl">
                      <a:srgbClr val="000000"/>
                    </a:outerShdw>
                  </a:effectLst>
                </a:rPr>
                <a:t>Quarks</a:t>
              </a:r>
            </a:p>
          </p:txBody>
        </p:sp>
        <p:sp>
          <p:nvSpPr>
            <p:cNvPr id="2686989" name="Rectangle 13"/>
            <p:cNvSpPr>
              <a:spLocks noChangeArrowheads="1"/>
            </p:cNvSpPr>
            <p:nvPr/>
          </p:nvSpPr>
          <p:spPr bwMode="auto">
            <a:xfrm>
              <a:off x="2304" y="1872"/>
              <a:ext cx="1200" cy="240"/>
            </a:xfrm>
            <a:prstGeom prst="rect">
              <a:avLst/>
            </a:prstGeom>
            <a:solidFill>
              <a:srgbClr val="CC0000"/>
            </a:solidFill>
            <a:ln w="9525">
              <a:solidFill>
                <a:schemeClr val="tx1"/>
              </a:solidFill>
              <a:miter lim="800000"/>
              <a:headEnd/>
              <a:tailEnd/>
            </a:ln>
            <a:effectLst/>
          </p:spPr>
          <p:txBody>
            <a:bodyPr wrap="none" anchor="ctr">
              <a:prstTxWarp prst="textNoShape">
                <a:avLst/>
              </a:prstTxWarp>
            </a:bodyPr>
            <a:lstStyle/>
            <a:p>
              <a:pPr algn="ctr"/>
              <a:r>
                <a:rPr lang="en-US" sz="2000" b="1">
                  <a:solidFill>
                    <a:schemeClr val="bg1"/>
                  </a:solidFill>
                  <a:effectLst>
                    <a:outerShdw blurRad="38100" dist="38100" dir="2700000" algn="tl">
                      <a:srgbClr val="000000"/>
                    </a:outerShdw>
                  </a:effectLst>
                </a:rPr>
                <a:t>Leptons</a:t>
              </a:r>
            </a:p>
          </p:txBody>
        </p:sp>
        <p:sp>
          <p:nvSpPr>
            <p:cNvPr id="2686990" name="Rectangle 14"/>
            <p:cNvSpPr>
              <a:spLocks noChangeArrowheads="1"/>
            </p:cNvSpPr>
            <p:nvPr/>
          </p:nvSpPr>
          <p:spPr bwMode="auto">
            <a:xfrm>
              <a:off x="1056" y="2160"/>
              <a:ext cx="576" cy="240"/>
            </a:xfrm>
            <a:prstGeom prst="rect">
              <a:avLst/>
            </a:prstGeom>
            <a:solidFill>
              <a:srgbClr val="003399"/>
            </a:solidFill>
            <a:ln w="9525">
              <a:solidFill>
                <a:schemeClr val="tx1"/>
              </a:solidFill>
              <a:miter lim="800000"/>
              <a:headEnd/>
              <a:tailEnd/>
            </a:ln>
            <a:effectLst/>
          </p:spPr>
          <p:txBody>
            <a:bodyPr wrap="none" anchor="ctr">
              <a:prstTxWarp prst="textNoShape">
                <a:avLst/>
              </a:prstTxWarp>
            </a:bodyPr>
            <a:lstStyle/>
            <a:p>
              <a:r>
                <a:rPr lang="en-US" sz="2000">
                  <a:solidFill>
                    <a:schemeClr val="bg1"/>
                  </a:solidFill>
                  <a:effectLst>
                    <a:outerShdw blurRad="38100" dist="38100" dir="2700000" algn="tl">
                      <a:srgbClr val="000000"/>
                    </a:outerShdw>
                  </a:effectLst>
                </a:rPr>
                <a:t> </a:t>
              </a:r>
              <a:r>
                <a:rPr lang="en-US" sz="2000" b="1">
                  <a:solidFill>
                    <a:schemeClr val="bg1"/>
                  </a:solidFill>
                  <a:effectLst>
                    <a:outerShdw blurRad="38100" dist="38100" dir="2700000" algn="tl">
                      <a:srgbClr val="000000"/>
                    </a:outerShdw>
                  </a:effectLst>
                  <a:latin typeface="Symbol" pitchFamily="-109" charset="2"/>
                </a:rPr>
                <a:t>+</a:t>
              </a:r>
              <a:r>
                <a:rPr lang="en-US" sz="2000">
                  <a:solidFill>
                    <a:schemeClr val="bg1"/>
                  </a:solidFill>
                  <a:effectLst>
                    <a:outerShdw blurRad="38100" dist="38100" dir="2700000" algn="tl">
                      <a:srgbClr val="000000"/>
                    </a:outerShdw>
                  </a:effectLst>
                </a:rPr>
                <a:t>2/3</a:t>
              </a:r>
            </a:p>
          </p:txBody>
        </p:sp>
        <p:sp>
          <p:nvSpPr>
            <p:cNvPr id="2686991" name="Rectangle 15"/>
            <p:cNvSpPr>
              <a:spLocks noChangeArrowheads="1"/>
            </p:cNvSpPr>
            <p:nvPr/>
          </p:nvSpPr>
          <p:spPr bwMode="auto">
            <a:xfrm>
              <a:off x="1056" y="2736"/>
              <a:ext cx="576" cy="240"/>
            </a:xfrm>
            <a:prstGeom prst="rect">
              <a:avLst/>
            </a:prstGeom>
            <a:solidFill>
              <a:srgbClr val="00CCFF"/>
            </a:solidFill>
            <a:ln w="9525">
              <a:solidFill>
                <a:schemeClr val="tx1"/>
              </a:solidFill>
              <a:miter lim="800000"/>
              <a:headEnd/>
              <a:tailEnd/>
            </a:ln>
            <a:effectLst/>
          </p:spPr>
          <p:txBody>
            <a:bodyPr wrap="none" anchor="ctr">
              <a:prstTxWarp prst="textNoShape">
                <a:avLst/>
              </a:prstTxWarp>
            </a:bodyPr>
            <a:lstStyle/>
            <a:p>
              <a:pPr algn="ctr"/>
              <a:r>
                <a:rPr lang="en-US" sz="2000">
                  <a:solidFill>
                    <a:srgbClr val="1C1C1C"/>
                  </a:solidFill>
                  <a:effectLst>
                    <a:outerShdw blurRad="38100" dist="38100" dir="2700000" algn="tl">
                      <a:srgbClr val="000000"/>
                    </a:outerShdw>
                  </a:effectLst>
                </a:rPr>
                <a:t>c</a:t>
              </a:r>
            </a:p>
          </p:txBody>
        </p:sp>
        <p:sp>
          <p:nvSpPr>
            <p:cNvPr id="2686992" name="Rectangle 16"/>
            <p:cNvSpPr>
              <a:spLocks noChangeArrowheads="1"/>
            </p:cNvSpPr>
            <p:nvPr/>
          </p:nvSpPr>
          <p:spPr bwMode="auto">
            <a:xfrm>
              <a:off x="1056" y="3024"/>
              <a:ext cx="576" cy="24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pPr algn="ctr"/>
              <a:r>
                <a:rPr lang="en-US" sz="2000">
                  <a:solidFill>
                    <a:srgbClr val="1C1C1C"/>
                  </a:solidFill>
                  <a:effectLst>
                    <a:outerShdw blurRad="38100" dist="38100" dir="2700000" algn="tl">
                      <a:srgbClr val="000000"/>
                    </a:outerShdw>
                  </a:effectLst>
                </a:rPr>
                <a:t>t</a:t>
              </a:r>
            </a:p>
          </p:txBody>
        </p:sp>
        <p:sp>
          <p:nvSpPr>
            <p:cNvPr id="2686993" name="Rectangle 17"/>
            <p:cNvSpPr>
              <a:spLocks noChangeArrowheads="1"/>
            </p:cNvSpPr>
            <p:nvPr/>
          </p:nvSpPr>
          <p:spPr bwMode="auto">
            <a:xfrm>
              <a:off x="1056" y="3312"/>
              <a:ext cx="2448" cy="240"/>
            </a:xfrm>
            <a:prstGeom prst="rect">
              <a:avLst/>
            </a:prstGeom>
            <a:solidFill>
              <a:srgbClr val="4D4D4D"/>
            </a:solidFill>
            <a:ln w="9525">
              <a:solidFill>
                <a:schemeClr val="tx1"/>
              </a:solidFill>
              <a:miter lim="800000"/>
              <a:headEnd/>
              <a:tailEnd/>
            </a:ln>
            <a:effectLst/>
          </p:spPr>
          <p:txBody>
            <a:bodyPr wrap="none" anchor="ctr">
              <a:prstTxWarp prst="textNoShape">
                <a:avLst/>
              </a:prstTxWarp>
            </a:bodyPr>
            <a:lstStyle/>
            <a:p>
              <a:r>
                <a:rPr lang="en-US" sz="2000">
                  <a:solidFill>
                    <a:schemeClr val="bg1"/>
                  </a:solidFill>
                  <a:effectLst>
                    <a:outerShdw blurRad="38100" dist="38100" dir="2700000" algn="tl">
                      <a:srgbClr val="000000"/>
                    </a:outerShdw>
                  </a:effectLst>
                </a:rPr>
                <a:t>Gravitation </a:t>
              </a:r>
            </a:p>
          </p:txBody>
        </p:sp>
        <p:sp>
          <p:nvSpPr>
            <p:cNvPr id="2686994" name="Rectangle 18"/>
            <p:cNvSpPr>
              <a:spLocks noChangeArrowheads="1"/>
            </p:cNvSpPr>
            <p:nvPr/>
          </p:nvSpPr>
          <p:spPr bwMode="auto">
            <a:xfrm>
              <a:off x="1056" y="3600"/>
              <a:ext cx="2448" cy="240"/>
            </a:xfrm>
            <a:prstGeom prst="rect">
              <a:avLst/>
            </a:prstGeom>
            <a:solidFill>
              <a:srgbClr val="4D4D4D"/>
            </a:solidFill>
            <a:ln w="9525">
              <a:solidFill>
                <a:schemeClr val="tx1"/>
              </a:solidFill>
              <a:miter lim="800000"/>
              <a:headEnd/>
              <a:tailEnd/>
            </a:ln>
            <a:effectLst/>
          </p:spPr>
          <p:txBody>
            <a:bodyPr wrap="none" anchor="ctr">
              <a:prstTxWarp prst="textNoShape">
                <a:avLst/>
              </a:prstTxWarp>
            </a:bodyPr>
            <a:lstStyle/>
            <a:p>
              <a:r>
                <a:rPr lang="en-US" sz="2000" dirty="0" smtClean="0">
                  <a:solidFill>
                    <a:schemeClr val="bg1"/>
                  </a:solidFill>
                  <a:effectLst>
                    <a:outerShdw blurRad="38100" dist="38100" dir="2700000" algn="tl">
                      <a:srgbClr val="000000"/>
                    </a:outerShdw>
                  </a:effectLst>
                </a:rPr>
                <a:t>Interaction </a:t>
              </a:r>
              <a:r>
                <a:rPr lang="en-US" sz="2000" dirty="0" err="1" smtClean="0">
                  <a:solidFill>
                    <a:schemeClr val="bg1"/>
                  </a:solidFill>
                  <a:effectLst>
                    <a:outerShdw blurRad="38100" dist="38100" dir="2700000" algn="tl">
                      <a:srgbClr val="000000"/>
                    </a:outerShdw>
                  </a:effectLst>
                </a:rPr>
                <a:t>faible</a:t>
              </a:r>
              <a:endParaRPr lang="en-US" sz="2000" dirty="0">
                <a:solidFill>
                  <a:schemeClr val="bg1"/>
                </a:solidFill>
                <a:effectLst>
                  <a:outerShdw blurRad="38100" dist="38100" dir="2700000" algn="tl">
                    <a:srgbClr val="000000"/>
                  </a:outerShdw>
                </a:effectLst>
              </a:endParaRPr>
            </a:p>
          </p:txBody>
        </p:sp>
        <p:sp>
          <p:nvSpPr>
            <p:cNvPr id="2686995" name="Rectangle 19"/>
            <p:cNvSpPr>
              <a:spLocks noChangeArrowheads="1"/>
            </p:cNvSpPr>
            <p:nvPr/>
          </p:nvSpPr>
          <p:spPr bwMode="auto">
            <a:xfrm>
              <a:off x="1056" y="4176"/>
              <a:ext cx="1200" cy="240"/>
            </a:xfrm>
            <a:prstGeom prst="rect">
              <a:avLst/>
            </a:prstGeom>
            <a:solidFill>
              <a:srgbClr val="4D4D4D"/>
            </a:solidFill>
            <a:ln w="9525">
              <a:solidFill>
                <a:schemeClr val="tx1"/>
              </a:solidFill>
              <a:miter lim="800000"/>
              <a:headEnd/>
              <a:tailEnd/>
            </a:ln>
            <a:effectLst/>
          </p:spPr>
          <p:txBody>
            <a:bodyPr wrap="none" anchor="ctr">
              <a:prstTxWarp prst="textNoShape">
                <a:avLst/>
              </a:prstTxWarp>
            </a:bodyPr>
            <a:lstStyle/>
            <a:p>
              <a:r>
                <a:rPr lang="en-US" sz="2000" dirty="0" smtClean="0">
                  <a:solidFill>
                    <a:schemeClr val="bg1"/>
                  </a:solidFill>
                  <a:effectLst>
                    <a:outerShdw blurRad="38100" dist="38100" dir="2700000" algn="tl">
                      <a:srgbClr val="000000"/>
                    </a:outerShdw>
                  </a:effectLst>
                </a:rPr>
                <a:t>Forte </a:t>
              </a:r>
              <a:endParaRPr lang="en-US" sz="2000" dirty="0">
                <a:solidFill>
                  <a:schemeClr val="bg1"/>
                </a:solidFill>
                <a:effectLst>
                  <a:outerShdw blurRad="38100" dist="38100" dir="2700000" algn="tl">
                    <a:srgbClr val="000000"/>
                  </a:outerShdw>
                </a:effectLst>
              </a:endParaRPr>
            </a:p>
          </p:txBody>
        </p:sp>
        <p:sp>
          <p:nvSpPr>
            <p:cNvPr id="2686996" name="Rectangle 20"/>
            <p:cNvSpPr>
              <a:spLocks noChangeArrowheads="1"/>
            </p:cNvSpPr>
            <p:nvPr/>
          </p:nvSpPr>
          <p:spPr bwMode="auto">
            <a:xfrm>
              <a:off x="1056" y="3888"/>
              <a:ext cx="1824" cy="240"/>
            </a:xfrm>
            <a:prstGeom prst="rect">
              <a:avLst/>
            </a:prstGeom>
            <a:solidFill>
              <a:srgbClr val="4D4D4D"/>
            </a:solidFill>
            <a:ln w="9525">
              <a:solidFill>
                <a:schemeClr val="tx1"/>
              </a:solidFill>
              <a:miter lim="800000"/>
              <a:headEnd/>
              <a:tailEnd/>
            </a:ln>
            <a:effectLst/>
          </p:spPr>
          <p:txBody>
            <a:bodyPr wrap="none" anchor="ctr">
              <a:prstTxWarp prst="textNoShape">
                <a:avLst/>
              </a:prstTxWarp>
            </a:bodyPr>
            <a:lstStyle/>
            <a:p>
              <a:r>
                <a:rPr lang="en-US" sz="2000" dirty="0" err="1" smtClean="0">
                  <a:solidFill>
                    <a:schemeClr val="bg1"/>
                  </a:solidFill>
                  <a:effectLst>
                    <a:outerShdw blurRad="38100" dist="38100" dir="2700000" algn="tl">
                      <a:srgbClr val="000000"/>
                    </a:outerShdw>
                  </a:effectLst>
                </a:rPr>
                <a:t>Electromagnetique</a:t>
              </a:r>
              <a:endParaRPr lang="en-US" sz="2000" dirty="0">
                <a:solidFill>
                  <a:schemeClr val="bg1"/>
                </a:solidFill>
                <a:effectLst>
                  <a:outerShdw blurRad="38100" dist="38100" dir="2700000" algn="tl">
                    <a:srgbClr val="000000"/>
                  </a:outerShdw>
                </a:effectLst>
              </a:endParaRPr>
            </a:p>
          </p:txBody>
        </p:sp>
        <p:sp>
          <p:nvSpPr>
            <p:cNvPr id="2686997" name="Rectangle 21"/>
            <p:cNvSpPr>
              <a:spLocks noChangeArrowheads="1"/>
            </p:cNvSpPr>
            <p:nvPr/>
          </p:nvSpPr>
          <p:spPr bwMode="auto">
            <a:xfrm>
              <a:off x="1680" y="2160"/>
              <a:ext cx="576" cy="240"/>
            </a:xfrm>
            <a:prstGeom prst="rect">
              <a:avLst/>
            </a:prstGeom>
            <a:solidFill>
              <a:srgbClr val="003399"/>
            </a:solidFill>
            <a:ln w="9525">
              <a:solidFill>
                <a:schemeClr val="tx1"/>
              </a:solidFill>
              <a:miter lim="800000"/>
              <a:headEnd/>
              <a:tailEnd/>
            </a:ln>
            <a:effectLst/>
          </p:spPr>
          <p:txBody>
            <a:bodyPr wrap="none" anchor="ctr">
              <a:prstTxWarp prst="textNoShape">
                <a:avLst/>
              </a:prstTxWarp>
            </a:bodyPr>
            <a:lstStyle/>
            <a:p>
              <a:r>
                <a:rPr lang="en-US" sz="2000" b="1">
                  <a:solidFill>
                    <a:schemeClr val="bg1"/>
                  </a:solidFill>
                  <a:effectLst>
                    <a:outerShdw blurRad="38100" dist="38100" dir="2700000" algn="tl">
                      <a:srgbClr val="000000"/>
                    </a:outerShdw>
                  </a:effectLst>
                  <a:latin typeface="Symbol" pitchFamily="-109" charset="2"/>
                </a:rPr>
                <a:t>-</a:t>
              </a:r>
              <a:r>
                <a:rPr lang="en-US" sz="2000">
                  <a:solidFill>
                    <a:schemeClr val="bg1"/>
                  </a:solidFill>
                  <a:effectLst>
                    <a:outerShdw blurRad="38100" dist="38100" dir="2700000" algn="tl">
                      <a:srgbClr val="000000"/>
                    </a:outerShdw>
                  </a:effectLst>
                </a:rPr>
                <a:t>1/3 </a:t>
              </a:r>
            </a:p>
          </p:txBody>
        </p:sp>
        <p:sp>
          <p:nvSpPr>
            <p:cNvPr id="2686998" name="Rectangle 22"/>
            <p:cNvSpPr>
              <a:spLocks noChangeArrowheads="1"/>
            </p:cNvSpPr>
            <p:nvPr/>
          </p:nvSpPr>
          <p:spPr bwMode="auto">
            <a:xfrm>
              <a:off x="1680" y="2736"/>
              <a:ext cx="576" cy="240"/>
            </a:xfrm>
            <a:prstGeom prst="rect">
              <a:avLst/>
            </a:prstGeom>
            <a:solidFill>
              <a:srgbClr val="00CCFF"/>
            </a:solidFill>
            <a:ln w="9525">
              <a:solidFill>
                <a:schemeClr val="tx1"/>
              </a:solidFill>
              <a:miter lim="800000"/>
              <a:headEnd/>
              <a:tailEnd/>
            </a:ln>
            <a:effectLst/>
          </p:spPr>
          <p:txBody>
            <a:bodyPr wrap="none" anchor="ctr">
              <a:prstTxWarp prst="textNoShape">
                <a:avLst/>
              </a:prstTxWarp>
            </a:bodyPr>
            <a:lstStyle/>
            <a:p>
              <a:pPr algn="ctr"/>
              <a:r>
                <a:rPr lang="en-US" sz="2000">
                  <a:solidFill>
                    <a:srgbClr val="1C1C1C"/>
                  </a:solidFill>
                  <a:effectLst>
                    <a:outerShdw blurRad="38100" dist="38100" dir="2700000" algn="tl">
                      <a:srgbClr val="000000"/>
                    </a:outerShdw>
                  </a:effectLst>
                </a:rPr>
                <a:t>s</a:t>
              </a:r>
            </a:p>
          </p:txBody>
        </p:sp>
        <p:sp>
          <p:nvSpPr>
            <p:cNvPr id="2686999" name="Rectangle 23"/>
            <p:cNvSpPr>
              <a:spLocks noChangeArrowheads="1"/>
            </p:cNvSpPr>
            <p:nvPr/>
          </p:nvSpPr>
          <p:spPr bwMode="auto">
            <a:xfrm>
              <a:off x="1680" y="3024"/>
              <a:ext cx="576" cy="24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pPr algn="ctr"/>
              <a:r>
                <a:rPr lang="en-US" sz="2000">
                  <a:solidFill>
                    <a:srgbClr val="1C1C1C"/>
                  </a:solidFill>
                  <a:effectLst>
                    <a:outerShdw blurRad="38100" dist="38100" dir="2700000" algn="tl">
                      <a:srgbClr val="000000"/>
                    </a:outerShdw>
                  </a:effectLst>
                </a:rPr>
                <a:t>b</a:t>
              </a:r>
            </a:p>
          </p:txBody>
        </p:sp>
        <p:sp>
          <p:nvSpPr>
            <p:cNvPr id="2687000" name="Rectangle 24"/>
            <p:cNvSpPr>
              <a:spLocks noChangeArrowheads="1"/>
            </p:cNvSpPr>
            <p:nvPr/>
          </p:nvSpPr>
          <p:spPr bwMode="auto">
            <a:xfrm>
              <a:off x="2304" y="2160"/>
              <a:ext cx="576" cy="240"/>
            </a:xfrm>
            <a:prstGeom prst="rect">
              <a:avLst/>
            </a:prstGeom>
            <a:solidFill>
              <a:srgbClr val="CC0000"/>
            </a:solidFill>
            <a:ln w="9525">
              <a:solidFill>
                <a:schemeClr val="tx1"/>
              </a:solidFill>
              <a:miter lim="800000"/>
              <a:headEnd/>
              <a:tailEnd/>
            </a:ln>
            <a:effectLst/>
          </p:spPr>
          <p:txBody>
            <a:bodyPr wrap="none" anchor="ctr">
              <a:prstTxWarp prst="textNoShape">
                <a:avLst/>
              </a:prstTxWarp>
            </a:bodyPr>
            <a:lstStyle/>
            <a:p>
              <a:pPr algn="ctr"/>
              <a:r>
                <a:rPr lang="en-US" sz="2000" b="1">
                  <a:solidFill>
                    <a:schemeClr val="bg1"/>
                  </a:solidFill>
                  <a:effectLst>
                    <a:outerShdw blurRad="38100" dist="38100" dir="2700000" algn="tl">
                      <a:srgbClr val="000000"/>
                    </a:outerShdw>
                  </a:effectLst>
                  <a:latin typeface="Symbol" pitchFamily="-109" charset="2"/>
                </a:rPr>
                <a:t>-</a:t>
              </a:r>
              <a:r>
                <a:rPr lang="en-US" sz="2000">
                  <a:solidFill>
                    <a:schemeClr val="bg1"/>
                  </a:solidFill>
                  <a:effectLst>
                    <a:outerShdw blurRad="38100" dist="38100" dir="2700000" algn="tl">
                      <a:srgbClr val="000000"/>
                    </a:outerShdw>
                  </a:effectLst>
                </a:rPr>
                <a:t>1 </a:t>
              </a:r>
            </a:p>
          </p:txBody>
        </p:sp>
        <p:sp>
          <p:nvSpPr>
            <p:cNvPr id="2687001" name="Rectangle 25"/>
            <p:cNvSpPr>
              <a:spLocks noChangeArrowheads="1"/>
            </p:cNvSpPr>
            <p:nvPr/>
          </p:nvSpPr>
          <p:spPr bwMode="auto">
            <a:xfrm>
              <a:off x="2304" y="2736"/>
              <a:ext cx="576" cy="240"/>
            </a:xfrm>
            <a:prstGeom prst="rect">
              <a:avLst/>
            </a:prstGeom>
            <a:solidFill>
              <a:srgbClr val="00CCFF"/>
            </a:solidFill>
            <a:ln w="9525">
              <a:solidFill>
                <a:schemeClr val="tx1"/>
              </a:solidFill>
              <a:miter lim="800000"/>
              <a:headEnd/>
              <a:tailEnd/>
            </a:ln>
            <a:effectLst/>
          </p:spPr>
          <p:txBody>
            <a:bodyPr wrap="none" anchor="ctr">
              <a:prstTxWarp prst="textNoShape">
                <a:avLst/>
              </a:prstTxWarp>
            </a:bodyPr>
            <a:lstStyle/>
            <a:p>
              <a:pPr algn="ctr"/>
              <a:r>
                <a:rPr lang="en-US" sz="2000" b="1">
                  <a:solidFill>
                    <a:srgbClr val="1C1C1C"/>
                  </a:solidFill>
                  <a:effectLst>
                    <a:outerShdw blurRad="38100" dist="38100" dir="2700000" algn="tl">
                      <a:srgbClr val="000000"/>
                    </a:outerShdw>
                  </a:effectLst>
                  <a:latin typeface="Symbol" pitchFamily="-109" charset="2"/>
                </a:rPr>
                <a:t>m</a:t>
              </a:r>
              <a:endParaRPr lang="en-US" sz="2000">
                <a:solidFill>
                  <a:srgbClr val="1C1C1C"/>
                </a:solidFill>
                <a:effectLst>
                  <a:outerShdw blurRad="38100" dist="38100" dir="2700000" algn="tl">
                    <a:srgbClr val="000000"/>
                  </a:outerShdw>
                </a:effectLst>
              </a:endParaRPr>
            </a:p>
          </p:txBody>
        </p:sp>
        <p:sp>
          <p:nvSpPr>
            <p:cNvPr id="2687002" name="Rectangle 26"/>
            <p:cNvSpPr>
              <a:spLocks noChangeArrowheads="1"/>
            </p:cNvSpPr>
            <p:nvPr/>
          </p:nvSpPr>
          <p:spPr bwMode="auto">
            <a:xfrm>
              <a:off x="2928" y="2160"/>
              <a:ext cx="576" cy="240"/>
            </a:xfrm>
            <a:prstGeom prst="rect">
              <a:avLst/>
            </a:prstGeom>
            <a:solidFill>
              <a:srgbClr val="CC0000"/>
            </a:solidFill>
            <a:ln w="9525">
              <a:solidFill>
                <a:schemeClr val="tx1"/>
              </a:solidFill>
              <a:miter lim="800000"/>
              <a:headEnd/>
              <a:tailEnd/>
            </a:ln>
            <a:effectLst/>
          </p:spPr>
          <p:txBody>
            <a:bodyPr wrap="none" anchor="ctr">
              <a:prstTxWarp prst="textNoShape">
                <a:avLst/>
              </a:prstTxWarp>
            </a:bodyPr>
            <a:lstStyle/>
            <a:p>
              <a:pPr algn="ctr"/>
              <a:r>
                <a:rPr lang="en-US" sz="2000">
                  <a:solidFill>
                    <a:schemeClr val="bg1"/>
                  </a:solidFill>
                  <a:effectLst>
                    <a:outerShdw blurRad="38100" dist="38100" dir="2700000" algn="tl">
                      <a:srgbClr val="000000"/>
                    </a:outerShdw>
                  </a:effectLst>
                </a:rPr>
                <a:t>0 </a:t>
              </a:r>
            </a:p>
          </p:txBody>
        </p:sp>
        <p:sp>
          <p:nvSpPr>
            <p:cNvPr id="2687003" name="Rectangle 27"/>
            <p:cNvSpPr>
              <a:spLocks noChangeArrowheads="1"/>
            </p:cNvSpPr>
            <p:nvPr/>
          </p:nvSpPr>
          <p:spPr bwMode="auto">
            <a:xfrm>
              <a:off x="144" y="2448"/>
              <a:ext cx="864" cy="240"/>
            </a:xfrm>
            <a:prstGeom prst="rect">
              <a:avLst/>
            </a:prstGeom>
            <a:solidFill>
              <a:srgbClr val="FFFF00"/>
            </a:solidFill>
            <a:ln w="9525">
              <a:solidFill>
                <a:schemeClr val="tx1"/>
              </a:solidFill>
              <a:miter lim="800000"/>
              <a:headEnd/>
              <a:tailEnd/>
            </a:ln>
            <a:effectLst/>
          </p:spPr>
          <p:txBody>
            <a:bodyPr wrap="none" anchor="ctr">
              <a:prstTxWarp prst="textNoShape">
                <a:avLst/>
              </a:prstTxWarp>
            </a:bodyPr>
            <a:lstStyle/>
            <a:p>
              <a:r>
                <a:rPr lang="en-US" sz="2000">
                  <a:solidFill>
                    <a:srgbClr val="1C1C1C"/>
                  </a:solidFill>
                  <a:effectLst>
                    <a:outerShdw blurRad="38100" dist="38100" dir="2700000" algn="tl">
                      <a:srgbClr val="000000"/>
                    </a:outerShdw>
                  </a:effectLst>
                </a:rPr>
                <a:t>1</a:t>
              </a:r>
              <a:r>
                <a:rPr lang="en-US" sz="2000" baseline="30000">
                  <a:solidFill>
                    <a:srgbClr val="1C1C1C"/>
                  </a:solidFill>
                  <a:effectLst>
                    <a:outerShdw blurRad="38100" dist="38100" dir="2700000" algn="tl">
                      <a:srgbClr val="000000"/>
                    </a:outerShdw>
                  </a:effectLst>
                </a:rPr>
                <a:t>st</a:t>
              </a:r>
              <a:r>
                <a:rPr lang="en-US" sz="2000">
                  <a:solidFill>
                    <a:srgbClr val="1C1C1C"/>
                  </a:solidFill>
                  <a:effectLst>
                    <a:outerShdw blurRad="38100" dist="38100" dir="2700000" algn="tl">
                      <a:srgbClr val="000000"/>
                    </a:outerShdw>
                  </a:effectLst>
                </a:rPr>
                <a:t> Family</a:t>
              </a:r>
            </a:p>
          </p:txBody>
        </p:sp>
        <p:sp>
          <p:nvSpPr>
            <p:cNvPr id="2687004" name="Rectangle 28"/>
            <p:cNvSpPr>
              <a:spLocks noChangeArrowheads="1"/>
            </p:cNvSpPr>
            <p:nvPr/>
          </p:nvSpPr>
          <p:spPr bwMode="auto">
            <a:xfrm>
              <a:off x="144" y="2736"/>
              <a:ext cx="864" cy="240"/>
            </a:xfrm>
            <a:prstGeom prst="rect">
              <a:avLst/>
            </a:prstGeom>
            <a:solidFill>
              <a:srgbClr val="00CCFF"/>
            </a:solidFill>
            <a:ln w="9525">
              <a:solidFill>
                <a:schemeClr val="tx1"/>
              </a:solidFill>
              <a:miter lim="800000"/>
              <a:headEnd/>
              <a:tailEnd/>
            </a:ln>
            <a:effectLst/>
          </p:spPr>
          <p:txBody>
            <a:bodyPr wrap="none" anchor="ctr">
              <a:prstTxWarp prst="textNoShape">
                <a:avLst/>
              </a:prstTxWarp>
            </a:bodyPr>
            <a:lstStyle/>
            <a:p>
              <a:r>
                <a:rPr lang="en-US" sz="2000">
                  <a:solidFill>
                    <a:srgbClr val="1C1C1C"/>
                  </a:solidFill>
                  <a:effectLst>
                    <a:outerShdw blurRad="38100" dist="38100" dir="2700000" algn="tl">
                      <a:srgbClr val="000000"/>
                    </a:outerShdw>
                  </a:effectLst>
                </a:rPr>
                <a:t>2</a:t>
              </a:r>
              <a:r>
                <a:rPr lang="en-US" sz="2000" baseline="30000">
                  <a:solidFill>
                    <a:srgbClr val="1C1C1C"/>
                  </a:solidFill>
                  <a:effectLst>
                    <a:outerShdw blurRad="38100" dist="38100" dir="2700000" algn="tl">
                      <a:srgbClr val="000000"/>
                    </a:outerShdw>
                  </a:effectLst>
                </a:rPr>
                <a:t>nd</a:t>
              </a:r>
              <a:r>
                <a:rPr lang="en-US" sz="2000">
                  <a:solidFill>
                    <a:srgbClr val="1C1C1C"/>
                  </a:solidFill>
                  <a:effectLst>
                    <a:outerShdw blurRad="38100" dist="38100" dir="2700000" algn="tl">
                      <a:srgbClr val="000000"/>
                    </a:outerShdw>
                  </a:effectLst>
                </a:rPr>
                <a:t> Family </a:t>
              </a:r>
            </a:p>
          </p:txBody>
        </p:sp>
        <p:sp>
          <p:nvSpPr>
            <p:cNvPr id="2687005" name="Rectangle 29"/>
            <p:cNvSpPr>
              <a:spLocks noChangeArrowheads="1"/>
            </p:cNvSpPr>
            <p:nvPr/>
          </p:nvSpPr>
          <p:spPr bwMode="auto">
            <a:xfrm>
              <a:off x="144" y="3024"/>
              <a:ext cx="864" cy="24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r>
                <a:rPr lang="en-US" sz="2000">
                  <a:solidFill>
                    <a:srgbClr val="1C1C1C"/>
                  </a:solidFill>
                  <a:effectLst>
                    <a:outerShdw blurRad="38100" dist="38100" dir="2700000" algn="tl">
                      <a:srgbClr val="000000"/>
                    </a:outerShdw>
                  </a:effectLst>
                </a:rPr>
                <a:t>3</a:t>
              </a:r>
              <a:r>
                <a:rPr lang="en-US" sz="2000" baseline="30000">
                  <a:solidFill>
                    <a:srgbClr val="1C1C1C"/>
                  </a:solidFill>
                  <a:effectLst>
                    <a:outerShdw blurRad="38100" dist="38100" dir="2700000" algn="tl">
                      <a:srgbClr val="000000"/>
                    </a:outerShdw>
                  </a:effectLst>
                </a:rPr>
                <a:t>rd</a:t>
              </a:r>
              <a:r>
                <a:rPr lang="en-US" sz="2000">
                  <a:solidFill>
                    <a:srgbClr val="1C1C1C"/>
                  </a:solidFill>
                  <a:effectLst>
                    <a:outerShdw blurRad="38100" dist="38100" dir="2700000" algn="tl">
                      <a:srgbClr val="000000"/>
                    </a:outerShdw>
                  </a:effectLst>
                </a:rPr>
                <a:t> Family</a:t>
              </a:r>
            </a:p>
          </p:txBody>
        </p:sp>
        <p:sp>
          <p:nvSpPr>
            <p:cNvPr id="2687006" name="Rectangle 30"/>
            <p:cNvSpPr>
              <a:spLocks noChangeArrowheads="1"/>
            </p:cNvSpPr>
            <p:nvPr/>
          </p:nvSpPr>
          <p:spPr bwMode="auto">
            <a:xfrm>
              <a:off x="1056" y="2448"/>
              <a:ext cx="576" cy="240"/>
            </a:xfrm>
            <a:prstGeom prst="rect">
              <a:avLst/>
            </a:prstGeom>
            <a:solidFill>
              <a:srgbClr val="FFFF00"/>
            </a:solidFill>
            <a:ln w="9525">
              <a:solidFill>
                <a:schemeClr val="tx1"/>
              </a:solidFill>
              <a:miter lim="800000"/>
              <a:headEnd/>
              <a:tailEnd/>
            </a:ln>
            <a:effectLst/>
          </p:spPr>
          <p:txBody>
            <a:bodyPr wrap="none" anchor="ctr">
              <a:prstTxWarp prst="textNoShape">
                <a:avLst/>
              </a:prstTxWarp>
            </a:bodyPr>
            <a:lstStyle/>
            <a:p>
              <a:pPr algn="ctr"/>
              <a:r>
                <a:rPr lang="en-US" sz="2000">
                  <a:solidFill>
                    <a:srgbClr val="1C1C1C"/>
                  </a:solidFill>
                  <a:effectLst>
                    <a:outerShdw blurRad="38100" dist="38100" dir="2700000" algn="tl">
                      <a:srgbClr val="000000"/>
                    </a:outerShdw>
                  </a:effectLst>
                </a:rPr>
                <a:t>u</a:t>
              </a:r>
            </a:p>
          </p:txBody>
        </p:sp>
        <p:sp>
          <p:nvSpPr>
            <p:cNvPr id="2687007" name="Rectangle 31"/>
            <p:cNvSpPr>
              <a:spLocks noChangeArrowheads="1"/>
            </p:cNvSpPr>
            <p:nvPr/>
          </p:nvSpPr>
          <p:spPr bwMode="auto">
            <a:xfrm>
              <a:off x="1680" y="2448"/>
              <a:ext cx="576" cy="240"/>
            </a:xfrm>
            <a:prstGeom prst="rect">
              <a:avLst/>
            </a:prstGeom>
            <a:solidFill>
              <a:srgbClr val="FFFF00"/>
            </a:solidFill>
            <a:ln w="9525">
              <a:solidFill>
                <a:schemeClr val="tx1"/>
              </a:solidFill>
              <a:miter lim="800000"/>
              <a:headEnd/>
              <a:tailEnd/>
            </a:ln>
            <a:effectLst/>
          </p:spPr>
          <p:txBody>
            <a:bodyPr wrap="none" anchor="ctr">
              <a:prstTxWarp prst="textNoShape">
                <a:avLst/>
              </a:prstTxWarp>
            </a:bodyPr>
            <a:lstStyle/>
            <a:p>
              <a:pPr algn="ctr"/>
              <a:r>
                <a:rPr lang="en-US" sz="2000">
                  <a:solidFill>
                    <a:srgbClr val="1C1C1C"/>
                  </a:solidFill>
                  <a:effectLst>
                    <a:outerShdw blurRad="38100" dist="38100" dir="2700000" algn="tl">
                      <a:srgbClr val="000000"/>
                    </a:outerShdw>
                  </a:effectLst>
                </a:rPr>
                <a:t>d</a:t>
              </a:r>
            </a:p>
          </p:txBody>
        </p:sp>
        <p:sp>
          <p:nvSpPr>
            <p:cNvPr id="2687008" name="Rectangle 32"/>
            <p:cNvSpPr>
              <a:spLocks noChangeArrowheads="1"/>
            </p:cNvSpPr>
            <p:nvPr/>
          </p:nvSpPr>
          <p:spPr bwMode="auto">
            <a:xfrm>
              <a:off x="2304" y="2448"/>
              <a:ext cx="576" cy="240"/>
            </a:xfrm>
            <a:prstGeom prst="rect">
              <a:avLst/>
            </a:prstGeom>
            <a:solidFill>
              <a:srgbClr val="FFFF00"/>
            </a:solidFill>
            <a:ln w="9525">
              <a:solidFill>
                <a:schemeClr val="tx1"/>
              </a:solidFill>
              <a:miter lim="800000"/>
              <a:headEnd/>
              <a:tailEnd/>
            </a:ln>
            <a:effectLst/>
          </p:spPr>
          <p:txBody>
            <a:bodyPr wrap="none" anchor="ctr">
              <a:prstTxWarp prst="textNoShape">
                <a:avLst/>
              </a:prstTxWarp>
            </a:bodyPr>
            <a:lstStyle/>
            <a:p>
              <a:pPr algn="ctr"/>
              <a:r>
                <a:rPr lang="en-US" sz="2000">
                  <a:solidFill>
                    <a:srgbClr val="1C1C1C"/>
                  </a:solidFill>
                  <a:effectLst>
                    <a:outerShdw blurRad="38100" dist="38100" dir="2700000" algn="tl">
                      <a:srgbClr val="000000"/>
                    </a:outerShdw>
                  </a:effectLst>
                </a:rPr>
                <a:t>e</a:t>
              </a:r>
            </a:p>
          </p:txBody>
        </p:sp>
        <p:sp>
          <p:nvSpPr>
            <p:cNvPr id="2687009" name="Rectangle 33"/>
            <p:cNvSpPr>
              <a:spLocks noChangeArrowheads="1"/>
            </p:cNvSpPr>
            <p:nvPr/>
          </p:nvSpPr>
          <p:spPr bwMode="auto">
            <a:xfrm>
              <a:off x="2928" y="2448"/>
              <a:ext cx="576" cy="240"/>
            </a:xfrm>
            <a:prstGeom prst="rect">
              <a:avLst/>
            </a:prstGeom>
            <a:solidFill>
              <a:srgbClr val="FFFF00"/>
            </a:solidFill>
            <a:ln w="9525">
              <a:solidFill>
                <a:schemeClr val="tx1"/>
              </a:solidFill>
              <a:miter lim="800000"/>
              <a:headEnd/>
              <a:tailEnd/>
            </a:ln>
            <a:effectLst/>
          </p:spPr>
          <p:txBody>
            <a:bodyPr wrap="none" anchor="ctr">
              <a:prstTxWarp prst="textNoShape">
                <a:avLst/>
              </a:prstTxWarp>
            </a:bodyPr>
            <a:lstStyle/>
            <a:p>
              <a:pPr algn="ctr"/>
              <a:r>
                <a:rPr lang="en-US" sz="2000">
                  <a:solidFill>
                    <a:srgbClr val="1C1C1C"/>
                  </a:solidFill>
                  <a:effectLst>
                    <a:outerShdw blurRad="38100" dist="38100" dir="2700000" algn="tl">
                      <a:srgbClr val="000000"/>
                    </a:outerShdw>
                  </a:effectLst>
                </a:rPr>
                <a:t> </a:t>
              </a:r>
            </a:p>
          </p:txBody>
        </p:sp>
        <p:graphicFrame>
          <p:nvGraphicFramePr>
            <p:cNvPr id="2687010" name="Object 34"/>
            <p:cNvGraphicFramePr>
              <a:graphicFrameLocks noChangeAspect="1"/>
            </p:cNvGraphicFramePr>
            <p:nvPr/>
          </p:nvGraphicFramePr>
          <p:xfrm>
            <a:off x="3116" y="2489"/>
            <a:ext cx="200" cy="200"/>
          </p:xfrm>
          <a:graphic>
            <a:graphicData uri="http://schemas.openxmlformats.org/presentationml/2006/ole">
              <p:oleObj spid="_x0000_s160785" name="Equation" r:id="rId3" imgW="7315200" imgH="7315200" progId="Equation.3">
                <p:embed/>
              </p:oleObj>
            </a:graphicData>
          </a:graphic>
        </p:graphicFrame>
        <p:sp>
          <p:nvSpPr>
            <p:cNvPr id="2687011" name="Rectangle 35"/>
            <p:cNvSpPr>
              <a:spLocks noChangeArrowheads="1"/>
            </p:cNvSpPr>
            <p:nvPr/>
          </p:nvSpPr>
          <p:spPr bwMode="auto">
            <a:xfrm>
              <a:off x="2928" y="2736"/>
              <a:ext cx="576" cy="240"/>
            </a:xfrm>
            <a:prstGeom prst="rect">
              <a:avLst/>
            </a:prstGeom>
            <a:solidFill>
              <a:srgbClr val="00CCFF"/>
            </a:solidFill>
            <a:ln w="9525">
              <a:solidFill>
                <a:schemeClr val="tx1"/>
              </a:solidFill>
              <a:miter lim="800000"/>
              <a:headEnd/>
              <a:tailEnd/>
            </a:ln>
            <a:effectLst/>
          </p:spPr>
          <p:txBody>
            <a:bodyPr wrap="none" anchor="ctr">
              <a:prstTxWarp prst="textNoShape">
                <a:avLst/>
              </a:prstTxWarp>
            </a:bodyPr>
            <a:lstStyle/>
            <a:p>
              <a:pPr algn="ctr"/>
              <a:r>
                <a:rPr lang="en-US" sz="2000">
                  <a:solidFill>
                    <a:srgbClr val="1C1C1C"/>
                  </a:solidFill>
                  <a:effectLst>
                    <a:outerShdw blurRad="38100" dist="38100" dir="2700000" algn="tl">
                      <a:srgbClr val="000000"/>
                    </a:outerShdw>
                  </a:effectLst>
                </a:rPr>
                <a:t> </a:t>
              </a:r>
            </a:p>
          </p:txBody>
        </p:sp>
        <p:graphicFrame>
          <p:nvGraphicFramePr>
            <p:cNvPr id="2687012" name="Object 36"/>
            <p:cNvGraphicFramePr>
              <a:graphicFrameLocks noChangeAspect="1"/>
            </p:cNvGraphicFramePr>
            <p:nvPr/>
          </p:nvGraphicFramePr>
          <p:xfrm>
            <a:off x="3112" y="2772"/>
            <a:ext cx="208" cy="224"/>
          </p:xfrm>
          <a:graphic>
            <a:graphicData uri="http://schemas.openxmlformats.org/presentationml/2006/ole">
              <p:oleObj spid="_x0000_s160786" name="Equation" r:id="rId4" imgW="7315200" imgH="7874000" progId="Equation.3">
                <p:embed/>
              </p:oleObj>
            </a:graphicData>
          </a:graphic>
        </p:graphicFrame>
        <p:sp>
          <p:nvSpPr>
            <p:cNvPr id="2687013" name="Rectangle 37"/>
            <p:cNvSpPr>
              <a:spLocks noChangeArrowheads="1"/>
            </p:cNvSpPr>
            <p:nvPr/>
          </p:nvSpPr>
          <p:spPr bwMode="auto">
            <a:xfrm>
              <a:off x="2304" y="3024"/>
              <a:ext cx="576" cy="24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pPr algn="ctr"/>
              <a:r>
                <a:rPr lang="en-US" sz="2000" b="1">
                  <a:solidFill>
                    <a:srgbClr val="1C1C1C"/>
                  </a:solidFill>
                  <a:effectLst>
                    <a:outerShdw blurRad="38100" dist="38100" dir="2700000" algn="tl">
                      <a:srgbClr val="000000"/>
                    </a:outerShdw>
                  </a:effectLst>
                  <a:latin typeface="Symbol" pitchFamily="-109" charset="2"/>
                </a:rPr>
                <a:t>t</a:t>
              </a:r>
            </a:p>
          </p:txBody>
        </p:sp>
        <p:sp>
          <p:nvSpPr>
            <p:cNvPr id="2687014" name="Rectangle 38"/>
            <p:cNvSpPr>
              <a:spLocks noChangeArrowheads="1"/>
            </p:cNvSpPr>
            <p:nvPr/>
          </p:nvSpPr>
          <p:spPr bwMode="auto">
            <a:xfrm>
              <a:off x="2928" y="3024"/>
              <a:ext cx="576" cy="24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pPr algn="ctr"/>
              <a:r>
                <a:rPr lang="en-US" sz="2000">
                  <a:solidFill>
                    <a:srgbClr val="1C1C1C"/>
                  </a:solidFill>
                  <a:effectLst>
                    <a:outerShdw blurRad="38100" dist="38100" dir="2700000" algn="tl">
                      <a:srgbClr val="000000"/>
                    </a:outerShdw>
                  </a:effectLst>
                </a:rPr>
                <a:t> </a:t>
              </a:r>
            </a:p>
          </p:txBody>
        </p:sp>
        <p:graphicFrame>
          <p:nvGraphicFramePr>
            <p:cNvPr id="2687015" name="Object 39"/>
            <p:cNvGraphicFramePr>
              <a:graphicFrameLocks noChangeAspect="1"/>
            </p:cNvGraphicFramePr>
            <p:nvPr/>
          </p:nvGraphicFramePr>
          <p:xfrm>
            <a:off x="3128" y="3061"/>
            <a:ext cx="192" cy="200"/>
          </p:xfrm>
          <a:graphic>
            <a:graphicData uri="http://schemas.openxmlformats.org/presentationml/2006/ole">
              <p:oleObj spid="_x0000_s160787" name="…quation" r:id="rId5" imgW="7315200" imgH="7620000" progId="Equation.3">
                <p:embed/>
              </p:oleObj>
            </a:graphicData>
          </a:graphic>
        </p:graphicFrame>
        <p:sp>
          <p:nvSpPr>
            <p:cNvPr id="2687016" name="Rectangle 40"/>
            <p:cNvSpPr>
              <a:spLocks noChangeArrowheads="1"/>
            </p:cNvSpPr>
            <p:nvPr/>
          </p:nvSpPr>
          <p:spPr bwMode="auto">
            <a:xfrm>
              <a:off x="144" y="2160"/>
              <a:ext cx="864" cy="240"/>
            </a:xfrm>
            <a:prstGeom prst="rect">
              <a:avLst/>
            </a:prstGeom>
            <a:solidFill>
              <a:srgbClr val="DDDDDD"/>
            </a:solidFill>
            <a:ln w="9525">
              <a:solidFill>
                <a:schemeClr val="tx1"/>
              </a:solidFill>
              <a:miter lim="800000"/>
              <a:headEnd/>
              <a:tailEnd/>
            </a:ln>
            <a:effectLst/>
          </p:spPr>
          <p:txBody>
            <a:bodyPr wrap="none" anchor="ctr">
              <a:prstTxWarp prst="textNoShape">
                <a:avLst/>
              </a:prstTxWarp>
            </a:bodyPr>
            <a:lstStyle/>
            <a:p>
              <a:pPr algn="r"/>
              <a:r>
                <a:rPr lang="en-US" sz="2000">
                  <a:solidFill>
                    <a:srgbClr val="4D4D4D"/>
                  </a:solidFill>
                  <a:effectLst>
                    <a:outerShdw blurRad="38100" dist="38100" dir="2700000" algn="tl">
                      <a:srgbClr val="000000"/>
                    </a:outerShdw>
                  </a:effectLst>
                </a:rPr>
                <a:t>Charge</a:t>
              </a:r>
            </a:p>
          </p:txBody>
        </p:sp>
        <p:sp>
          <p:nvSpPr>
            <p:cNvPr id="2687017" name="Rectangle 41"/>
            <p:cNvSpPr>
              <a:spLocks noChangeArrowheads="1"/>
            </p:cNvSpPr>
            <p:nvPr/>
          </p:nvSpPr>
          <p:spPr bwMode="auto">
            <a:xfrm>
              <a:off x="2928" y="2160"/>
              <a:ext cx="576" cy="240"/>
            </a:xfrm>
            <a:prstGeom prst="rect">
              <a:avLst/>
            </a:prstGeom>
            <a:solidFill>
              <a:srgbClr val="CC0000"/>
            </a:solidFill>
            <a:ln w="9525">
              <a:solidFill>
                <a:schemeClr val="tx1"/>
              </a:solidFill>
              <a:miter lim="800000"/>
              <a:headEnd/>
              <a:tailEnd/>
            </a:ln>
            <a:effectLst/>
          </p:spPr>
          <p:txBody>
            <a:bodyPr wrap="none" anchor="ctr">
              <a:prstTxWarp prst="textNoShape">
                <a:avLst/>
              </a:prstTxWarp>
            </a:bodyPr>
            <a:lstStyle/>
            <a:p>
              <a:pPr algn="ctr"/>
              <a:r>
                <a:rPr lang="en-US" sz="2000">
                  <a:solidFill>
                    <a:schemeClr val="bg1"/>
                  </a:solidFill>
                  <a:effectLst>
                    <a:outerShdw blurRad="38100" dist="38100" dir="2700000" algn="tl">
                      <a:srgbClr val="000000"/>
                    </a:outerShdw>
                  </a:effectLst>
                </a:rPr>
                <a:t>0 </a:t>
              </a:r>
            </a:p>
          </p:txBody>
        </p:sp>
      </p:grpSp>
      <p:grpSp>
        <p:nvGrpSpPr>
          <p:cNvPr id="3" name="Group 42"/>
          <p:cNvGrpSpPr>
            <a:grpSpLocks/>
          </p:cNvGrpSpPr>
          <p:nvPr/>
        </p:nvGrpSpPr>
        <p:grpSpPr bwMode="auto">
          <a:xfrm>
            <a:off x="1571626" y="714376"/>
            <a:ext cx="3643313" cy="1928813"/>
            <a:chOff x="1056" y="480"/>
            <a:chExt cx="2448" cy="1296"/>
          </a:xfrm>
        </p:grpSpPr>
        <p:pic>
          <p:nvPicPr>
            <p:cNvPr id="2687019" name="Picture 43" descr="C:\Users\Georg Raffelt\Desktop\matter.jpg"/>
            <p:cNvPicPr>
              <a:picLocks noChangeAspect="1" noChangeArrowheads="1"/>
            </p:cNvPicPr>
            <p:nvPr/>
          </p:nvPicPr>
          <p:blipFill>
            <a:blip r:embed="rId6"/>
            <a:srcRect/>
            <a:stretch>
              <a:fillRect/>
            </a:stretch>
          </p:blipFill>
          <p:spPr bwMode="auto">
            <a:xfrm>
              <a:off x="1056" y="1056"/>
              <a:ext cx="2448" cy="720"/>
            </a:xfrm>
            <a:prstGeom prst="rect">
              <a:avLst/>
            </a:prstGeom>
            <a:noFill/>
          </p:spPr>
        </p:pic>
        <p:sp>
          <p:nvSpPr>
            <p:cNvPr id="2687020" name="Rectangle 44"/>
            <p:cNvSpPr>
              <a:spLocks noChangeArrowheads="1"/>
            </p:cNvSpPr>
            <p:nvPr/>
          </p:nvSpPr>
          <p:spPr bwMode="auto">
            <a:xfrm>
              <a:off x="1056" y="480"/>
              <a:ext cx="2448" cy="480"/>
            </a:xfrm>
            <a:prstGeom prst="rect">
              <a:avLst/>
            </a:prstGeom>
            <a:solidFill>
              <a:srgbClr val="336699"/>
            </a:solidFill>
            <a:ln w="9525">
              <a:solidFill>
                <a:schemeClr val="tx1"/>
              </a:solidFill>
              <a:miter lim="800000"/>
              <a:headEnd/>
              <a:tailEnd/>
            </a:ln>
            <a:effectLst/>
          </p:spPr>
          <p:txBody>
            <a:bodyPr wrap="none" anchor="ctr">
              <a:prstTxWarp prst="textNoShape">
                <a:avLst/>
              </a:prstTxWarp>
            </a:bodyPr>
            <a:lstStyle/>
            <a:p>
              <a:pPr algn="ctr"/>
              <a:r>
                <a:rPr lang="en-US" b="1" dirty="0" err="1" smtClean="0">
                  <a:solidFill>
                    <a:schemeClr val="bg1"/>
                  </a:solidFill>
                  <a:effectLst>
                    <a:outerShdw blurRad="38100" dist="38100" dir="2700000" algn="tl">
                      <a:srgbClr val="000000"/>
                    </a:outerShdw>
                  </a:effectLst>
                </a:rPr>
                <a:t>Matière</a:t>
              </a:r>
              <a:endParaRPr lang="en-US" b="1" dirty="0">
                <a:solidFill>
                  <a:schemeClr val="bg1"/>
                </a:solidFill>
                <a:effectLst>
                  <a:outerShdw blurRad="38100" dist="38100" dir="2700000" algn="tl">
                    <a:srgbClr val="000000"/>
                  </a:outerShdw>
                </a:effectLst>
              </a:endParaRPr>
            </a:p>
          </p:txBody>
        </p:sp>
        <p:sp>
          <p:nvSpPr>
            <p:cNvPr id="2687021" name="Rectangle 45"/>
            <p:cNvSpPr>
              <a:spLocks noChangeArrowheads="1"/>
            </p:cNvSpPr>
            <p:nvPr/>
          </p:nvSpPr>
          <p:spPr bwMode="auto">
            <a:xfrm>
              <a:off x="1056" y="1056"/>
              <a:ext cx="2448" cy="720"/>
            </a:xfrm>
            <a:prstGeom prst="rect">
              <a:avLst/>
            </a:prstGeom>
            <a:noFill/>
            <a:ln w="9525">
              <a:solidFill>
                <a:schemeClr val="tx1"/>
              </a:solidFill>
              <a:miter lim="800000"/>
              <a:headEnd/>
              <a:tailEnd/>
            </a:ln>
            <a:effectLst/>
          </p:spPr>
          <p:txBody>
            <a:bodyPr wrap="none" anchor="ctr">
              <a:prstTxWarp prst="textNoShape">
                <a:avLst/>
              </a:prstTxWarp>
            </a:bodyPr>
            <a:lstStyle/>
            <a:p>
              <a:endParaRPr lang="fr-FR" sz="2000"/>
            </a:p>
          </p:txBody>
        </p:sp>
      </p:grpSp>
      <p:grpSp>
        <p:nvGrpSpPr>
          <p:cNvPr id="4" name="Group 46"/>
          <p:cNvGrpSpPr>
            <a:grpSpLocks/>
          </p:cNvGrpSpPr>
          <p:nvPr/>
        </p:nvGrpSpPr>
        <p:grpSpPr bwMode="auto">
          <a:xfrm>
            <a:off x="5129212" y="685800"/>
            <a:ext cx="3786188" cy="5857875"/>
            <a:chOff x="3456" y="480"/>
            <a:chExt cx="2544" cy="3936"/>
          </a:xfrm>
        </p:grpSpPr>
        <p:sp>
          <p:nvSpPr>
            <p:cNvPr id="2687023" name="Rectangle 47"/>
            <p:cNvSpPr>
              <a:spLocks noChangeArrowheads="1"/>
            </p:cNvSpPr>
            <p:nvPr/>
          </p:nvSpPr>
          <p:spPr bwMode="auto">
            <a:xfrm>
              <a:off x="3504" y="3024"/>
              <a:ext cx="2496" cy="240"/>
            </a:xfrm>
            <a:prstGeom prst="rect">
              <a:avLst/>
            </a:prstGeom>
            <a:solidFill>
              <a:srgbClr val="4D4D4D"/>
            </a:solidFill>
            <a:ln w="9525">
              <a:solidFill>
                <a:schemeClr val="tx1"/>
              </a:solidFill>
              <a:miter lim="800000"/>
              <a:headEnd/>
              <a:tailEnd/>
            </a:ln>
            <a:effectLst/>
          </p:spPr>
          <p:txBody>
            <a:bodyPr wrap="none" anchor="ctr">
              <a:prstTxWarp prst="textNoShape">
                <a:avLst/>
              </a:prstTxWarp>
            </a:bodyPr>
            <a:lstStyle/>
            <a:p>
              <a:r>
                <a:rPr lang="en-US" sz="2000">
                  <a:solidFill>
                    <a:schemeClr val="bg1"/>
                  </a:solidFill>
                  <a:effectLst>
                    <a:outerShdw blurRad="38100" dist="38100" dir="2700000" algn="tl">
                      <a:srgbClr val="000000"/>
                    </a:outerShdw>
                  </a:effectLst>
                </a:rPr>
                <a:t> </a:t>
              </a:r>
            </a:p>
          </p:txBody>
        </p:sp>
        <p:sp>
          <p:nvSpPr>
            <p:cNvPr id="2687024" name="Rectangle 48"/>
            <p:cNvSpPr>
              <a:spLocks noChangeArrowheads="1"/>
            </p:cNvSpPr>
            <p:nvPr/>
          </p:nvSpPr>
          <p:spPr bwMode="auto">
            <a:xfrm>
              <a:off x="3504" y="2736"/>
              <a:ext cx="2496" cy="240"/>
            </a:xfrm>
            <a:prstGeom prst="rect">
              <a:avLst/>
            </a:prstGeom>
            <a:solidFill>
              <a:srgbClr val="4D4D4D"/>
            </a:solidFill>
            <a:ln w="9525">
              <a:solidFill>
                <a:schemeClr val="tx1"/>
              </a:solidFill>
              <a:miter lim="800000"/>
              <a:headEnd/>
              <a:tailEnd/>
            </a:ln>
            <a:effectLst/>
          </p:spPr>
          <p:txBody>
            <a:bodyPr wrap="none" anchor="ctr">
              <a:prstTxWarp prst="textNoShape">
                <a:avLst/>
              </a:prstTxWarp>
            </a:bodyPr>
            <a:lstStyle/>
            <a:p>
              <a:r>
                <a:rPr lang="en-US" sz="2000">
                  <a:solidFill>
                    <a:schemeClr val="bg1"/>
                  </a:solidFill>
                  <a:effectLst>
                    <a:outerShdw blurRad="38100" dist="38100" dir="2700000" algn="tl">
                      <a:srgbClr val="000000"/>
                    </a:outerShdw>
                  </a:effectLst>
                </a:rPr>
                <a:t> </a:t>
              </a:r>
            </a:p>
          </p:txBody>
        </p:sp>
        <p:sp>
          <p:nvSpPr>
            <p:cNvPr id="2687025" name="Rectangle 49"/>
            <p:cNvSpPr>
              <a:spLocks noChangeArrowheads="1"/>
            </p:cNvSpPr>
            <p:nvPr/>
          </p:nvSpPr>
          <p:spPr bwMode="auto">
            <a:xfrm>
              <a:off x="3504" y="2448"/>
              <a:ext cx="2496" cy="240"/>
            </a:xfrm>
            <a:prstGeom prst="rect">
              <a:avLst/>
            </a:prstGeom>
            <a:solidFill>
              <a:srgbClr val="4D4D4D"/>
            </a:solidFill>
            <a:ln w="9525">
              <a:solidFill>
                <a:schemeClr val="tx1"/>
              </a:solidFill>
              <a:miter lim="800000"/>
              <a:headEnd/>
              <a:tailEnd/>
            </a:ln>
            <a:effectLst/>
          </p:spPr>
          <p:txBody>
            <a:bodyPr wrap="none" anchor="ctr">
              <a:prstTxWarp prst="textNoShape">
                <a:avLst/>
              </a:prstTxWarp>
            </a:bodyPr>
            <a:lstStyle/>
            <a:p>
              <a:r>
                <a:rPr lang="en-US" sz="2000">
                  <a:solidFill>
                    <a:schemeClr val="bg1"/>
                  </a:solidFill>
                  <a:effectLst>
                    <a:outerShdw blurRad="38100" dist="38100" dir="2700000" algn="tl">
                      <a:srgbClr val="000000"/>
                    </a:outerShdw>
                  </a:effectLst>
                </a:rPr>
                <a:t> </a:t>
              </a:r>
            </a:p>
          </p:txBody>
        </p:sp>
        <p:sp>
          <p:nvSpPr>
            <p:cNvPr id="2687026" name="Rectangle 50"/>
            <p:cNvSpPr>
              <a:spLocks noChangeArrowheads="1"/>
            </p:cNvSpPr>
            <p:nvPr/>
          </p:nvSpPr>
          <p:spPr bwMode="auto">
            <a:xfrm>
              <a:off x="3504" y="2160"/>
              <a:ext cx="2496" cy="240"/>
            </a:xfrm>
            <a:prstGeom prst="rect">
              <a:avLst/>
            </a:prstGeom>
            <a:solidFill>
              <a:srgbClr val="4D4D4D"/>
            </a:solidFill>
            <a:ln w="9525">
              <a:solidFill>
                <a:schemeClr val="tx1"/>
              </a:solidFill>
              <a:miter lim="800000"/>
              <a:headEnd/>
              <a:tailEnd/>
            </a:ln>
            <a:effectLst/>
          </p:spPr>
          <p:txBody>
            <a:bodyPr wrap="none" anchor="ctr">
              <a:prstTxWarp prst="textNoShape">
                <a:avLst/>
              </a:prstTxWarp>
            </a:bodyPr>
            <a:lstStyle/>
            <a:p>
              <a:r>
                <a:rPr lang="en-US" sz="2000">
                  <a:solidFill>
                    <a:schemeClr val="bg1"/>
                  </a:solidFill>
                  <a:effectLst>
                    <a:outerShdw blurRad="38100" dist="38100" dir="2700000" algn="tl">
                      <a:srgbClr val="000000"/>
                    </a:outerShdw>
                  </a:effectLst>
                </a:rPr>
                <a:t> </a:t>
              </a:r>
            </a:p>
          </p:txBody>
        </p:sp>
        <p:sp>
          <p:nvSpPr>
            <p:cNvPr id="2687027" name="Rectangle 51"/>
            <p:cNvSpPr>
              <a:spLocks noChangeArrowheads="1"/>
            </p:cNvSpPr>
            <p:nvPr/>
          </p:nvSpPr>
          <p:spPr bwMode="auto">
            <a:xfrm>
              <a:off x="3552" y="1872"/>
              <a:ext cx="576" cy="1968"/>
            </a:xfrm>
            <a:prstGeom prst="rect">
              <a:avLst/>
            </a:prstGeom>
            <a:solidFill>
              <a:srgbClr val="DDDDDD"/>
            </a:solidFill>
            <a:ln w="9525">
              <a:solidFill>
                <a:schemeClr val="tx1"/>
              </a:solidFill>
              <a:miter lim="800000"/>
              <a:headEnd/>
              <a:tailEnd/>
            </a:ln>
            <a:effectLst/>
          </p:spPr>
          <p:txBody>
            <a:bodyPr wrap="none" anchor="ctr">
              <a:prstTxWarp prst="textNoShape">
                <a:avLst/>
              </a:prstTxWarp>
            </a:bodyPr>
            <a:lstStyle/>
            <a:p>
              <a:endParaRPr lang="fr-FR" sz="2000"/>
            </a:p>
          </p:txBody>
        </p:sp>
        <p:sp>
          <p:nvSpPr>
            <p:cNvPr id="2687028" name="Rectangle 52"/>
            <p:cNvSpPr>
              <a:spLocks noChangeArrowheads="1"/>
            </p:cNvSpPr>
            <p:nvPr/>
          </p:nvSpPr>
          <p:spPr bwMode="auto">
            <a:xfrm>
              <a:off x="4176" y="1872"/>
              <a:ext cx="576" cy="2256"/>
            </a:xfrm>
            <a:prstGeom prst="rect">
              <a:avLst/>
            </a:prstGeom>
            <a:solidFill>
              <a:srgbClr val="DDDDDD"/>
            </a:solidFill>
            <a:ln w="9525">
              <a:solidFill>
                <a:schemeClr val="tx1"/>
              </a:solidFill>
              <a:miter lim="800000"/>
              <a:headEnd/>
              <a:tailEnd/>
            </a:ln>
            <a:effectLst/>
          </p:spPr>
          <p:txBody>
            <a:bodyPr wrap="none" anchor="ctr">
              <a:prstTxWarp prst="textNoShape">
                <a:avLst/>
              </a:prstTxWarp>
            </a:bodyPr>
            <a:lstStyle/>
            <a:p>
              <a:endParaRPr lang="fr-FR" sz="2000"/>
            </a:p>
          </p:txBody>
        </p:sp>
        <p:sp>
          <p:nvSpPr>
            <p:cNvPr id="2687029" name="Rectangle 53"/>
            <p:cNvSpPr>
              <a:spLocks noChangeArrowheads="1"/>
            </p:cNvSpPr>
            <p:nvPr/>
          </p:nvSpPr>
          <p:spPr bwMode="auto">
            <a:xfrm>
              <a:off x="4800" y="1872"/>
              <a:ext cx="576" cy="2544"/>
            </a:xfrm>
            <a:prstGeom prst="rect">
              <a:avLst/>
            </a:prstGeom>
            <a:solidFill>
              <a:srgbClr val="DDDDDD"/>
            </a:solidFill>
            <a:ln w="9525">
              <a:solidFill>
                <a:schemeClr val="tx1"/>
              </a:solidFill>
              <a:miter lim="800000"/>
              <a:headEnd/>
              <a:tailEnd/>
            </a:ln>
            <a:effectLst/>
          </p:spPr>
          <p:txBody>
            <a:bodyPr wrap="none" anchor="ctr">
              <a:prstTxWarp prst="textNoShape">
                <a:avLst/>
              </a:prstTxWarp>
            </a:bodyPr>
            <a:lstStyle/>
            <a:p>
              <a:endParaRPr lang="fr-FR" sz="2000"/>
            </a:p>
          </p:txBody>
        </p:sp>
        <p:sp>
          <p:nvSpPr>
            <p:cNvPr id="2687030" name="Rectangle 54"/>
            <p:cNvSpPr>
              <a:spLocks noChangeArrowheads="1"/>
            </p:cNvSpPr>
            <p:nvPr/>
          </p:nvSpPr>
          <p:spPr bwMode="auto">
            <a:xfrm>
              <a:off x="5424" y="1872"/>
              <a:ext cx="576" cy="2544"/>
            </a:xfrm>
            <a:prstGeom prst="rect">
              <a:avLst/>
            </a:prstGeom>
            <a:solidFill>
              <a:srgbClr val="DDDDDD"/>
            </a:solidFill>
            <a:ln w="9525">
              <a:solidFill>
                <a:schemeClr val="tx1"/>
              </a:solidFill>
              <a:miter lim="800000"/>
              <a:headEnd/>
              <a:tailEnd/>
            </a:ln>
            <a:effectLst/>
          </p:spPr>
          <p:txBody>
            <a:bodyPr wrap="none" anchor="ctr">
              <a:prstTxWarp prst="textNoShape">
                <a:avLst/>
              </a:prstTxWarp>
            </a:bodyPr>
            <a:lstStyle/>
            <a:p>
              <a:endParaRPr lang="fr-FR" sz="2000"/>
            </a:p>
          </p:txBody>
        </p:sp>
        <p:sp>
          <p:nvSpPr>
            <p:cNvPr id="2687031" name="Rectangle 55"/>
            <p:cNvSpPr>
              <a:spLocks noChangeArrowheads="1"/>
            </p:cNvSpPr>
            <p:nvPr/>
          </p:nvSpPr>
          <p:spPr bwMode="auto">
            <a:xfrm>
              <a:off x="3504" y="3312"/>
              <a:ext cx="2496" cy="240"/>
            </a:xfrm>
            <a:prstGeom prst="rect">
              <a:avLst/>
            </a:prstGeom>
            <a:solidFill>
              <a:srgbClr val="4D4D4D"/>
            </a:solidFill>
            <a:ln w="9525">
              <a:solidFill>
                <a:schemeClr val="tx1"/>
              </a:solidFill>
              <a:miter lim="800000"/>
              <a:headEnd/>
              <a:tailEnd/>
            </a:ln>
            <a:effectLst/>
          </p:spPr>
          <p:txBody>
            <a:bodyPr wrap="none" anchor="ctr">
              <a:prstTxWarp prst="textNoShape">
                <a:avLst/>
              </a:prstTxWarp>
            </a:bodyPr>
            <a:lstStyle/>
            <a:p>
              <a:r>
                <a:rPr lang="en-US" sz="2000">
                  <a:solidFill>
                    <a:schemeClr val="bg1"/>
                  </a:solidFill>
                  <a:effectLst>
                    <a:outerShdw blurRad="38100" dist="38100" dir="2700000" algn="tl">
                      <a:srgbClr val="000000"/>
                    </a:outerShdw>
                  </a:effectLst>
                </a:rPr>
                <a:t> </a:t>
              </a:r>
            </a:p>
          </p:txBody>
        </p:sp>
        <p:sp>
          <p:nvSpPr>
            <p:cNvPr id="2687032" name="Rectangle 56"/>
            <p:cNvSpPr>
              <a:spLocks noChangeArrowheads="1"/>
            </p:cNvSpPr>
            <p:nvPr/>
          </p:nvSpPr>
          <p:spPr bwMode="auto">
            <a:xfrm>
              <a:off x="3504" y="3600"/>
              <a:ext cx="2496" cy="240"/>
            </a:xfrm>
            <a:prstGeom prst="rect">
              <a:avLst/>
            </a:prstGeom>
            <a:solidFill>
              <a:srgbClr val="4D4D4D"/>
            </a:solidFill>
            <a:ln w="9525">
              <a:solidFill>
                <a:schemeClr val="tx1"/>
              </a:solidFill>
              <a:miter lim="800000"/>
              <a:headEnd/>
              <a:tailEnd/>
            </a:ln>
            <a:effectLst/>
          </p:spPr>
          <p:txBody>
            <a:bodyPr wrap="none" anchor="ctr">
              <a:prstTxWarp prst="textNoShape">
                <a:avLst/>
              </a:prstTxWarp>
            </a:bodyPr>
            <a:lstStyle/>
            <a:p>
              <a:endParaRPr lang="en-US" sz="2000">
                <a:solidFill>
                  <a:schemeClr val="bg1"/>
                </a:solidFill>
                <a:effectLst>
                  <a:outerShdw blurRad="38100" dist="38100" dir="2700000" algn="tl">
                    <a:srgbClr val="000000"/>
                  </a:outerShdw>
                </a:effectLst>
              </a:endParaRPr>
            </a:p>
          </p:txBody>
        </p:sp>
        <p:sp>
          <p:nvSpPr>
            <p:cNvPr id="2687033" name="Rectangle 57"/>
            <p:cNvSpPr>
              <a:spLocks noChangeArrowheads="1"/>
            </p:cNvSpPr>
            <p:nvPr/>
          </p:nvSpPr>
          <p:spPr bwMode="auto">
            <a:xfrm>
              <a:off x="3552" y="2448"/>
              <a:ext cx="576" cy="240"/>
            </a:xfrm>
            <a:prstGeom prst="rect">
              <a:avLst/>
            </a:prstGeom>
            <a:solidFill>
              <a:srgbClr val="FFFF00"/>
            </a:solidFill>
            <a:ln w="9525">
              <a:solidFill>
                <a:schemeClr val="tx1"/>
              </a:solidFill>
              <a:miter lim="800000"/>
              <a:headEnd/>
              <a:tailEnd/>
            </a:ln>
            <a:effectLst/>
          </p:spPr>
          <p:txBody>
            <a:bodyPr wrap="none" anchor="ctr">
              <a:prstTxWarp prst="textNoShape">
                <a:avLst/>
              </a:prstTxWarp>
            </a:bodyPr>
            <a:lstStyle/>
            <a:p>
              <a:pPr algn="ctr"/>
              <a:r>
                <a:rPr lang="en-US" sz="2000">
                  <a:solidFill>
                    <a:srgbClr val="1C1C1C"/>
                  </a:solidFill>
                  <a:effectLst>
                    <a:outerShdw blurRad="38100" dist="38100" dir="2700000" algn="tl">
                      <a:srgbClr val="000000"/>
                    </a:outerShdw>
                  </a:effectLst>
                </a:rPr>
                <a:t> </a:t>
              </a:r>
            </a:p>
          </p:txBody>
        </p:sp>
        <p:sp>
          <p:nvSpPr>
            <p:cNvPr id="2687034" name="Rectangle 58"/>
            <p:cNvSpPr>
              <a:spLocks noChangeArrowheads="1"/>
            </p:cNvSpPr>
            <p:nvPr/>
          </p:nvSpPr>
          <p:spPr bwMode="auto">
            <a:xfrm>
              <a:off x="4176" y="2448"/>
              <a:ext cx="576" cy="240"/>
            </a:xfrm>
            <a:prstGeom prst="rect">
              <a:avLst/>
            </a:prstGeom>
            <a:solidFill>
              <a:srgbClr val="FFFF00"/>
            </a:solidFill>
            <a:ln w="9525">
              <a:solidFill>
                <a:schemeClr val="tx1"/>
              </a:solidFill>
              <a:miter lim="800000"/>
              <a:headEnd/>
              <a:tailEnd/>
            </a:ln>
            <a:effectLst/>
          </p:spPr>
          <p:txBody>
            <a:bodyPr wrap="none" anchor="ctr">
              <a:prstTxWarp prst="textNoShape">
                <a:avLst/>
              </a:prstTxWarp>
            </a:bodyPr>
            <a:lstStyle/>
            <a:p>
              <a:pPr algn="ctr"/>
              <a:r>
                <a:rPr lang="en-US" sz="2000">
                  <a:solidFill>
                    <a:srgbClr val="1C1C1C"/>
                  </a:solidFill>
                  <a:effectLst>
                    <a:outerShdw blurRad="38100" dist="38100" dir="2700000" algn="tl">
                      <a:srgbClr val="000000"/>
                    </a:outerShdw>
                  </a:effectLst>
                </a:rPr>
                <a:t> </a:t>
              </a:r>
              <a:endParaRPr lang="en-US" sz="2000" baseline="30000">
                <a:solidFill>
                  <a:srgbClr val="1C1C1C"/>
                </a:solidFill>
                <a:effectLst>
                  <a:outerShdw blurRad="38100" dist="38100" dir="2700000" algn="tl">
                    <a:srgbClr val="000000"/>
                  </a:outerShdw>
                </a:effectLst>
              </a:endParaRPr>
            </a:p>
          </p:txBody>
        </p:sp>
        <p:sp>
          <p:nvSpPr>
            <p:cNvPr id="2687035" name="Rectangle 59"/>
            <p:cNvSpPr>
              <a:spLocks noChangeArrowheads="1"/>
            </p:cNvSpPr>
            <p:nvPr/>
          </p:nvSpPr>
          <p:spPr bwMode="auto">
            <a:xfrm>
              <a:off x="4800" y="2448"/>
              <a:ext cx="576" cy="240"/>
            </a:xfrm>
            <a:prstGeom prst="rect">
              <a:avLst/>
            </a:prstGeom>
            <a:solidFill>
              <a:srgbClr val="FFFF00"/>
            </a:solidFill>
            <a:ln w="9525">
              <a:solidFill>
                <a:schemeClr val="tx1"/>
              </a:solidFill>
              <a:miter lim="800000"/>
              <a:headEnd/>
              <a:tailEnd/>
            </a:ln>
            <a:effectLst/>
          </p:spPr>
          <p:txBody>
            <a:bodyPr wrap="none" anchor="ctr">
              <a:prstTxWarp prst="textNoShape">
                <a:avLst/>
              </a:prstTxWarp>
            </a:bodyPr>
            <a:lstStyle/>
            <a:p>
              <a:pPr algn="ctr"/>
              <a:r>
                <a:rPr lang="en-US" sz="2000">
                  <a:solidFill>
                    <a:srgbClr val="1C1C1C"/>
                  </a:solidFill>
                  <a:effectLst>
                    <a:outerShdw blurRad="38100" dist="38100" dir="2700000" algn="tl">
                      <a:srgbClr val="000000"/>
                    </a:outerShdw>
                  </a:effectLst>
                </a:rPr>
                <a:t> </a:t>
              </a:r>
            </a:p>
          </p:txBody>
        </p:sp>
        <p:sp>
          <p:nvSpPr>
            <p:cNvPr id="2687036" name="Rectangle 60"/>
            <p:cNvSpPr>
              <a:spLocks noChangeArrowheads="1"/>
            </p:cNvSpPr>
            <p:nvPr/>
          </p:nvSpPr>
          <p:spPr bwMode="auto">
            <a:xfrm>
              <a:off x="5424" y="2448"/>
              <a:ext cx="576" cy="240"/>
            </a:xfrm>
            <a:prstGeom prst="rect">
              <a:avLst/>
            </a:prstGeom>
            <a:solidFill>
              <a:srgbClr val="FFFF00"/>
            </a:solidFill>
            <a:ln w="9525">
              <a:solidFill>
                <a:schemeClr val="tx1"/>
              </a:solidFill>
              <a:miter lim="800000"/>
              <a:headEnd/>
              <a:tailEnd/>
            </a:ln>
            <a:effectLst/>
          </p:spPr>
          <p:txBody>
            <a:bodyPr wrap="none" anchor="ctr">
              <a:prstTxWarp prst="textNoShape">
                <a:avLst/>
              </a:prstTxWarp>
            </a:bodyPr>
            <a:lstStyle/>
            <a:p>
              <a:pPr algn="ctr"/>
              <a:r>
                <a:rPr lang="en-US" sz="2000">
                  <a:solidFill>
                    <a:srgbClr val="1C1C1C"/>
                  </a:solidFill>
                  <a:effectLst>
                    <a:outerShdw blurRad="38100" dist="38100" dir="2700000" algn="tl">
                      <a:srgbClr val="000000"/>
                    </a:outerShdw>
                  </a:effectLst>
                </a:rPr>
                <a:t> </a:t>
              </a:r>
            </a:p>
          </p:txBody>
        </p:sp>
        <p:sp>
          <p:nvSpPr>
            <p:cNvPr id="2687037" name="Rectangle 61"/>
            <p:cNvSpPr>
              <a:spLocks noChangeArrowheads="1"/>
            </p:cNvSpPr>
            <p:nvPr/>
          </p:nvSpPr>
          <p:spPr bwMode="auto">
            <a:xfrm>
              <a:off x="3552" y="2736"/>
              <a:ext cx="576" cy="240"/>
            </a:xfrm>
            <a:prstGeom prst="rect">
              <a:avLst/>
            </a:prstGeom>
            <a:solidFill>
              <a:srgbClr val="00CCFF"/>
            </a:solidFill>
            <a:ln w="9525">
              <a:solidFill>
                <a:schemeClr val="tx1"/>
              </a:solidFill>
              <a:miter lim="800000"/>
              <a:headEnd/>
              <a:tailEnd/>
            </a:ln>
            <a:effectLst/>
          </p:spPr>
          <p:txBody>
            <a:bodyPr wrap="none" anchor="ctr">
              <a:prstTxWarp prst="textNoShape">
                <a:avLst/>
              </a:prstTxWarp>
            </a:bodyPr>
            <a:lstStyle/>
            <a:p>
              <a:pPr algn="ctr"/>
              <a:endParaRPr lang="en-US" sz="2000">
                <a:solidFill>
                  <a:srgbClr val="1C1C1C"/>
                </a:solidFill>
                <a:effectLst>
                  <a:outerShdw blurRad="38100" dist="38100" dir="2700000" algn="tl">
                    <a:srgbClr val="000000"/>
                  </a:outerShdw>
                </a:effectLst>
              </a:endParaRPr>
            </a:p>
          </p:txBody>
        </p:sp>
        <p:sp>
          <p:nvSpPr>
            <p:cNvPr id="2687038" name="Rectangle 62"/>
            <p:cNvSpPr>
              <a:spLocks noChangeArrowheads="1"/>
            </p:cNvSpPr>
            <p:nvPr/>
          </p:nvSpPr>
          <p:spPr bwMode="auto">
            <a:xfrm>
              <a:off x="4176" y="2736"/>
              <a:ext cx="576" cy="240"/>
            </a:xfrm>
            <a:prstGeom prst="rect">
              <a:avLst/>
            </a:prstGeom>
            <a:solidFill>
              <a:srgbClr val="00CCFF"/>
            </a:solidFill>
            <a:ln w="9525">
              <a:solidFill>
                <a:schemeClr val="tx1"/>
              </a:solidFill>
              <a:miter lim="800000"/>
              <a:headEnd/>
              <a:tailEnd/>
            </a:ln>
            <a:effectLst/>
          </p:spPr>
          <p:txBody>
            <a:bodyPr wrap="none" anchor="ctr">
              <a:prstTxWarp prst="textNoShape">
                <a:avLst/>
              </a:prstTxWarp>
            </a:bodyPr>
            <a:lstStyle/>
            <a:p>
              <a:pPr algn="ctr"/>
              <a:endParaRPr lang="en-US" sz="2000">
                <a:solidFill>
                  <a:srgbClr val="1C1C1C"/>
                </a:solidFill>
                <a:effectLst>
                  <a:outerShdw blurRad="38100" dist="38100" dir="2700000" algn="tl">
                    <a:srgbClr val="000000"/>
                  </a:outerShdw>
                </a:effectLst>
              </a:endParaRPr>
            </a:p>
          </p:txBody>
        </p:sp>
        <p:sp>
          <p:nvSpPr>
            <p:cNvPr id="2687039" name="Rectangle 63"/>
            <p:cNvSpPr>
              <a:spLocks noChangeArrowheads="1"/>
            </p:cNvSpPr>
            <p:nvPr/>
          </p:nvSpPr>
          <p:spPr bwMode="auto">
            <a:xfrm>
              <a:off x="4800" y="2736"/>
              <a:ext cx="576" cy="240"/>
            </a:xfrm>
            <a:prstGeom prst="rect">
              <a:avLst/>
            </a:prstGeom>
            <a:solidFill>
              <a:srgbClr val="00CCFF"/>
            </a:solidFill>
            <a:ln w="9525">
              <a:solidFill>
                <a:schemeClr val="tx1"/>
              </a:solidFill>
              <a:miter lim="800000"/>
              <a:headEnd/>
              <a:tailEnd/>
            </a:ln>
            <a:effectLst/>
          </p:spPr>
          <p:txBody>
            <a:bodyPr wrap="none" anchor="ctr">
              <a:prstTxWarp prst="textNoShape">
                <a:avLst/>
              </a:prstTxWarp>
            </a:bodyPr>
            <a:lstStyle/>
            <a:p>
              <a:pPr algn="ctr"/>
              <a:endParaRPr lang="en-US" sz="2000">
                <a:solidFill>
                  <a:srgbClr val="1C1C1C"/>
                </a:solidFill>
                <a:effectLst>
                  <a:outerShdw blurRad="38100" dist="38100" dir="2700000" algn="tl">
                    <a:srgbClr val="000000"/>
                  </a:outerShdw>
                </a:effectLst>
              </a:endParaRPr>
            </a:p>
          </p:txBody>
        </p:sp>
        <p:sp>
          <p:nvSpPr>
            <p:cNvPr id="2687040" name="Rectangle 64"/>
            <p:cNvSpPr>
              <a:spLocks noChangeArrowheads="1"/>
            </p:cNvSpPr>
            <p:nvPr/>
          </p:nvSpPr>
          <p:spPr bwMode="auto">
            <a:xfrm>
              <a:off x="5424" y="2736"/>
              <a:ext cx="576" cy="240"/>
            </a:xfrm>
            <a:prstGeom prst="rect">
              <a:avLst/>
            </a:prstGeom>
            <a:solidFill>
              <a:srgbClr val="00CCFF"/>
            </a:solidFill>
            <a:ln w="9525">
              <a:solidFill>
                <a:schemeClr val="tx1"/>
              </a:solidFill>
              <a:miter lim="800000"/>
              <a:headEnd/>
              <a:tailEnd/>
            </a:ln>
            <a:effectLst/>
          </p:spPr>
          <p:txBody>
            <a:bodyPr wrap="none" anchor="ctr">
              <a:prstTxWarp prst="textNoShape">
                <a:avLst/>
              </a:prstTxWarp>
            </a:bodyPr>
            <a:lstStyle/>
            <a:p>
              <a:pPr algn="ctr"/>
              <a:r>
                <a:rPr lang="en-US" sz="2000">
                  <a:solidFill>
                    <a:srgbClr val="1C1C1C"/>
                  </a:solidFill>
                  <a:effectLst>
                    <a:outerShdw blurRad="38100" dist="38100" dir="2700000" algn="tl">
                      <a:srgbClr val="000000"/>
                    </a:outerShdw>
                  </a:effectLst>
                </a:rPr>
                <a:t> </a:t>
              </a:r>
            </a:p>
          </p:txBody>
        </p:sp>
        <p:sp>
          <p:nvSpPr>
            <p:cNvPr id="2687041" name="Rectangle 65"/>
            <p:cNvSpPr>
              <a:spLocks noChangeArrowheads="1"/>
            </p:cNvSpPr>
            <p:nvPr/>
          </p:nvSpPr>
          <p:spPr bwMode="auto">
            <a:xfrm>
              <a:off x="3552" y="3024"/>
              <a:ext cx="576" cy="24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pPr algn="ctr"/>
              <a:endParaRPr lang="en-US" sz="2000">
                <a:solidFill>
                  <a:srgbClr val="1C1C1C"/>
                </a:solidFill>
                <a:effectLst>
                  <a:outerShdw blurRad="38100" dist="38100" dir="2700000" algn="tl">
                    <a:srgbClr val="000000"/>
                  </a:outerShdw>
                </a:effectLst>
              </a:endParaRPr>
            </a:p>
          </p:txBody>
        </p:sp>
        <p:sp>
          <p:nvSpPr>
            <p:cNvPr id="2687042" name="Rectangle 66"/>
            <p:cNvSpPr>
              <a:spLocks noChangeArrowheads="1"/>
            </p:cNvSpPr>
            <p:nvPr/>
          </p:nvSpPr>
          <p:spPr bwMode="auto">
            <a:xfrm>
              <a:off x="4176" y="3024"/>
              <a:ext cx="576" cy="24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pPr algn="ctr"/>
              <a:endParaRPr lang="en-US" sz="2000">
                <a:solidFill>
                  <a:srgbClr val="1C1C1C"/>
                </a:solidFill>
                <a:effectLst>
                  <a:outerShdw blurRad="38100" dist="38100" dir="2700000" algn="tl">
                    <a:srgbClr val="000000"/>
                  </a:outerShdw>
                </a:effectLst>
              </a:endParaRPr>
            </a:p>
          </p:txBody>
        </p:sp>
        <p:sp>
          <p:nvSpPr>
            <p:cNvPr id="2687043" name="Rectangle 67"/>
            <p:cNvSpPr>
              <a:spLocks noChangeArrowheads="1"/>
            </p:cNvSpPr>
            <p:nvPr/>
          </p:nvSpPr>
          <p:spPr bwMode="auto">
            <a:xfrm>
              <a:off x="4800" y="3024"/>
              <a:ext cx="576" cy="24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pPr algn="ctr"/>
              <a:endParaRPr lang="en-US" sz="2000" b="1">
                <a:solidFill>
                  <a:srgbClr val="1C1C1C"/>
                </a:solidFill>
                <a:effectLst>
                  <a:outerShdw blurRad="38100" dist="38100" dir="2700000" algn="tl">
                    <a:srgbClr val="000000"/>
                  </a:outerShdw>
                </a:effectLst>
                <a:latin typeface="Symbol" pitchFamily="-109" charset="2"/>
              </a:endParaRPr>
            </a:p>
          </p:txBody>
        </p:sp>
        <p:sp>
          <p:nvSpPr>
            <p:cNvPr id="2687044" name="Rectangle 68"/>
            <p:cNvSpPr>
              <a:spLocks noChangeArrowheads="1"/>
            </p:cNvSpPr>
            <p:nvPr/>
          </p:nvSpPr>
          <p:spPr bwMode="auto">
            <a:xfrm>
              <a:off x="5424" y="3024"/>
              <a:ext cx="576" cy="24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pPr algn="ctr"/>
              <a:r>
                <a:rPr lang="en-US" sz="2000">
                  <a:solidFill>
                    <a:srgbClr val="1C1C1C"/>
                  </a:solidFill>
                  <a:effectLst>
                    <a:outerShdw blurRad="38100" dist="38100" dir="2700000" algn="tl">
                      <a:srgbClr val="000000"/>
                    </a:outerShdw>
                  </a:effectLst>
                </a:rPr>
                <a:t> </a:t>
              </a:r>
            </a:p>
          </p:txBody>
        </p:sp>
        <p:sp>
          <p:nvSpPr>
            <p:cNvPr id="2687045" name="Rectangle 69"/>
            <p:cNvSpPr>
              <a:spLocks noChangeArrowheads="1"/>
            </p:cNvSpPr>
            <p:nvPr/>
          </p:nvSpPr>
          <p:spPr bwMode="auto">
            <a:xfrm>
              <a:off x="4800" y="1872"/>
              <a:ext cx="1200" cy="240"/>
            </a:xfrm>
            <a:prstGeom prst="rect">
              <a:avLst/>
            </a:prstGeom>
            <a:solidFill>
              <a:srgbClr val="003399"/>
            </a:solidFill>
            <a:ln w="9525">
              <a:solidFill>
                <a:schemeClr val="tx1"/>
              </a:solidFill>
              <a:miter lim="800000"/>
              <a:headEnd/>
              <a:tailEnd/>
            </a:ln>
            <a:effectLst/>
          </p:spPr>
          <p:txBody>
            <a:bodyPr wrap="none" anchor="ctr">
              <a:prstTxWarp prst="textNoShape">
                <a:avLst/>
              </a:prstTxWarp>
            </a:bodyPr>
            <a:lstStyle/>
            <a:p>
              <a:pPr algn="ctr"/>
              <a:r>
                <a:rPr lang="en-US" sz="2000" b="1">
                  <a:solidFill>
                    <a:schemeClr val="bg1"/>
                  </a:solidFill>
                  <a:effectLst>
                    <a:outerShdw blurRad="38100" dist="38100" dir="2700000" algn="tl">
                      <a:srgbClr val="000000"/>
                    </a:outerShdw>
                  </a:effectLst>
                </a:rPr>
                <a:t>Anti-Quarks</a:t>
              </a:r>
            </a:p>
          </p:txBody>
        </p:sp>
        <p:sp>
          <p:nvSpPr>
            <p:cNvPr id="2687046" name="Rectangle 70"/>
            <p:cNvSpPr>
              <a:spLocks noChangeArrowheads="1"/>
            </p:cNvSpPr>
            <p:nvPr/>
          </p:nvSpPr>
          <p:spPr bwMode="auto">
            <a:xfrm flipH="1">
              <a:off x="3552" y="1872"/>
              <a:ext cx="1200" cy="240"/>
            </a:xfrm>
            <a:prstGeom prst="rect">
              <a:avLst/>
            </a:prstGeom>
            <a:solidFill>
              <a:srgbClr val="CC0000"/>
            </a:solidFill>
            <a:ln w="9525">
              <a:solidFill>
                <a:schemeClr val="tx1"/>
              </a:solidFill>
              <a:miter lim="800000"/>
              <a:headEnd/>
              <a:tailEnd/>
            </a:ln>
            <a:effectLst/>
          </p:spPr>
          <p:txBody>
            <a:bodyPr wrap="none" anchor="ctr">
              <a:prstTxWarp prst="textNoShape">
                <a:avLst/>
              </a:prstTxWarp>
            </a:bodyPr>
            <a:lstStyle/>
            <a:p>
              <a:pPr algn="ctr"/>
              <a:r>
                <a:rPr lang="en-US" sz="2000" b="1">
                  <a:solidFill>
                    <a:schemeClr val="bg1"/>
                  </a:solidFill>
                  <a:effectLst>
                    <a:outerShdw blurRad="38100" dist="38100" dir="2700000" algn="tl">
                      <a:srgbClr val="000000"/>
                    </a:outerShdw>
                  </a:effectLst>
                </a:rPr>
                <a:t>Anti-Leptons</a:t>
              </a:r>
            </a:p>
          </p:txBody>
        </p:sp>
        <p:sp>
          <p:nvSpPr>
            <p:cNvPr id="2687047" name="Rectangle 71"/>
            <p:cNvSpPr>
              <a:spLocks noChangeArrowheads="1"/>
            </p:cNvSpPr>
            <p:nvPr/>
          </p:nvSpPr>
          <p:spPr bwMode="auto">
            <a:xfrm>
              <a:off x="5424" y="2160"/>
              <a:ext cx="576" cy="240"/>
            </a:xfrm>
            <a:prstGeom prst="rect">
              <a:avLst/>
            </a:prstGeom>
            <a:solidFill>
              <a:srgbClr val="003399"/>
            </a:solidFill>
            <a:ln w="9525">
              <a:solidFill>
                <a:schemeClr val="tx1"/>
              </a:solidFill>
              <a:miter lim="800000"/>
              <a:headEnd/>
              <a:tailEnd/>
            </a:ln>
            <a:effectLst/>
          </p:spPr>
          <p:txBody>
            <a:bodyPr wrap="none" anchor="ctr">
              <a:prstTxWarp prst="textNoShape">
                <a:avLst/>
              </a:prstTxWarp>
            </a:bodyPr>
            <a:lstStyle/>
            <a:p>
              <a:r>
                <a:rPr lang="en-US" sz="2000">
                  <a:solidFill>
                    <a:schemeClr val="bg1"/>
                  </a:solidFill>
                  <a:effectLst>
                    <a:outerShdw blurRad="38100" dist="38100" dir="2700000" algn="tl">
                      <a:srgbClr val="000000"/>
                    </a:outerShdw>
                  </a:effectLst>
                </a:rPr>
                <a:t> </a:t>
              </a:r>
              <a:r>
                <a:rPr lang="en-US" sz="2000" b="1">
                  <a:solidFill>
                    <a:schemeClr val="bg1"/>
                  </a:solidFill>
                  <a:effectLst>
                    <a:outerShdw blurRad="38100" dist="38100" dir="2700000" algn="tl">
                      <a:srgbClr val="000000"/>
                    </a:outerShdw>
                  </a:effectLst>
                  <a:latin typeface="Symbol" pitchFamily="-109" charset="2"/>
                </a:rPr>
                <a:t>-</a:t>
              </a:r>
              <a:r>
                <a:rPr lang="en-US" sz="2000">
                  <a:solidFill>
                    <a:schemeClr val="bg1"/>
                  </a:solidFill>
                  <a:effectLst>
                    <a:outerShdw blurRad="38100" dist="38100" dir="2700000" algn="tl">
                      <a:srgbClr val="000000"/>
                    </a:outerShdw>
                  </a:effectLst>
                </a:rPr>
                <a:t>2/3</a:t>
              </a:r>
            </a:p>
          </p:txBody>
        </p:sp>
        <p:sp>
          <p:nvSpPr>
            <p:cNvPr id="2687048" name="Rectangle 72"/>
            <p:cNvSpPr>
              <a:spLocks noChangeArrowheads="1"/>
            </p:cNvSpPr>
            <p:nvPr/>
          </p:nvSpPr>
          <p:spPr bwMode="auto">
            <a:xfrm>
              <a:off x="4800" y="2160"/>
              <a:ext cx="576" cy="240"/>
            </a:xfrm>
            <a:prstGeom prst="rect">
              <a:avLst/>
            </a:prstGeom>
            <a:solidFill>
              <a:srgbClr val="003399"/>
            </a:solidFill>
            <a:ln w="9525">
              <a:solidFill>
                <a:schemeClr val="tx1"/>
              </a:solidFill>
              <a:miter lim="800000"/>
              <a:headEnd/>
              <a:tailEnd/>
            </a:ln>
            <a:effectLst/>
          </p:spPr>
          <p:txBody>
            <a:bodyPr wrap="none" anchor="ctr">
              <a:prstTxWarp prst="textNoShape">
                <a:avLst/>
              </a:prstTxWarp>
            </a:bodyPr>
            <a:lstStyle/>
            <a:p>
              <a:r>
                <a:rPr lang="en-US" sz="2000" b="1">
                  <a:solidFill>
                    <a:schemeClr val="bg1"/>
                  </a:solidFill>
                  <a:effectLst>
                    <a:outerShdw blurRad="38100" dist="38100" dir="2700000" algn="tl">
                      <a:srgbClr val="000000"/>
                    </a:outerShdw>
                  </a:effectLst>
                  <a:latin typeface="Symbol" pitchFamily="-109" charset="2"/>
                </a:rPr>
                <a:t>+</a:t>
              </a:r>
              <a:r>
                <a:rPr lang="en-US" sz="2000">
                  <a:solidFill>
                    <a:schemeClr val="bg1"/>
                  </a:solidFill>
                  <a:effectLst>
                    <a:outerShdw blurRad="38100" dist="38100" dir="2700000" algn="tl">
                      <a:srgbClr val="000000"/>
                    </a:outerShdw>
                  </a:effectLst>
                </a:rPr>
                <a:t>1/3 </a:t>
              </a:r>
            </a:p>
          </p:txBody>
        </p:sp>
        <p:sp>
          <p:nvSpPr>
            <p:cNvPr id="2687049" name="Rectangle 73"/>
            <p:cNvSpPr>
              <a:spLocks noChangeArrowheads="1"/>
            </p:cNvSpPr>
            <p:nvPr/>
          </p:nvSpPr>
          <p:spPr bwMode="auto">
            <a:xfrm>
              <a:off x="3552" y="2160"/>
              <a:ext cx="576" cy="240"/>
            </a:xfrm>
            <a:prstGeom prst="rect">
              <a:avLst/>
            </a:prstGeom>
            <a:solidFill>
              <a:srgbClr val="CC0000"/>
            </a:solidFill>
            <a:ln w="9525">
              <a:solidFill>
                <a:schemeClr val="tx1"/>
              </a:solidFill>
              <a:miter lim="800000"/>
              <a:headEnd/>
              <a:tailEnd/>
            </a:ln>
            <a:effectLst/>
          </p:spPr>
          <p:txBody>
            <a:bodyPr wrap="none" anchor="ctr">
              <a:prstTxWarp prst="textNoShape">
                <a:avLst/>
              </a:prstTxWarp>
            </a:bodyPr>
            <a:lstStyle/>
            <a:p>
              <a:pPr algn="ctr"/>
              <a:r>
                <a:rPr lang="en-US" sz="2000">
                  <a:solidFill>
                    <a:schemeClr val="bg1"/>
                  </a:solidFill>
                  <a:effectLst>
                    <a:outerShdw blurRad="38100" dist="38100" dir="2700000" algn="tl">
                      <a:srgbClr val="000000"/>
                    </a:outerShdw>
                  </a:effectLst>
                </a:rPr>
                <a:t>0 </a:t>
              </a:r>
            </a:p>
          </p:txBody>
        </p:sp>
        <p:sp>
          <p:nvSpPr>
            <p:cNvPr id="2687050" name="Rectangle 74"/>
            <p:cNvSpPr>
              <a:spLocks noChangeArrowheads="1"/>
            </p:cNvSpPr>
            <p:nvPr/>
          </p:nvSpPr>
          <p:spPr bwMode="auto">
            <a:xfrm>
              <a:off x="4176" y="2160"/>
              <a:ext cx="576" cy="240"/>
            </a:xfrm>
            <a:prstGeom prst="rect">
              <a:avLst/>
            </a:prstGeom>
            <a:solidFill>
              <a:srgbClr val="CC0000"/>
            </a:solidFill>
            <a:ln w="9525">
              <a:solidFill>
                <a:schemeClr val="tx1"/>
              </a:solidFill>
              <a:miter lim="800000"/>
              <a:headEnd/>
              <a:tailEnd/>
            </a:ln>
            <a:effectLst/>
          </p:spPr>
          <p:txBody>
            <a:bodyPr wrap="none" anchor="ctr">
              <a:prstTxWarp prst="textNoShape">
                <a:avLst/>
              </a:prstTxWarp>
            </a:bodyPr>
            <a:lstStyle/>
            <a:p>
              <a:pPr algn="ctr"/>
              <a:r>
                <a:rPr lang="en-US" sz="2000" b="1">
                  <a:solidFill>
                    <a:schemeClr val="bg1"/>
                  </a:solidFill>
                  <a:effectLst>
                    <a:outerShdw blurRad="38100" dist="38100" dir="2700000" algn="tl">
                      <a:srgbClr val="000000"/>
                    </a:outerShdw>
                  </a:effectLst>
                  <a:latin typeface="Symbol" pitchFamily="-109" charset="2"/>
                </a:rPr>
                <a:t>+</a:t>
              </a:r>
              <a:r>
                <a:rPr lang="en-US" sz="2000">
                  <a:solidFill>
                    <a:schemeClr val="bg1"/>
                  </a:solidFill>
                  <a:effectLst>
                    <a:outerShdw blurRad="38100" dist="38100" dir="2700000" algn="tl">
                      <a:srgbClr val="000000"/>
                    </a:outerShdw>
                  </a:effectLst>
                </a:rPr>
                <a:t>1 </a:t>
              </a:r>
            </a:p>
          </p:txBody>
        </p:sp>
        <p:graphicFrame>
          <p:nvGraphicFramePr>
            <p:cNvPr id="2687051" name="Object 75"/>
            <p:cNvGraphicFramePr>
              <a:graphicFrameLocks noChangeAspect="1"/>
            </p:cNvGraphicFramePr>
            <p:nvPr/>
          </p:nvGraphicFramePr>
          <p:xfrm>
            <a:off x="3740" y="2489"/>
            <a:ext cx="200" cy="200"/>
          </p:xfrm>
          <a:graphic>
            <a:graphicData uri="http://schemas.openxmlformats.org/presentationml/2006/ole">
              <p:oleObj spid="_x0000_s160773" name="Equation" r:id="rId7" imgW="7315200" imgH="7315200" progId="Equation.3">
                <p:embed/>
              </p:oleObj>
            </a:graphicData>
          </a:graphic>
        </p:graphicFrame>
        <p:graphicFrame>
          <p:nvGraphicFramePr>
            <p:cNvPr id="2687052" name="Object 76"/>
            <p:cNvGraphicFramePr>
              <a:graphicFrameLocks noChangeAspect="1"/>
            </p:cNvGraphicFramePr>
            <p:nvPr/>
          </p:nvGraphicFramePr>
          <p:xfrm>
            <a:off x="4356" y="2426"/>
            <a:ext cx="208" cy="224"/>
          </p:xfrm>
          <a:graphic>
            <a:graphicData uri="http://schemas.openxmlformats.org/presentationml/2006/ole">
              <p:oleObj spid="_x0000_s160774" name="Equation" r:id="rId8" imgW="7315200" imgH="7874000" progId="Equation.3">
                <p:embed/>
              </p:oleObj>
            </a:graphicData>
          </a:graphic>
        </p:graphicFrame>
        <p:graphicFrame>
          <p:nvGraphicFramePr>
            <p:cNvPr id="2687053" name="Object 77"/>
            <p:cNvGraphicFramePr>
              <a:graphicFrameLocks noChangeAspect="1"/>
            </p:cNvGraphicFramePr>
            <p:nvPr/>
          </p:nvGraphicFramePr>
          <p:xfrm>
            <a:off x="5024" y="2477"/>
            <a:ext cx="128" cy="176"/>
          </p:xfrm>
          <a:graphic>
            <a:graphicData uri="http://schemas.openxmlformats.org/presentationml/2006/ole">
              <p:oleObj spid="_x0000_s160775" name="Equation" r:id="rId9" imgW="6502400" imgH="8940800" progId="Equation.3">
                <p:embed/>
              </p:oleObj>
            </a:graphicData>
          </a:graphic>
        </p:graphicFrame>
        <p:graphicFrame>
          <p:nvGraphicFramePr>
            <p:cNvPr id="2687054" name="Object 78"/>
            <p:cNvGraphicFramePr>
              <a:graphicFrameLocks noChangeAspect="1"/>
            </p:cNvGraphicFramePr>
            <p:nvPr/>
          </p:nvGraphicFramePr>
          <p:xfrm>
            <a:off x="5644" y="2506"/>
            <a:ext cx="120" cy="144"/>
          </p:xfrm>
          <a:graphic>
            <a:graphicData uri="http://schemas.openxmlformats.org/presentationml/2006/ole">
              <p:oleObj spid="_x0000_s160776" name="Equation" r:id="rId10" imgW="6096000" imgH="7315200" progId="Equation.3">
                <p:embed/>
              </p:oleObj>
            </a:graphicData>
          </a:graphic>
        </p:graphicFrame>
        <p:graphicFrame>
          <p:nvGraphicFramePr>
            <p:cNvPr id="2687055" name="Object 79"/>
            <p:cNvGraphicFramePr>
              <a:graphicFrameLocks noChangeAspect="1"/>
            </p:cNvGraphicFramePr>
            <p:nvPr/>
          </p:nvGraphicFramePr>
          <p:xfrm>
            <a:off x="3740" y="2770"/>
            <a:ext cx="208" cy="224"/>
          </p:xfrm>
          <a:graphic>
            <a:graphicData uri="http://schemas.openxmlformats.org/presentationml/2006/ole">
              <p:oleObj spid="_x0000_s160777" name="Equation" r:id="rId11" imgW="7315200" imgH="7874000" progId="Equation.3">
                <p:embed/>
              </p:oleObj>
            </a:graphicData>
          </a:graphic>
        </p:graphicFrame>
        <p:graphicFrame>
          <p:nvGraphicFramePr>
            <p:cNvPr id="2687056" name="Object 80"/>
            <p:cNvGraphicFramePr>
              <a:graphicFrameLocks noChangeAspect="1"/>
            </p:cNvGraphicFramePr>
            <p:nvPr/>
          </p:nvGraphicFramePr>
          <p:xfrm>
            <a:off x="3744" y="3060"/>
            <a:ext cx="192" cy="200"/>
          </p:xfrm>
          <a:graphic>
            <a:graphicData uri="http://schemas.openxmlformats.org/presentationml/2006/ole">
              <p:oleObj spid="_x0000_s160778" name="Equation" r:id="rId12" imgW="7315200" imgH="7620000" progId="Equation.3">
                <p:embed/>
              </p:oleObj>
            </a:graphicData>
          </a:graphic>
        </p:graphicFrame>
        <p:graphicFrame>
          <p:nvGraphicFramePr>
            <p:cNvPr id="2687057" name="Object 81"/>
            <p:cNvGraphicFramePr>
              <a:graphicFrameLocks noChangeAspect="1"/>
            </p:cNvGraphicFramePr>
            <p:nvPr/>
          </p:nvGraphicFramePr>
          <p:xfrm>
            <a:off x="4355" y="2715"/>
            <a:ext cx="216" cy="256"/>
          </p:xfrm>
          <a:graphic>
            <a:graphicData uri="http://schemas.openxmlformats.org/presentationml/2006/ole">
              <p:oleObj spid="_x0000_s160779" name="Equation" r:id="rId13" imgW="7315200" imgH="8674100" progId="Equation.3">
                <p:embed/>
              </p:oleObj>
            </a:graphicData>
          </a:graphic>
        </p:graphicFrame>
        <p:graphicFrame>
          <p:nvGraphicFramePr>
            <p:cNvPr id="2687058" name="Object 82"/>
            <p:cNvGraphicFramePr>
              <a:graphicFrameLocks noChangeAspect="1"/>
            </p:cNvGraphicFramePr>
            <p:nvPr/>
          </p:nvGraphicFramePr>
          <p:xfrm>
            <a:off x="4368" y="3000"/>
            <a:ext cx="192" cy="224"/>
          </p:xfrm>
          <a:graphic>
            <a:graphicData uri="http://schemas.openxmlformats.org/presentationml/2006/ole">
              <p:oleObj spid="_x0000_s160780" name="Equation" r:id="rId14" imgW="7315200" imgH="8534400" progId="Equation.3">
                <p:embed/>
              </p:oleObj>
            </a:graphicData>
          </a:graphic>
        </p:graphicFrame>
        <p:graphicFrame>
          <p:nvGraphicFramePr>
            <p:cNvPr id="2687059" name="Object 83"/>
            <p:cNvGraphicFramePr>
              <a:graphicFrameLocks noChangeAspect="1"/>
            </p:cNvGraphicFramePr>
            <p:nvPr/>
          </p:nvGraphicFramePr>
          <p:xfrm>
            <a:off x="5036" y="2792"/>
            <a:ext cx="104" cy="144"/>
          </p:xfrm>
          <a:graphic>
            <a:graphicData uri="http://schemas.openxmlformats.org/presentationml/2006/ole">
              <p:oleObj spid="_x0000_s160781" name="Equation" r:id="rId15" imgW="5283200" imgH="7315200" progId="Equation.3">
                <p:embed/>
              </p:oleObj>
            </a:graphicData>
          </a:graphic>
        </p:graphicFrame>
        <p:graphicFrame>
          <p:nvGraphicFramePr>
            <p:cNvPr id="2687060" name="Object 84"/>
            <p:cNvGraphicFramePr>
              <a:graphicFrameLocks noChangeAspect="1"/>
            </p:cNvGraphicFramePr>
            <p:nvPr/>
          </p:nvGraphicFramePr>
          <p:xfrm>
            <a:off x="5024" y="3050"/>
            <a:ext cx="128" cy="176"/>
          </p:xfrm>
          <a:graphic>
            <a:graphicData uri="http://schemas.openxmlformats.org/presentationml/2006/ole">
              <p:oleObj spid="_x0000_s160782" name="Equation" r:id="rId16" imgW="6502400" imgH="8940800" progId="Equation.3">
                <p:embed/>
              </p:oleObj>
            </a:graphicData>
          </a:graphic>
        </p:graphicFrame>
        <p:graphicFrame>
          <p:nvGraphicFramePr>
            <p:cNvPr id="2687061" name="Object 85"/>
            <p:cNvGraphicFramePr>
              <a:graphicFrameLocks noChangeAspect="1"/>
            </p:cNvGraphicFramePr>
            <p:nvPr/>
          </p:nvGraphicFramePr>
          <p:xfrm>
            <a:off x="5656" y="2787"/>
            <a:ext cx="112" cy="144"/>
          </p:xfrm>
          <a:graphic>
            <a:graphicData uri="http://schemas.openxmlformats.org/presentationml/2006/ole">
              <p:oleObj spid="_x0000_s160783" name="Equation" r:id="rId17" imgW="5689600" imgH="7315200" progId="Equation.3">
                <p:embed/>
              </p:oleObj>
            </a:graphicData>
          </a:graphic>
        </p:graphicFrame>
        <p:graphicFrame>
          <p:nvGraphicFramePr>
            <p:cNvPr id="2687062" name="Object 86"/>
            <p:cNvGraphicFramePr>
              <a:graphicFrameLocks noChangeAspect="1"/>
            </p:cNvGraphicFramePr>
            <p:nvPr/>
          </p:nvGraphicFramePr>
          <p:xfrm>
            <a:off x="5664" y="3057"/>
            <a:ext cx="96" cy="168"/>
          </p:xfrm>
          <a:graphic>
            <a:graphicData uri="http://schemas.openxmlformats.org/presentationml/2006/ole">
              <p:oleObj spid="_x0000_s160784" name="Equation" r:id="rId18" imgW="4876800" imgH="8534400" progId="Equation.3">
                <p:embed/>
              </p:oleObj>
            </a:graphicData>
          </a:graphic>
        </p:graphicFrame>
        <p:sp>
          <p:nvSpPr>
            <p:cNvPr id="2687063" name="Rectangle 87"/>
            <p:cNvSpPr>
              <a:spLocks noChangeArrowheads="1"/>
            </p:cNvSpPr>
            <p:nvPr/>
          </p:nvSpPr>
          <p:spPr bwMode="auto">
            <a:xfrm>
              <a:off x="4800" y="4176"/>
              <a:ext cx="1200" cy="240"/>
            </a:xfrm>
            <a:prstGeom prst="rect">
              <a:avLst/>
            </a:prstGeom>
            <a:solidFill>
              <a:srgbClr val="4D4D4D"/>
            </a:solidFill>
            <a:ln w="9525">
              <a:solidFill>
                <a:schemeClr val="tx1"/>
              </a:solidFill>
              <a:miter lim="800000"/>
              <a:headEnd/>
              <a:tailEnd/>
            </a:ln>
            <a:effectLst/>
          </p:spPr>
          <p:txBody>
            <a:bodyPr wrap="none" anchor="ctr">
              <a:prstTxWarp prst="textNoShape">
                <a:avLst/>
              </a:prstTxWarp>
            </a:bodyPr>
            <a:lstStyle/>
            <a:p>
              <a:endParaRPr lang="en-US" sz="2000" dirty="0">
                <a:solidFill>
                  <a:schemeClr val="bg1"/>
                </a:solidFill>
                <a:effectLst>
                  <a:outerShdw blurRad="38100" dist="38100" dir="2700000" algn="tl">
                    <a:srgbClr val="000000"/>
                  </a:outerShdw>
                </a:effectLst>
              </a:endParaRPr>
            </a:p>
          </p:txBody>
        </p:sp>
        <p:sp>
          <p:nvSpPr>
            <p:cNvPr id="2687064" name="Rectangle 88"/>
            <p:cNvSpPr>
              <a:spLocks noChangeArrowheads="1"/>
            </p:cNvSpPr>
            <p:nvPr/>
          </p:nvSpPr>
          <p:spPr bwMode="auto">
            <a:xfrm>
              <a:off x="4176" y="3888"/>
              <a:ext cx="1824" cy="240"/>
            </a:xfrm>
            <a:prstGeom prst="rect">
              <a:avLst/>
            </a:prstGeom>
            <a:solidFill>
              <a:srgbClr val="4D4D4D"/>
            </a:solidFill>
            <a:ln w="9525">
              <a:solidFill>
                <a:schemeClr val="tx1"/>
              </a:solidFill>
              <a:miter lim="800000"/>
              <a:headEnd/>
              <a:tailEnd/>
            </a:ln>
            <a:effectLst/>
          </p:spPr>
          <p:txBody>
            <a:bodyPr wrap="none" anchor="ctr">
              <a:prstTxWarp prst="textNoShape">
                <a:avLst/>
              </a:prstTxWarp>
            </a:bodyPr>
            <a:lstStyle/>
            <a:p>
              <a:endParaRPr lang="en-US" sz="2000" dirty="0">
                <a:solidFill>
                  <a:schemeClr val="bg1"/>
                </a:solidFill>
                <a:effectLst>
                  <a:outerShdw blurRad="38100" dist="38100" dir="2700000" algn="tl">
                    <a:srgbClr val="000000"/>
                  </a:outerShdw>
                </a:effectLst>
              </a:endParaRPr>
            </a:p>
          </p:txBody>
        </p:sp>
        <p:sp>
          <p:nvSpPr>
            <p:cNvPr id="2687065" name="Rectangle 89"/>
            <p:cNvSpPr>
              <a:spLocks noChangeArrowheads="1"/>
            </p:cNvSpPr>
            <p:nvPr/>
          </p:nvSpPr>
          <p:spPr bwMode="auto">
            <a:xfrm>
              <a:off x="3552" y="480"/>
              <a:ext cx="2448" cy="480"/>
            </a:xfrm>
            <a:prstGeom prst="rect">
              <a:avLst/>
            </a:prstGeom>
            <a:solidFill>
              <a:srgbClr val="336699"/>
            </a:solidFill>
            <a:ln w="9525">
              <a:solidFill>
                <a:schemeClr val="tx1"/>
              </a:solidFill>
              <a:miter lim="800000"/>
              <a:headEnd/>
              <a:tailEnd/>
            </a:ln>
            <a:effectLst/>
          </p:spPr>
          <p:txBody>
            <a:bodyPr wrap="none" anchor="ctr">
              <a:prstTxWarp prst="textNoShape">
                <a:avLst/>
              </a:prstTxWarp>
            </a:bodyPr>
            <a:lstStyle/>
            <a:p>
              <a:pPr algn="ctr"/>
              <a:r>
                <a:rPr lang="en-US" b="1" dirty="0" err="1" smtClean="0">
                  <a:solidFill>
                    <a:schemeClr val="bg1"/>
                  </a:solidFill>
                  <a:effectLst>
                    <a:outerShdw blurRad="38100" dist="38100" dir="2700000" algn="tl">
                      <a:srgbClr val="000000"/>
                    </a:outerShdw>
                  </a:effectLst>
                </a:rPr>
                <a:t>Antimatière</a:t>
              </a:r>
              <a:endParaRPr lang="en-US" b="1" dirty="0">
                <a:solidFill>
                  <a:schemeClr val="bg1"/>
                </a:solidFill>
                <a:effectLst>
                  <a:outerShdw blurRad="38100" dist="38100" dir="2700000" algn="tl">
                    <a:srgbClr val="000000"/>
                  </a:outerShdw>
                </a:effectLst>
              </a:endParaRPr>
            </a:p>
          </p:txBody>
        </p:sp>
        <p:sp>
          <p:nvSpPr>
            <p:cNvPr id="2687066" name="Rectangle 90"/>
            <p:cNvSpPr>
              <a:spLocks noChangeArrowheads="1"/>
            </p:cNvSpPr>
            <p:nvPr/>
          </p:nvSpPr>
          <p:spPr bwMode="auto">
            <a:xfrm>
              <a:off x="3456" y="3312"/>
              <a:ext cx="576" cy="240"/>
            </a:xfrm>
            <a:prstGeom prst="rect">
              <a:avLst/>
            </a:prstGeom>
            <a:solidFill>
              <a:srgbClr val="4D4D4D"/>
            </a:solidFill>
            <a:ln w="9525">
              <a:noFill/>
              <a:miter lim="800000"/>
              <a:headEnd/>
              <a:tailEnd/>
            </a:ln>
            <a:effectLst/>
          </p:spPr>
          <p:txBody>
            <a:bodyPr wrap="none" anchor="ctr">
              <a:prstTxWarp prst="textNoShape">
                <a:avLst/>
              </a:prstTxWarp>
            </a:bodyPr>
            <a:lstStyle/>
            <a:p>
              <a:endParaRPr lang="fr-FR" sz="2000"/>
            </a:p>
          </p:txBody>
        </p:sp>
        <p:sp>
          <p:nvSpPr>
            <p:cNvPr id="2687067" name="Rectangle 91"/>
            <p:cNvSpPr>
              <a:spLocks noChangeArrowheads="1"/>
            </p:cNvSpPr>
            <p:nvPr/>
          </p:nvSpPr>
          <p:spPr bwMode="auto">
            <a:xfrm>
              <a:off x="3456" y="3600"/>
              <a:ext cx="576" cy="240"/>
            </a:xfrm>
            <a:prstGeom prst="rect">
              <a:avLst/>
            </a:prstGeom>
            <a:solidFill>
              <a:srgbClr val="4D4D4D"/>
            </a:solidFill>
            <a:ln w="9525">
              <a:noFill/>
              <a:miter lim="800000"/>
              <a:headEnd/>
              <a:tailEnd/>
            </a:ln>
            <a:effectLst/>
          </p:spPr>
          <p:txBody>
            <a:bodyPr wrap="none" anchor="ctr">
              <a:prstTxWarp prst="textNoShape">
                <a:avLst/>
              </a:prstTxWarp>
            </a:bodyPr>
            <a:lstStyle/>
            <a:p>
              <a:endParaRPr lang="fr-FR" sz="2000"/>
            </a:p>
          </p:txBody>
        </p:sp>
        <p:sp>
          <p:nvSpPr>
            <p:cNvPr id="2687068" name="Line 92"/>
            <p:cNvSpPr>
              <a:spLocks noChangeShapeType="1"/>
            </p:cNvSpPr>
            <p:nvPr/>
          </p:nvSpPr>
          <p:spPr bwMode="auto">
            <a:xfrm>
              <a:off x="3456" y="3312"/>
              <a:ext cx="816" cy="0"/>
            </a:xfrm>
            <a:prstGeom prst="line">
              <a:avLst/>
            </a:prstGeom>
            <a:noFill/>
            <a:ln w="9525">
              <a:solidFill>
                <a:schemeClr val="tx1"/>
              </a:solidFill>
              <a:round/>
              <a:headEnd/>
              <a:tailEnd/>
            </a:ln>
            <a:effectLst/>
          </p:spPr>
          <p:txBody>
            <a:bodyPr wrap="none" anchor="ctr">
              <a:prstTxWarp prst="textNoShape">
                <a:avLst/>
              </a:prstTxWarp>
            </a:bodyPr>
            <a:lstStyle/>
            <a:p>
              <a:endParaRPr lang="fr-FR" sz="2000"/>
            </a:p>
          </p:txBody>
        </p:sp>
        <p:sp>
          <p:nvSpPr>
            <p:cNvPr id="2687069" name="Line 93"/>
            <p:cNvSpPr>
              <a:spLocks noChangeShapeType="1"/>
            </p:cNvSpPr>
            <p:nvPr/>
          </p:nvSpPr>
          <p:spPr bwMode="auto">
            <a:xfrm>
              <a:off x="3456" y="3600"/>
              <a:ext cx="816" cy="0"/>
            </a:xfrm>
            <a:prstGeom prst="line">
              <a:avLst/>
            </a:prstGeom>
            <a:noFill/>
            <a:ln w="9525">
              <a:solidFill>
                <a:schemeClr val="tx1"/>
              </a:solidFill>
              <a:round/>
              <a:headEnd/>
              <a:tailEnd/>
            </a:ln>
            <a:effectLst/>
          </p:spPr>
          <p:txBody>
            <a:bodyPr wrap="none" anchor="ctr">
              <a:prstTxWarp prst="textNoShape">
                <a:avLst/>
              </a:prstTxWarp>
            </a:bodyPr>
            <a:lstStyle/>
            <a:p>
              <a:endParaRPr lang="fr-FR" sz="2000"/>
            </a:p>
          </p:txBody>
        </p:sp>
        <p:sp>
          <p:nvSpPr>
            <p:cNvPr id="2687070" name="Line 94"/>
            <p:cNvSpPr>
              <a:spLocks noChangeShapeType="1"/>
            </p:cNvSpPr>
            <p:nvPr/>
          </p:nvSpPr>
          <p:spPr bwMode="auto">
            <a:xfrm>
              <a:off x="3456" y="3552"/>
              <a:ext cx="816" cy="0"/>
            </a:xfrm>
            <a:prstGeom prst="line">
              <a:avLst/>
            </a:prstGeom>
            <a:noFill/>
            <a:ln w="9525">
              <a:solidFill>
                <a:schemeClr val="tx1"/>
              </a:solidFill>
              <a:round/>
              <a:headEnd/>
              <a:tailEnd/>
            </a:ln>
            <a:effectLst/>
          </p:spPr>
          <p:txBody>
            <a:bodyPr wrap="none" anchor="ctr">
              <a:prstTxWarp prst="textNoShape">
                <a:avLst/>
              </a:prstTxWarp>
            </a:bodyPr>
            <a:lstStyle/>
            <a:p>
              <a:endParaRPr lang="fr-FR" sz="2000"/>
            </a:p>
          </p:txBody>
        </p:sp>
        <p:sp>
          <p:nvSpPr>
            <p:cNvPr id="2687071" name="Line 95"/>
            <p:cNvSpPr>
              <a:spLocks noChangeShapeType="1"/>
            </p:cNvSpPr>
            <p:nvPr/>
          </p:nvSpPr>
          <p:spPr bwMode="auto">
            <a:xfrm>
              <a:off x="3456" y="3840"/>
              <a:ext cx="816" cy="0"/>
            </a:xfrm>
            <a:prstGeom prst="line">
              <a:avLst/>
            </a:prstGeom>
            <a:noFill/>
            <a:ln w="9525">
              <a:solidFill>
                <a:schemeClr val="tx1"/>
              </a:solidFill>
              <a:round/>
              <a:headEnd/>
              <a:tailEnd/>
            </a:ln>
            <a:effectLst/>
          </p:spPr>
          <p:txBody>
            <a:bodyPr wrap="none" anchor="ctr">
              <a:prstTxWarp prst="textNoShape">
                <a:avLst/>
              </a:prstTxWarp>
            </a:bodyPr>
            <a:lstStyle/>
            <a:p>
              <a:endParaRPr lang="fr-FR" sz="2000"/>
            </a:p>
          </p:txBody>
        </p:sp>
      </p:grpSp>
      <p:sp>
        <p:nvSpPr>
          <p:cNvPr id="2687072" name="Rectangle 96"/>
          <p:cNvSpPr>
            <a:spLocks noChangeArrowheads="1"/>
          </p:cNvSpPr>
          <p:nvPr/>
        </p:nvSpPr>
        <p:spPr bwMode="auto">
          <a:xfrm>
            <a:off x="5286376" y="1571626"/>
            <a:ext cx="3643313" cy="1071563"/>
          </a:xfrm>
          <a:prstGeom prst="rect">
            <a:avLst/>
          </a:prstGeom>
          <a:solidFill>
            <a:schemeClr val="tx1"/>
          </a:solidFill>
          <a:ln w="9525">
            <a:solidFill>
              <a:schemeClr val="tx1"/>
            </a:solidFill>
            <a:miter lim="800000"/>
            <a:headEnd/>
            <a:tailEnd/>
          </a:ln>
          <a:effectLst/>
        </p:spPr>
        <p:txBody>
          <a:bodyPr wrap="none" lIns="85719" tIns="42861" rIns="85719" bIns="42861" anchor="ctr">
            <a:prstTxWarp prst="textNoShape">
              <a:avLst/>
            </a:prstTxWarp>
          </a:bodyPr>
          <a:lstStyle/>
          <a:p>
            <a:pPr algn="ctr"/>
            <a:r>
              <a:rPr lang="en-US" sz="2000">
                <a:solidFill>
                  <a:srgbClr val="FFFF66"/>
                </a:solidFill>
                <a:effectLst>
                  <a:outerShdw blurRad="38100" dist="38100" dir="2700000" algn="tl">
                    <a:srgbClr val="FFFFFF"/>
                  </a:outerShdw>
                </a:effectLst>
              </a:rPr>
              <a:t>Why is there no antimatter</a:t>
            </a:r>
          </a:p>
          <a:p>
            <a:pPr algn="ctr"/>
            <a:r>
              <a:rPr lang="en-US" sz="2000">
                <a:solidFill>
                  <a:srgbClr val="FFFF66"/>
                </a:solidFill>
                <a:effectLst>
                  <a:outerShdw blurRad="38100" dist="38100" dir="2700000" algn="tl">
                    <a:srgbClr val="FFFFFF"/>
                  </a:outerShdw>
                </a:effectLst>
              </a:rPr>
              <a:t>in the Universe?</a:t>
            </a:r>
          </a:p>
          <a:p>
            <a:pPr algn="ctr"/>
            <a:r>
              <a:rPr lang="en-US" sz="2000">
                <a:solidFill>
                  <a:srgbClr val="FFFF66"/>
                </a:solidFill>
                <a:effectLst>
                  <a:outerShdw blurRad="38100" dist="38100" dir="2700000" algn="tl">
                    <a:srgbClr val="FFFFFF"/>
                  </a:outerShdw>
                </a:effectLst>
              </a:rPr>
              <a:t>(Problem of „Baryogenesis”)</a:t>
            </a:r>
          </a:p>
        </p:txBody>
      </p:sp>
      <p:grpSp>
        <p:nvGrpSpPr>
          <p:cNvPr id="5" name="Group 97"/>
          <p:cNvGrpSpPr>
            <a:grpSpLocks/>
          </p:cNvGrpSpPr>
          <p:nvPr/>
        </p:nvGrpSpPr>
        <p:grpSpPr bwMode="auto">
          <a:xfrm>
            <a:off x="1571626" y="1571626"/>
            <a:ext cx="7358063" cy="3286125"/>
            <a:chOff x="1056" y="1056"/>
            <a:chExt cx="4944" cy="2208"/>
          </a:xfrm>
        </p:grpSpPr>
        <p:grpSp>
          <p:nvGrpSpPr>
            <p:cNvPr id="6" name="Group 98"/>
            <p:cNvGrpSpPr>
              <a:grpSpLocks/>
            </p:cNvGrpSpPr>
            <p:nvPr/>
          </p:nvGrpSpPr>
          <p:grpSpPr bwMode="auto">
            <a:xfrm>
              <a:off x="2304" y="1872"/>
              <a:ext cx="2448" cy="1392"/>
              <a:chOff x="2304" y="1872"/>
              <a:chExt cx="2448" cy="1392"/>
            </a:xfrm>
          </p:grpSpPr>
          <p:sp>
            <p:nvSpPr>
              <p:cNvPr id="2687075" name="Rectangle 99"/>
              <p:cNvSpPr>
                <a:spLocks noChangeArrowheads="1"/>
              </p:cNvSpPr>
              <p:nvPr/>
            </p:nvSpPr>
            <p:spPr bwMode="auto">
              <a:xfrm>
                <a:off x="2928" y="2160"/>
                <a:ext cx="576" cy="240"/>
              </a:xfrm>
              <a:prstGeom prst="rect">
                <a:avLst/>
              </a:prstGeom>
              <a:solidFill>
                <a:srgbClr val="CC0000"/>
              </a:solidFill>
              <a:ln w="9525">
                <a:solidFill>
                  <a:schemeClr val="tx1"/>
                </a:solidFill>
                <a:miter lim="800000"/>
                <a:headEnd/>
                <a:tailEnd/>
              </a:ln>
              <a:effectLst/>
            </p:spPr>
            <p:txBody>
              <a:bodyPr wrap="none" anchor="ctr">
                <a:prstTxWarp prst="textNoShape">
                  <a:avLst/>
                </a:prstTxWarp>
              </a:bodyPr>
              <a:lstStyle/>
              <a:p>
                <a:pPr algn="ctr"/>
                <a:r>
                  <a:rPr lang="en-US" sz="2000">
                    <a:solidFill>
                      <a:schemeClr val="bg1"/>
                    </a:solidFill>
                    <a:effectLst>
                      <a:outerShdw blurRad="38100" dist="38100" dir="2700000" algn="tl">
                        <a:srgbClr val="000000"/>
                      </a:outerShdw>
                    </a:effectLst>
                  </a:rPr>
                  <a:t>0 </a:t>
                </a:r>
              </a:p>
            </p:txBody>
          </p:sp>
          <p:sp>
            <p:nvSpPr>
              <p:cNvPr id="2687076" name="Rectangle 100" descr="Dark upward diagonal"/>
              <p:cNvSpPr>
                <a:spLocks noChangeArrowheads="1"/>
              </p:cNvSpPr>
              <p:nvPr/>
            </p:nvSpPr>
            <p:spPr bwMode="auto">
              <a:xfrm>
                <a:off x="2928" y="2448"/>
                <a:ext cx="1200" cy="240"/>
              </a:xfrm>
              <a:prstGeom prst="rect">
                <a:avLst/>
              </a:prstGeom>
              <a:pattFill prst="dkUpDiag">
                <a:fgClr>
                  <a:srgbClr val="FFFF00"/>
                </a:fgClr>
                <a:bgClr>
                  <a:srgbClr val="DDDDDD"/>
                </a:bgClr>
              </a:pattFill>
              <a:ln w="9525">
                <a:solidFill>
                  <a:schemeClr val="tx1"/>
                </a:solidFill>
                <a:miter lim="800000"/>
                <a:headEnd/>
                <a:tailEnd/>
              </a:ln>
              <a:effectLst/>
            </p:spPr>
            <p:txBody>
              <a:bodyPr wrap="none" anchor="ctr">
                <a:prstTxWarp prst="textNoShape">
                  <a:avLst/>
                </a:prstTxWarp>
              </a:bodyPr>
              <a:lstStyle/>
              <a:p>
                <a:pPr algn="ctr"/>
                <a:r>
                  <a:rPr lang="en-US" sz="2000">
                    <a:solidFill>
                      <a:srgbClr val="1C1C1C"/>
                    </a:solidFill>
                    <a:effectLst>
                      <a:outerShdw blurRad="38100" dist="38100" dir="2700000" algn="tl">
                        <a:srgbClr val="000000"/>
                      </a:outerShdw>
                    </a:effectLst>
                  </a:rPr>
                  <a:t> </a:t>
                </a:r>
              </a:p>
            </p:txBody>
          </p:sp>
          <p:graphicFrame>
            <p:nvGraphicFramePr>
              <p:cNvPr id="2687077" name="Object 101"/>
              <p:cNvGraphicFramePr>
                <a:graphicFrameLocks noChangeAspect="1"/>
              </p:cNvGraphicFramePr>
              <p:nvPr/>
            </p:nvGraphicFramePr>
            <p:xfrm>
              <a:off x="3448" y="2496"/>
              <a:ext cx="200" cy="200"/>
            </p:xfrm>
            <a:graphic>
              <a:graphicData uri="http://schemas.openxmlformats.org/presentationml/2006/ole">
                <p:oleObj spid="_x0000_s160770" name="Equation" r:id="rId19" imgW="7315200" imgH="7315200" progId="Equation.3">
                  <p:embed/>
                </p:oleObj>
              </a:graphicData>
            </a:graphic>
          </p:graphicFrame>
          <p:sp>
            <p:nvSpPr>
              <p:cNvPr id="2687078" name="Rectangle 102" descr="Dark upward diagonal"/>
              <p:cNvSpPr>
                <a:spLocks noChangeArrowheads="1"/>
              </p:cNvSpPr>
              <p:nvPr/>
            </p:nvSpPr>
            <p:spPr bwMode="auto">
              <a:xfrm>
                <a:off x="2928" y="2736"/>
                <a:ext cx="1200" cy="240"/>
              </a:xfrm>
              <a:prstGeom prst="rect">
                <a:avLst/>
              </a:prstGeom>
              <a:pattFill prst="dkUpDiag">
                <a:fgClr>
                  <a:srgbClr val="00CCFF"/>
                </a:fgClr>
                <a:bgClr>
                  <a:srgbClr val="DDDDDD"/>
                </a:bgClr>
              </a:pattFill>
              <a:ln w="9525">
                <a:solidFill>
                  <a:schemeClr val="tx1"/>
                </a:solidFill>
                <a:miter lim="800000"/>
                <a:headEnd/>
                <a:tailEnd/>
              </a:ln>
              <a:effectLst/>
            </p:spPr>
            <p:txBody>
              <a:bodyPr wrap="none" anchor="ctr">
                <a:prstTxWarp prst="textNoShape">
                  <a:avLst/>
                </a:prstTxWarp>
              </a:bodyPr>
              <a:lstStyle/>
              <a:p>
                <a:pPr algn="ctr"/>
                <a:r>
                  <a:rPr lang="en-US" sz="2000">
                    <a:solidFill>
                      <a:srgbClr val="1C1C1C"/>
                    </a:solidFill>
                    <a:effectLst>
                      <a:outerShdw blurRad="38100" dist="38100" dir="2700000" algn="tl">
                        <a:srgbClr val="000000"/>
                      </a:outerShdw>
                    </a:effectLst>
                  </a:rPr>
                  <a:t> </a:t>
                </a:r>
              </a:p>
            </p:txBody>
          </p:sp>
          <p:graphicFrame>
            <p:nvGraphicFramePr>
              <p:cNvPr id="2687079" name="Object 103"/>
              <p:cNvGraphicFramePr>
                <a:graphicFrameLocks noChangeAspect="1"/>
              </p:cNvGraphicFramePr>
              <p:nvPr/>
            </p:nvGraphicFramePr>
            <p:xfrm>
              <a:off x="3449" y="2772"/>
              <a:ext cx="208" cy="224"/>
            </p:xfrm>
            <a:graphic>
              <a:graphicData uri="http://schemas.openxmlformats.org/presentationml/2006/ole">
                <p:oleObj spid="_x0000_s160771" name="Equation" r:id="rId20" imgW="7315200" imgH="7874000" progId="Equation.3">
                  <p:embed/>
                </p:oleObj>
              </a:graphicData>
            </a:graphic>
          </p:graphicFrame>
          <p:sp>
            <p:nvSpPr>
              <p:cNvPr id="2687080" name="Rectangle 104" descr="Dark upward diagonal"/>
              <p:cNvSpPr>
                <a:spLocks noChangeArrowheads="1"/>
              </p:cNvSpPr>
              <p:nvPr/>
            </p:nvSpPr>
            <p:spPr bwMode="auto">
              <a:xfrm>
                <a:off x="2928" y="3024"/>
                <a:ext cx="1200" cy="240"/>
              </a:xfrm>
              <a:prstGeom prst="rect">
                <a:avLst/>
              </a:prstGeom>
              <a:pattFill prst="dkUpDiag">
                <a:fgClr>
                  <a:schemeClr val="accent1"/>
                </a:fgClr>
                <a:bgClr>
                  <a:srgbClr val="DDDDDD"/>
                </a:bgClr>
              </a:pattFill>
              <a:ln w="9525">
                <a:solidFill>
                  <a:schemeClr val="tx1"/>
                </a:solidFill>
                <a:miter lim="800000"/>
                <a:headEnd/>
                <a:tailEnd/>
              </a:ln>
              <a:effectLst/>
            </p:spPr>
            <p:txBody>
              <a:bodyPr wrap="none" anchor="ctr">
                <a:prstTxWarp prst="textNoShape">
                  <a:avLst/>
                </a:prstTxWarp>
              </a:bodyPr>
              <a:lstStyle/>
              <a:p>
                <a:pPr algn="ctr"/>
                <a:r>
                  <a:rPr lang="en-US" sz="2000">
                    <a:solidFill>
                      <a:srgbClr val="1C1C1C"/>
                    </a:solidFill>
                    <a:effectLst>
                      <a:outerShdw blurRad="38100" dist="38100" dir="2700000" algn="tl">
                        <a:srgbClr val="000000"/>
                      </a:outerShdw>
                    </a:effectLst>
                  </a:rPr>
                  <a:t> </a:t>
                </a:r>
              </a:p>
            </p:txBody>
          </p:sp>
          <p:graphicFrame>
            <p:nvGraphicFramePr>
              <p:cNvPr id="2687081" name="Object 105"/>
              <p:cNvGraphicFramePr>
                <a:graphicFrameLocks noChangeAspect="1"/>
              </p:cNvGraphicFramePr>
              <p:nvPr/>
            </p:nvGraphicFramePr>
            <p:xfrm>
              <a:off x="3459" y="3061"/>
              <a:ext cx="192" cy="200"/>
            </p:xfrm>
            <a:graphic>
              <a:graphicData uri="http://schemas.openxmlformats.org/presentationml/2006/ole">
                <p:oleObj spid="_x0000_s160772" name="Equation" r:id="rId21" imgW="7315200" imgH="7620000" progId="Equation.3">
                  <p:embed/>
                </p:oleObj>
              </a:graphicData>
            </a:graphic>
          </p:graphicFrame>
          <p:sp>
            <p:nvSpPr>
              <p:cNvPr id="2687082" name="Rectangle 106" descr="Dark upward diagonal"/>
              <p:cNvSpPr>
                <a:spLocks noChangeArrowheads="1"/>
              </p:cNvSpPr>
              <p:nvPr/>
            </p:nvSpPr>
            <p:spPr bwMode="auto">
              <a:xfrm>
                <a:off x="2928" y="2160"/>
                <a:ext cx="1200" cy="240"/>
              </a:xfrm>
              <a:prstGeom prst="rect">
                <a:avLst/>
              </a:prstGeom>
              <a:pattFill prst="dkUpDiag">
                <a:fgClr>
                  <a:srgbClr val="CC0000"/>
                </a:fgClr>
                <a:bgClr>
                  <a:srgbClr val="DDDDDD"/>
                </a:bgClr>
              </a:pattFill>
              <a:ln w="9525">
                <a:solidFill>
                  <a:schemeClr val="tx1"/>
                </a:solidFill>
                <a:miter lim="800000"/>
                <a:headEnd/>
                <a:tailEnd/>
              </a:ln>
              <a:effectLst/>
            </p:spPr>
            <p:txBody>
              <a:bodyPr wrap="none" anchor="ctr">
                <a:prstTxWarp prst="textNoShape">
                  <a:avLst/>
                </a:prstTxWarp>
              </a:bodyPr>
              <a:lstStyle/>
              <a:p>
                <a:pPr algn="ctr"/>
                <a:r>
                  <a:rPr lang="en-US" sz="2000">
                    <a:solidFill>
                      <a:schemeClr val="bg1"/>
                    </a:solidFill>
                    <a:effectLst>
                      <a:outerShdw blurRad="38100" dist="38100" dir="2700000" algn="tl">
                        <a:srgbClr val="000000"/>
                      </a:outerShdw>
                    </a:effectLst>
                  </a:rPr>
                  <a:t>0</a:t>
                </a:r>
              </a:p>
            </p:txBody>
          </p:sp>
          <p:sp>
            <p:nvSpPr>
              <p:cNvPr id="2687083" name="Rectangle 107"/>
              <p:cNvSpPr>
                <a:spLocks noChangeArrowheads="1"/>
              </p:cNvSpPr>
              <p:nvPr/>
            </p:nvSpPr>
            <p:spPr bwMode="auto">
              <a:xfrm>
                <a:off x="2304" y="1872"/>
                <a:ext cx="624" cy="240"/>
              </a:xfrm>
              <a:prstGeom prst="rect">
                <a:avLst/>
              </a:prstGeom>
              <a:solidFill>
                <a:srgbClr val="CC0000"/>
              </a:solidFill>
              <a:ln w="9525">
                <a:noFill/>
                <a:miter lim="800000"/>
                <a:headEnd/>
                <a:tailEnd/>
              </a:ln>
              <a:effectLst/>
            </p:spPr>
            <p:txBody>
              <a:bodyPr wrap="none" anchor="ctr">
                <a:prstTxWarp prst="textNoShape">
                  <a:avLst/>
                </a:prstTxWarp>
              </a:bodyPr>
              <a:lstStyle/>
              <a:p>
                <a:endParaRPr lang="fr-FR" sz="2000"/>
              </a:p>
            </p:txBody>
          </p:sp>
          <p:sp>
            <p:nvSpPr>
              <p:cNvPr id="2687084" name="Rectangle 108"/>
              <p:cNvSpPr>
                <a:spLocks noChangeArrowheads="1"/>
              </p:cNvSpPr>
              <p:nvPr/>
            </p:nvSpPr>
            <p:spPr bwMode="auto">
              <a:xfrm>
                <a:off x="4128" y="1872"/>
                <a:ext cx="624" cy="240"/>
              </a:xfrm>
              <a:prstGeom prst="rect">
                <a:avLst/>
              </a:prstGeom>
              <a:solidFill>
                <a:srgbClr val="CC0000"/>
              </a:solidFill>
              <a:ln w="9525">
                <a:noFill/>
                <a:miter lim="800000"/>
                <a:headEnd/>
                <a:tailEnd/>
              </a:ln>
              <a:effectLst/>
            </p:spPr>
            <p:txBody>
              <a:bodyPr wrap="none" anchor="ctr">
                <a:prstTxWarp prst="textNoShape">
                  <a:avLst/>
                </a:prstTxWarp>
              </a:bodyPr>
              <a:lstStyle/>
              <a:p>
                <a:endParaRPr lang="fr-FR" sz="2000"/>
              </a:p>
            </p:txBody>
          </p:sp>
          <p:sp>
            <p:nvSpPr>
              <p:cNvPr id="2687085" name="Rectangle 109" descr="Dark upward diagonal"/>
              <p:cNvSpPr>
                <a:spLocks noChangeArrowheads="1"/>
              </p:cNvSpPr>
              <p:nvPr/>
            </p:nvSpPr>
            <p:spPr bwMode="auto">
              <a:xfrm>
                <a:off x="2928" y="1872"/>
                <a:ext cx="576" cy="240"/>
              </a:xfrm>
              <a:prstGeom prst="rect">
                <a:avLst/>
              </a:prstGeom>
              <a:pattFill prst="dkUpDiag">
                <a:fgClr>
                  <a:srgbClr val="CC0000"/>
                </a:fgClr>
                <a:bgClr>
                  <a:srgbClr val="DDDDDD"/>
                </a:bgClr>
              </a:pattFill>
              <a:ln w="9525">
                <a:noFill/>
                <a:miter lim="800000"/>
                <a:headEnd/>
                <a:tailEnd/>
              </a:ln>
              <a:effectLst/>
            </p:spPr>
            <p:txBody>
              <a:bodyPr wrap="none" anchor="ctr">
                <a:prstTxWarp prst="textNoShape">
                  <a:avLst/>
                </a:prstTxWarp>
              </a:bodyPr>
              <a:lstStyle/>
              <a:p>
                <a:endParaRPr lang="fr-FR" sz="2000"/>
              </a:p>
            </p:txBody>
          </p:sp>
          <p:sp>
            <p:nvSpPr>
              <p:cNvPr id="2687086" name="Rectangle 110" descr="Dark upward diagonal"/>
              <p:cNvSpPr>
                <a:spLocks noChangeArrowheads="1"/>
              </p:cNvSpPr>
              <p:nvPr/>
            </p:nvSpPr>
            <p:spPr bwMode="auto">
              <a:xfrm>
                <a:off x="3552" y="1872"/>
                <a:ext cx="576" cy="240"/>
              </a:xfrm>
              <a:prstGeom prst="rect">
                <a:avLst/>
              </a:prstGeom>
              <a:pattFill prst="dkUpDiag">
                <a:fgClr>
                  <a:srgbClr val="CC0000"/>
                </a:fgClr>
                <a:bgClr>
                  <a:srgbClr val="DDDDDD"/>
                </a:bgClr>
              </a:pattFill>
              <a:ln w="9525">
                <a:noFill/>
                <a:miter lim="800000"/>
                <a:headEnd/>
                <a:tailEnd/>
              </a:ln>
              <a:effectLst/>
            </p:spPr>
            <p:txBody>
              <a:bodyPr wrap="none" anchor="ctr">
                <a:prstTxWarp prst="textNoShape">
                  <a:avLst/>
                </a:prstTxWarp>
              </a:bodyPr>
              <a:lstStyle/>
              <a:p>
                <a:endParaRPr lang="fr-FR" sz="2000"/>
              </a:p>
            </p:txBody>
          </p:sp>
          <p:sp>
            <p:nvSpPr>
              <p:cNvPr id="2687087" name="Rectangle 111"/>
              <p:cNvSpPr>
                <a:spLocks noChangeArrowheads="1"/>
              </p:cNvSpPr>
              <p:nvPr/>
            </p:nvSpPr>
            <p:spPr bwMode="auto">
              <a:xfrm>
                <a:off x="2304" y="1872"/>
                <a:ext cx="1200" cy="240"/>
              </a:xfrm>
              <a:prstGeom prst="rect">
                <a:avLst/>
              </a:prstGeom>
              <a:noFill/>
              <a:ln w="9525">
                <a:solidFill>
                  <a:schemeClr val="tx1"/>
                </a:solidFill>
                <a:miter lim="800000"/>
                <a:headEnd/>
                <a:tailEnd/>
              </a:ln>
              <a:effectLst/>
            </p:spPr>
            <p:txBody>
              <a:bodyPr wrap="none" anchor="ctr">
                <a:prstTxWarp prst="textNoShape">
                  <a:avLst/>
                </a:prstTxWarp>
              </a:bodyPr>
              <a:lstStyle/>
              <a:p>
                <a:pPr algn="ctr"/>
                <a:r>
                  <a:rPr lang="en-US" sz="2000" b="1">
                    <a:solidFill>
                      <a:schemeClr val="bg1"/>
                    </a:solidFill>
                    <a:effectLst>
                      <a:outerShdw blurRad="38100" dist="38100" dir="2700000" algn="tl">
                        <a:srgbClr val="000000"/>
                      </a:outerShdw>
                    </a:effectLst>
                  </a:rPr>
                  <a:t>Leptons</a:t>
                </a:r>
              </a:p>
            </p:txBody>
          </p:sp>
          <p:sp>
            <p:nvSpPr>
              <p:cNvPr id="2687088" name="Rectangle 112"/>
              <p:cNvSpPr>
                <a:spLocks noChangeArrowheads="1"/>
              </p:cNvSpPr>
              <p:nvPr/>
            </p:nvSpPr>
            <p:spPr bwMode="auto">
              <a:xfrm flipH="1">
                <a:off x="3552" y="1872"/>
                <a:ext cx="1200" cy="240"/>
              </a:xfrm>
              <a:prstGeom prst="rect">
                <a:avLst/>
              </a:prstGeom>
              <a:noFill/>
              <a:ln w="9525">
                <a:solidFill>
                  <a:schemeClr val="tx1"/>
                </a:solidFill>
                <a:miter lim="800000"/>
                <a:headEnd/>
                <a:tailEnd/>
              </a:ln>
              <a:effectLst/>
            </p:spPr>
            <p:txBody>
              <a:bodyPr wrap="none" anchor="ctr">
                <a:prstTxWarp prst="textNoShape">
                  <a:avLst/>
                </a:prstTxWarp>
              </a:bodyPr>
              <a:lstStyle/>
              <a:p>
                <a:pPr algn="ctr"/>
                <a:r>
                  <a:rPr lang="en-US" sz="2000" b="1">
                    <a:solidFill>
                      <a:schemeClr val="bg1"/>
                    </a:solidFill>
                    <a:effectLst>
                      <a:outerShdw blurRad="38100" dist="38100" dir="2700000" algn="tl">
                        <a:srgbClr val="000000"/>
                      </a:outerShdw>
                    </a:effectLst>
                  </a:rPr>
                  <a:t>Anti-Leptons</a:t>
                </a:r>
              </a:p>
            </p:txBody>
          </p:sp>
        </p:grpSp>
        <p:sp>
          <p:nvSpPr>
            <p:cNvPr id="2687089" name="Rectangle 113"/>
            <p:cNvSpPr>
              <a:spLocks noChangeArrowheads="1"/>
            </p:cNvSpPr>
            <p:nvPr/>
          </p:nvSpPr>
          <p:spPr bwMode="auto">
            <a:xfrm>
              <a:off x="1056" y="1056"/>
              <a:ext cx="4944" cy="720"/>
            </a:xfrm>
            <a:prstGeom prst="rect">
              <a:avLst/>
            </a:prstGeom>
            <a:solidFill>
              <a:srgbClr val="D1D1D1"/>
            </a:solidFill>
            <a:ln w="9525">
              <a:noFill/>
              <a:miter lim="800000"/>
              <a:headEnd/>
              <a:tailEnd/>
            </a:ln>
            <a:effectLst/>
          </p:spPr>
          <p:txBody>
            <a:bodyPr wrap="none" anchor="ctr">
              <a:prstTxWarp prst="textNoShape">
                <a:avLst/>
              </a:prstTxWarp>
            </a:bodyPr>
            <a:lstStyle/>
            <a:p>
              <a:endParaRPr lang="fr-FR" sz="2000"/>
            </a:p>
          </p:txBody>
        </p:sp>
        <p:sp>
          <p:nvSpPr>
            <p:cNvPr id="2687090" name="Rectangle 114"/>
            <p:cNvSpPr>
              <a:spLocks noChangeArrowheads="1"/>
            </p:cNvSpPr>
            <p:nvPr/>
          </p:nvSpPr>
          <p:spPr bwMode="auto">
            <a:xfrm>
              <a:off x="1410" y="1056"/>
              <a:ext cx="1680" cy="720"/>
            </a:xfrm>
            <a:prstGeom prst="rect">
              <a:avLst/>
            </a:prstGeom>
            <a:solidFill>
              <a:srgbClr val="D1D1D1"/>
            </a:solidFill>
            <a:ln w="9525">
              <a:noFill/>
              <a:miter lim="800000"/>
              <a:headEnd/>
              <a:tailEnd/>
            </a:ln>
            <a:effectLst/>
          </p:spPr>
          <p:txBody>
            <a:bodyPr wrap="none" anchor="ctr">
              <a:prstTxWarp prst="textNoShape">
                <a:avLst/>
              </a:prstTxWarp>
            </a:bodyPr>
            <a:lstStyle/>
            <a:p>
              <a:pPr algn="ctr"/>
              <a:r>
                <a:rPr lang="en-US" sz="2000" dirty="0">
                  <a:solidFill>
                    <a:srgbClr val="CC0000"/>
                  </a:solidFill>
                  <a:effectLst>
                    <a:outerShdw blurRad="38100" dist="38100" dir="2700000" algn="tl">
                      <a:srgbClr val="000000"/>
                    </a:outerShdw>
                  </a:effectLst>
                </a:rPr>
                <a:t>„</a:t>
              </a:r>
              <a:r>
                <a:rPr lang="en-US" sz="2000" dirty="0" err="1">
                  <a:solidFill>
                    <a:srgbClr val="CC0000"/>
                  </a:solidFill>
                  <a:effectLst>
                    <a:outerShdw blurRad="38100" dist="38100" dir="2700000" algn="tl">
                      <a:srgbClr val="000000"/>
                    </a:outerShdw>
                  </a:effectLst>
                </a:rPr>
                <a:t>Majorana</a:t>
              </a:r>
              <a:r>
                <a:rPr lang="en-US" sz="2000" dirty="0">
                  <a:solidFill>
                    <a:srgbClr val="CC0000"/>
                  </a:solidFill>
                  <a:effectLst>
                    <a:outerShdw blurRad="38100" dist="38100" dir="2700000" algn="tl">
                      <a:srgbClr val="000000"/>
                    </a:outerShdw>
                  </a:effectLst>
                </a:rPr>
                <a:t> Neutrinos”</a:t>
              </a:r>
              <a:endParaRPr lang="en-US" sz="2000" dirty="0" smtClean="0">
                <a:solidFill>
                  <a:srgbClr val="CC0000"/>
                </a:solidFill>
                <a:effectLst>
                  <a:outerShdw blurRad="38100" dist="38100" dir="2700000" algn="tl">
                    <a:srgbClr val="000000"/>
                  </a:outerShdw>
                </a:effectLst>
              </a:endParaRPr>
            </a:p>
            <a:p>
              <a:pPr algn="ctr"/>
              <a:r>
                <a:rPr lang="en-US" sz="2000" dirty="0" err="1" smtClean="0">
                  <a:solidFill>
                    <a:srgbClr val="CC0000"/>
                  </a:solidFill>
                  <a:effectLst>
                    <a:outerShdw blurRad="38100" dist="38100" dir="2700000" algn="tl">
                      <a:srgbClr val="000000"/>
                    </a:outerShdw>
                  </a:effectLst>
                </a:rPr>
                <a:t>sont</a:t>
              </a:r>
              <a:r>
                <a:rPr lang="en-US" sz="2000" dirty="0" smtClean="0">
                  <a:solidFill>
                    <a:srgbClr val="CC0000"/>
                  </a:solidFill>
                  <a:effectLst>
                    <a:outerShdw blurRad="38100" dist="38100" dir="2700000" algn="tl">
                      <a:srgbClr val="000000"/>
                    </a:outerShdw>
                  </a:effectLst>
                </a:rPr>
                <a:t> </a:t>
              </a:r>
              <a:r>
                <a:rPr lang="en-US" sz="2000" dirty="0" err="1" smtClean="0">
                  <a:solidFill>
                    <a:srgbClr val="CC0000"/>
                  </a:solidFill>
                  <a:effectLst>
                    <a:outerShdw blurRad="38100" dist="38100" dir="2700000" algn="tl">
                      <a:srgbClr val="000000"/>
                    </a:outerShdw>
                  </a:effectLst>
                </a:rPr>
                <a:t>leurs</a:t>
              </a:r>
              <a:r>
                <a:rPr lang="en-US" sz="2000" dirty="0" smtClean="0">
                  <a:solidFill>
                    <a:srgbClr val="CC0000"/>
                  </a:solidFill>
                  <a:effectLst>
                    <a:outerShdw blurRad="38100" dist="38100" dir="2700000" algn="tl">
                      <a:srgbClr val="000000"/>
                    </a:outerShdw>
                  </a:effectLst>
                </a:rPr>
                <a:t> </a:t>
              </a:r>
              <a:r>
                <a:rPr lang="en-US" sz="2000" dirty="0" err="1" smtClean="0">
                  <a:solidFill>
                    <a:srgbClr val="CC0000"/>
                  </a:solidFill>
                  <a:effectLst>
                    <a:outerShdw blurRad="38100" dist="38100" dir="2700000" algn="tl">
                      <a:srgbClr val="000000"/>
                    </a:outerShdw>
                  </a:effectLst>
                </a:rPr>
                <a:t>propre</a:t>
              </a:r>
              <a:endParaRPr lang="en-US" sz="2000" dirty="0" smtClean="0">
                <a:solidFill>
                  <a:srgbClr val="CC0000"/>
                </a:solidFill>
                <a:effectLst>
                  <a:outerShdw blurRad="38100" dist="38100" dir="2700000" algn="tl">
                    <a:srgbClr val="000000"/>
                  </a:outerShdw>
                </a:effectLst>
              </a:endParaRPr>
            </a:p>
            <a:p>
              <a:pPr algn="ctr"/>
              <a:r>
                <a:rPr lang="en-US" sz="2000" dirty="0" err="1" smtClean="0">
                  <a:solidFill>
                    <a:srgbClr val="CC0000"/>
                  </a:solidFill>
                  <a:effectLst>
                    <a:outerShdw blurRad="38100" dist="38100" dir="2700000" algn="tl">
                      <a:srgbClr val="000000"/>
                    </a:outerShdw>
                  </a:effectLst>
                </a:rPr>
                <a:t>antiparticules</a:t>
              </a:r>
              <a:endParaRPr lang="en-US" sz="2000" dirty="0">
                <a:solidFill>
                  <a:srgbClr val="CC0000"/>
                </a:solidFill>
                <a:effectLst>
                  <a:outerShdw blurRad="38100" dist="38100" dir="2700000" algn="tl">
                    <a:srgbClr val="000000"/>
                  </a:outerShdw>
                </a:effectLst>
              </a:endParaRPr>
            </a:p>
          </p:txBody>
        </p:sp>
        <p:sp>
          <p:nvSpPr>
            <p:cNvPr id="2687091" name="Rectangle 115"/>
            <p:cNvSpPr>
              <a:spLocks noChangeArrowheads="1"/>
            </p:cNvSpPr>
            <p:nvPr/>
          </p:nvSpPr>
          <p:spPr bwMode="auto">
            <a:xfrm>
              <a:off x="4128" y="1056"/>
              <a:ext cx="1680" cy="720"/>
            </a:xfrm>
            <a:prstGeom prst="rect">
              <a:avLst/>
            </a:prstGeom>
            <a:solidFill>
              <a:srgbClr val="D1D1D1"/>
            </a:solidFill>
            <a:ln w="9525">
              <a:noFill/>
              <a:miter lim="800000"/>
              <a:headEnd/>
              <a:tailEnd/>
            </a:ln>
            <a:effectLst/>
          </p:spPr>
          <p:txBody>
            <a:bodyPr wrap="none" anchor="ctr">
              <a:prstTxWarp prst="textNoShape">
                <a:avLst/>
              </a:prstTxWarp>
            </a:bodyPr>
            <a:lstStyle/>
            <a:p>
              <a:pPr algn="ctr"/>
              <a:r>
                <a:rPr lang="en-US" sz="2000" dirty="0" err="1" smtClean="0">
                  <a:solidFill>
                    <a:srgbClr val="CC0000"/>
                  </a:solidFill>
                  <a:effectLst>
                    <a:outerShdw blurRad="38100" dist="38100" dir="2700000" algn="tl">
                      <a:srgbClr val="000000"/>
                    </a:outerShdw>
                  </a:effectLst>
                </a:rPr>
                <a:t>Peut</a:t>
              </a:r>
              <a:r>
                <a:rPr lang="en-US" sz="2000" dirty="0" smtClean="0">
                  <a:solidFill>
                    <a:srgbClr val="CC0000"/>
                  </a:solidFill>
                  <a:effectLst>
                    <a:outerShdw blurRad="38100" dist="38100" dir="2700000" algn="tl">
                      <a:srgbClr val="000000"/>
                    </a:outerShdw>
                  </a:effectLst>
                </a:rPr>
                <a:t> </a:t>
              </a:r>
              <a:r>
                <a:rPr lang="en-US" sz="2000" dirty="0" err="1" smtClean="0">
                  <a:solidFill>
                    <a:srgbClr val="CC0000"/>
                  </a:solidFill>
                  <a:effectLst>
                    <a:outerShdw blurRad="38100" dist="38100" dir="2700000" algn="tl">
                      <a:srgbClr val="000000"/>
                    </a:outerShdw>
                  </a:effectLst>
                </a:rPr>
                <a:t>expliquer</a:t>
              </a:r>
              <a:r>
                <a:rPr lang="en-US" sz="2000" dirty="0" smtClean="0">
                  <a:solidFill>
                    <a:srgbClr val="CC0000"/>
                  </a:solidFill>
                  <a:effectLst>
                    <a:outerShdw blurRad="38100" dist="38100" dir="2700000" algn="tl">
                      <a:srgbClr val="000000"/>
                    </a:outerShdw>
                  </a:effectLst>
                </a:rPr>
                <a:t> </a:t>
              </a:r>
            </a:p>
            <a:p>
              <a:pPr algn="ctr"/>
              <a:r>
                <a:rPr lang="en-US" sz="2000" dirty="0" smtClean="0">
                  <a:solidFill>
                    <a:srgbClr val="CC0000"/>
                  </a:solidFill>
                  <a:effectLst>
                    <a:outerShdw blurRad="38100" dist="38100" dir="2700000" algn="tl">
                      <a:srgbClr val="000000"/>
                    </a:outerShdw>
                  </a:effectLst>
                </a:rPr>
                <a:t>la </a:t>
              </a:r>
              <a:r>
                <a:rPr lang="en-US" sz="2000" dirty="0" err="1" smtClean="0">
                  <a:solidFill>
                    <a:srgbClr val="CC0000"/>
                  </a:solidFill>
                  <a:effectLst>
                    <a:outerShdw blurRad="38100" dist="38100" dir="2700000" algn="tl">
                      <a:srgbClr val="000000"/>
                    </a:outerShdw>
                  </a:effectLst>
                </a:rPr>
                <a:t>baryogenèse</a:t>
              </a:r>
              <a:endParaRPr lang="en-US" sz="2000" dirty="0" smtClean="0">
                <a:solidFill>
                  <a:srgbClr val="CC0000"/>
                </a:solidFill>
                <a:effectLst>
                  <a:outerShdw blurRad="38100" dist="38100" dir="2700000" algn="tl">
                    <a:srgbClr val="000000"/>
                  </a:outerShdw>
                </a:effectLst>
              </a:endParaRPr>
            </a:p>
            <a:p>
              <a:pPr algn="ctr"/>
              <a:endParaRPr lang="en-US" sz="2000" dirty="0">
                <a:solidFill>
                  <a:srgbClr val="CC0000"/>
                </a:solidFill>
                <a:effectLst>
                  <a:outerShdw blurRad="38100" dist="38100" dir="2700000" algn="tl">
                    <a:srgbClr val="000000"/>
                  </a:outerShdw>
                </a:effectLst>
              </a:endParaRPr>
            </a:p>
          </p:txBody>
        </p:sp>
        <p:pic>
          <p:nvPicPr>
            <p:cNvPr id="2687092" name="Picture 116" descr="C:\Users\Georg Raffelt\Desktop\janus.jpg"/>
            <p:cNvPicPr>
              <a:picLocks noChangeAspect="1" noChangeArrowheads="1"/>
            </p:cNvPicPr>
            <p:nvPr/>
          </p:nvPicPr>
          <p:blipFill>
            <a:blip r:embed="rId22"/>
            <a:srcRect/>
            <a:stretch>
              <a:fillRect/>
            </a:stretch>
          </p:blipFill>
          <p:spPr bwMode="auto">
            <a:xfrm>
              <a:off x="3143" y="1056"/>
              <a:ext cx="768" cy="720"/>
            </a:xfrm>
            <a:prstGeom prst="rect">
              <a:avLst/>
            </a:prstGeom>
            <a:noFill/>
          </p:spPr>
        </p:pic>
        <p:sp>
          <p:nvSpPr>
            <p:cNvPr id="2687093" name="Rectangle 117"/>
            <p:cNvSpPr>
              <a:spLocks noChangeArrowheads="1"/>
            </p:cNvSpPr>
            <p:nvPr/>
          </p:nvSpPr>
          <p:spPr bwMode="auto">
            <a:xfrm>
              <a:off x="1056" y="1056"/>
              <a:ext cx="4944" cy="720"/>
            </a:xfrm>
            <a:prstGeom prst="rect">
              <a:avLst/>
            </a:prstGeom>
            <a:noFill/>
            <a:ln w="9525">
              <a:solidFill>
                <a:schemeClr val="tx1"/>
              </a:solidFill>
              <a:miter lim="800000"/>
              <a:headEnd/>
              <a:tailEnd/>
            </a:ln>
            <a:effectLst/>
          </p:spPr>
          <p:txBody>
            <a:bodyPr wrap="none" anchor="ctr">
              <a:prstTxWarp prst="textNoShape">
                <a:avLst/>
              </a:prstTxWarp>
            </a:bodyPr>
            <a:lstStyle/>
            <a:p>
              <a:endParaRPr lang="fr-FR" sz="200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6870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7072" grpId="0" animBg="1" autoUpdateAnimBg="0"/>
    </p:bld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90050" name="Picture 2" descr="C:\Users\Georg Raffelt\Desktop\seesaw.jpg"/>
          <p:cNvPicPr>
            <a:picLocks noChangeAspect="1" noChangeArrowheads="1"/>
          </p:cNvPicPr>
          <p:nvPr/>
        </p:nvPicPr>
        <p:blipFill>
          <a:blip r:embed="rId3"/>
          <a:srcRect/>
          <a:stretch>
            <a:fillRect/>
          </a:stretch>
        </p:blipFill>
        <p:spPr bwMode="auto">
          <a:xfrm>
            <a:off x="5357812" y="642937"/>
            <a:ext cx="3500438" cy="3500438"/>
          </a:xfrm>
          <a:prstGeom prst="rect">
            <a:avLst/>
          </a:prstGeom>
          <a:noFill/>
        </p:spPr>
      </p:pic>
      <p:sp>
        <p:nvSpPr>
          <p:cNvPr id="2690051" name="Rectangle 3"/>
          <p:cNvSpPr>
            <a:spLocks noGrp="1" noChangeArrowheads="1"/>
          </p:cNvSpPr>
          <p:nvPr>
            <p:ph type="title"/>
          </p:nvPr>
        </p:nvSpPr>
        <p:spPr>
          <a:xfrm>
            <a:off x="914400" y="0"/>
            <a:ext cx="8229600" cy="715962"/>
          </a:xfrm>
        </p:spPr>
        <p:txBody>
          <a:bodyPr/>
          <a:lstStyle/>
          <a:p>
            <a:r>
              <a:rPr lang="de-DE" sz="3200" dirty="0" err="1">
                <a:solidFill>
                  <a:srgbClr val="FF0000"/>
                </a:solidFill>
              </a:rPr>
              <a:t>See-Saw</a:t>
            </a:r>
            <a:r>
              <a:rPr lang="de-DE" sz="3200" dirty="0">
                <a:solidFill>
                  <a:srgbClr val="FF0000"/>
                </a:solidFill>
              </a:rPr>
              <a:t> Model </a:t>
            </a:r>
            <a:r>
              <a:rPr lang="de-DE" sz="3200" dirty="0" err="1">
                <a:solidFill>
                  <a:srgbClr val="FF0000"/>
                </a:solidFill>
              </a:rPr>
              <a:t>for</a:t>
            </a:r>
            <a:r>
              <a:rPr lang="de-DE" sz="3200" dirty="0">
                <a:solidFill>
                  <a:srgbClr val="FF0000"/>
                </a:solidFill>
              </a:rPr>
              <a:t> Neutrino </a:t>
            </a:r>
            <a:r>
              <a:rPr lang="de-DE" sz="3200" dirty="0" err="1">
                <a:solidFill>
                  <a:srgbClr val="FF0000"/>
                </a:solidFill>
              </a:rPr>
              <a:t>Masses</a:t>
            </a:r>
            <a:endParaRPr lang="de-DE" sz="3200" dirty="0">
              <a:solidFill>
                <a:srgbClr val="FF0000"/>
              </a:solidFill>
            </a:endParaRPr>
          </a:p>
        </p:txBody>
      </p:sp>
      <p:grpSp>
        <p:nvGrpSpPr>
          <p:cNvPr id="2" name="Group 4"/>
          <p:cNvGrpSpPr>
            <a:grpSpLocks/>
          </p:cNvGrpSpPr>
          <p:nvPr/>
        </p:nvGrpSpPr>
        <p:grpSpPr bwMode="auto">
          <a:xfrm>
            <a:off x="5357812" y="4214813"/>
            <a:ext cx="3500438" cy="2286000"/>
            <a:chOff x="3600" y="2832"/>
            <a:chExt cx="2352" cy="1536"/>
          </a:xfrm>
        </p:grpSpPr>
        <p:grpSp>
          <p:nvGrpSpPr>
            <p:cNvPr id="3" name="Group 5"/>
            <p:cNvGrpSpPr>
              <a:grpSpLocks/>
            </p:cNvGrpSpPr>
            <p:nvPr/>
          </p:nvGrpSpPr>
          <p:grpSpPr bwMode="auto">
            <a:xfrm>
              <a:off x="3600" y="3213"/>
              <a:ext cx="2352" cy="1155"/>
              <a:chOff x="3600" y="3216"/>
              <a:chExt cx="2352" cy="1155"/>
            </a:xfrm>
          </p:grpSpPr>
          <p:sp>
            <p:nvSpPr>
              <p:cNvPr id="2690054" name="Rectangle 6"/>
              <p:cNvSpPr>
                <a:spLocks noChangeArrowheads="1"/>
              </p:cNvSpPr>
              <p:nvPr/>
            </p:nvSpPr>
            <p:spPr bwMode="auto">
              <a:xfrm>
                <a:off x="3600" y="3216"/>
                <a:ext cx="2352" cy="1155"/>
              </a:xfrm>
              <a:prstGeom prst="rect">
                <a:avLst/>
              </a:prstGeom>
              <a:solidFill>
                <a:srgbClr val="DDDDDD"/>
              </a:solidFill>
              <a:ln w="9525">
                <a:solidFill>
                  <a:schemeClr val="tx1"/>
                </a:solidFill>
                <a:miter lim="800000"/>
                <a:headEnd/>
                <a:tailEnd/>
              </a:ln>
              <a:effectLst/>
            </p:spPr>
            <p:txBody>
              <a:bodyPr wrap="none" anchor="ctr">
                <a:prstTxWarp prst="textNoShape">
                  <a:avLst/>
                </a:prstTxWarp>
              </a:bodyPr>
              <a:lstStyle/>
              <a:p>
                <a:endParaRPr lang="fr-FR" sz="2000"/>
              </a:p>
            </p:txBody>
          </p:sp>
          <p:graphicFrame>
            <p:nvGraphicFramePr>
              <p:cNvPr id="2690055" name="Object 7"/>
              <p:cNvGraphicFramePr>
                <a:graphicFrameLocks noChangeAspect="1"/>
              </p:cNvGraphicFramePr>
              <p:nvPr/>
            </p:nvGraphicFramePr>
            <p:xfrm>
              <a:off x="3672" y="3259"/>
              <a:ext cx="2196" cy="1065"/>
            </p:xfrm>
            <a:graphic>
              <a:graphicData uri="http://schemas.openxmlformats.org/presentationml/2006/ole">
                <p:oleObj spid="_x0000_s156675" name="…quation" r:id="rId4" imgW="7315200" imgH="3543300" progId="Equation.3">
                  <p:embed/>
                </p:oleObj>
              </a:graphicData>
            </a:graphic>
          </p:graphicFrame>
        </p:grpSp>
        <p:grpSp>
          <p:nvGrpSpPr>
            <p:cNvPr id="4" name="Group 8"/>
            <p:cNvGrpSpPr>
              <a:grpSpLocks/>
            </p:cNvGrpSpPr>
            <p:nvPr/>
          </p:nvGrpSpPr>
          <p:grpSpPr bwMode="auto">
            <a:xfrm>
              <a:off x="3600" y="2832"/>
              <a:ext cx="2352" cy="973"/>
              <a:chOff x="3600" y="2832"/>
              <a:chExt cx="2352" cy="973"/>
            </a:xfrm>
          </p:grpSpPr>
          <p:sp>
            <p:nvSpPr>
              <p:cNvPr id="2690057" name="Rectangle 9"/>
              <p:cNvSpPr>
                <a:spLocks noChangeArrowheads="1"/>
              </p:cNvSpPr>
              <p:nvPr/>
            </p:nvSpPr>
            <p:spPr bwMode="auto">
              <a:xfrm>
                <a:off x="3600" y="2832"/>
                <a:ext cx="2352" cy="336"/>
              </a:xfrm>
              <a:prstGeom prst="rect">
                <a:avLst/>
              </a:prstGeom>
              <a:solidFill>
                <a:srgbClr val="C40000"/>
              </a:solidFill>
              <a:ln w="9525">
                <a:solidFill>
                  <a:schemeClr val="tx1"/>
                </a:solidFill>
                <a:miter lim="800000"/>
                <a:headEnd/>
                <a:tailEnd/>
              </a:ln>
              <a:effectLst/>
            </p:spPr>
            <p:txBody>
              <a:bodyPr wrap="none" anchor="ctr">
                <a:prstTxWarp prst="textNoShape">
                  <a:avLst/>
                </a:prstTxWarp>
              </a:bodyPr>
              <a:lstStyle/>
              <a:p>
                <a:pPr algn="ctr"/>
                <a:r>
                  <a:rPr lang="en-US" sz="2000">
                    <a:solidFill>
                      <a:schemeClr val="bg1"/>
                    </a:solidFill>
                    <a:effectLst>
                      <a:outerShdw blurRad="38100" dist="38100" dir="2700000" algn="tl">
                        <a:srgbClr val="000000"/>
                      </a:outerShdw>
                    </a:effectLst>
                  </a:rPr>
                  <a:t>Light Majorana mass</a:t>
                </a:r>
              </a:p>
            </p:txBody>
          </p:sp>
          <p:graphicFrame>
            <p:nvGraphicFramePr>
              <p:cNvPr id="2690058" name="Object 10"/>
              <p:cNvGraphicFramePr>
                <a:graphicFrameLocks noChangeAspect="1"/>
              </p:cNvGraphicFramePr>
              <p:nvPr/>
            </p:nvGraphicFramePr>
            <p:xfrm>
              <a:off x="4401" y="3268"/>
              <a:ext cx="605" cy="537"/>
            </p:xfrm>
            <a:graphic>
              <a:graphicData uri="http://schemas.openxmlformats.org/presentationml/2006/ole">
                <p:oleObj spid="_x0000_s156674" name="Equation" r:id="rId5" imgW="7315200" imgH="6502400" progId="Equation.3">
                  <p:embed/>
                </p:oleObj>
              </a:graphicData>
            </a:graphic>
          </p:graphicFrame>
        </p:grpSp>
      </p:grpSp>
      <p:sp>
        <p:nvSpPr>
          <p:cNvPr id="2690059" name="Rectangle 11"/>
          <p:cNvSpPr>
            <a:spLocks noChangeArrowheads="1"/>
          </p:cNvSpPr>
          <p:nvPr/>
        </p:nvSpPr>
        <p:spPr bwMode="auto">
          <a:xfrm>
            <a:off x="5357812" y="642937"/>
            <a:ext cx="3500438" cy="3500438"/>
          </a:xfrm>
          <a:prstGeom prst="rect">
            <a:avLst/>
          </a:prstGeom>
          <a:noFill/>
          <a:ln w="9525">
            <a:solidFill>
              <a:schemeClr val="tx1"/>
            </a:solidFill>
            <a:miter lim="800000"/>
            <a:headEnd/>
            <a:tailEnd/>
          </a:ln>
          <a:effectLst/>
        </p:spPr>
        <p:txBody>
          <a:bodyPr wrap="none" lIns="85719" tIns="42861" rIns="85719" bIns="42861" anchor="ctr">
            <a:prstTxWarp prst="textNoShape">
              <a:avLst/>
            </a:prstTxWarp>
          </a:bodyPr>
          <a:lstStyle/>
          <a:p>
            <a:endParaRPr lang="fr-FR" sz="2000"/>
          </a:p>
        </p:txBody>
      </p:sp>
      <p:grpSp>
        <p:nvGrpSpPr>
          <p:cNvPr id="5" name="Group 12"/>
          <p:cNvGrpSpPr>
            <a:grpSpLocks/>
          </p:cNvGrpSpPr>
          <p:nvPr/>
        </p:nvGrpSpPr>
        <p:grpSpPr bwMode="auto">
          <a:xfrm>
            <a:off x="142875" y="642938"/>
            <a:ext cx="5143500" cy="5857875"/>
            <a:chOff x="96" y="432"/>
            <a:chExt cx="3456" cy="3936"/>
          </a:xfrm>
        </p:grpSpPr>
        <p:sp>
          <p:nvSpPr>
            <p:cNvPr id="2690061" name="Rectangle 13"/>
            <p:cNvSpPr>
              <a:spLocks noChangeArrowheads="1"/>
            </p:cNvSpPr>
            <p:nvPr/>
          </p:nvSpPr>
          <p:spPr bwMode="auto">
            <a:xfrm>
              <a:off x="96" y="432"/>
              <a:ext cx="3456" cy="3936"/>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fr-FR" sz="2000"/>
            </a:p>
          </p:txBody>
        </p:sp>
        <p:sp>
          <p:nvSpPr>
            <p:cNvPr id="2690062" name="AutoShape 14"/>
            <p:cNvSpPr>
              <a:spLocks noChangeArrowheads="1"/>
            </p:cNvSpPr>
            <p:nvPr/>
          </p:nvSpPr>
          <p:spPr bwMode="auto">
            <a:xfrm>
              <a:off x="1656" y="2064"/>
              <a:ext cx="336" cy="576"/>
            </a:xfrm>
            <a:prstGeom prst="triangle">
              <a:avLst>
                <a:gd name="adj" fmla="val 50000"/>
              </a:avLst>
            </a:prstGeom>
            <a:solidFill>
              <a:srgbClr val="CC0000"/>
            </a:solidFill>
            <a:ln w="9525">
              <a:solidFill>
                <a:schemeClr val="tx1"/>
              </a:solidFill>
              <a:miter lim="800000"/>
              <a:headEnd/>
              <a:tailEnd/>
            </a:ln>
            <a:effectLst/>
          </p:spPr>
          <p:txBody>
            <a:bodyPr wrap="none" anchor="ctr">
              <a:prstTxWarp prst="textNoShape">
                <a:avLst/>
              </a:prstTxWarp>
            </a:bodyPr>
            <a:lstStyle/>
            <a:p>
              <a:endParaRPr lang="fr-FR" sz="2000"/>
            </a:p>
          </p:txBody>
        </p:sp>
        <p:sp>
          <p:nvSpPr>
            <p:cNvPr id="2690063" name="Rectangle 15"/>
            <p:cNvSpPr>
              <a:spLocks noChangeArrowheads="1"/>
            </p:cNvSpPr>
            <p:nvPr/>
          </p:nvSpPr>
          <p:spPr bwMode="auto">
            <a:xfrm rot="-1225170">
              <a:off x="96" y="1956"/>
              <a:ext cx="3456" cy="96"/>
            </a:xfrm>
            <a:prstGeom prst="rect">
              <a:avLst/>
            </a:prstGeom>
            <a:solidFill>
              <a:srgbClr val="CC0000"/>
            </a:solidFill>
            <a:ln w="9525">
              <a:solidFill>
                <a:schemeClr val="tx1"/>
              </a:solidFill>
              <a:miter lim="800000"/>
              <a:headEnd/>
              <a:tailEnd/>
            </a:ln>
            <a:effectLst/>
          </p:spPr>
          <p:txBody>
            <a:bodyPr wrap="none" anchor="ctr">
              <a:prstTxWarp prst="textNoShape">
                <a:avLst/>
              </a:prstTxWarp>
            </a:bodyPr>
            <a:lstStyle/>
            <a:p>
              <a:endParaRPr lang="fr-FR" sz="2000"/>
            </a:p>
          </p:txBody>
        </p:sp>
        <p:sp>
          <p:nvSpPr>
            <p:cNvPr id="2690064" name="Rectangle 16"/>
            <p:cNvSpPr>
              <a:spLocks noChangeArrowheads="1"/>
            </p:cNvSpPr>
            <p:nvPr/>
          </p:nvSpPr>
          <p:spPr bwMode="auto">
            <a:xfrm>
              <a:off x="192" y="2034"/>
              <a:ext cx="336" cy="384"/>
            </a:xfrm>
            <a:prstGeom prst="rect">
              <a:avLst/>
            </a:prstGeom>
            <a:noFill/>
            <a:ln w="9525">
              <a:noFill/>
              <a:miter lim="800000"/>
              <a:headEnd/>
              <a:tailEnd/>
            </a:ln>
            <a:effectLst/>
          </p:spPr>
          <p:txBody>
            <a:bodyPr wrap="none" anchor="ctr">
              <a:prstTxWarp prst="textNoShape">
                <a:avLst/>
              </a:prstTxWarp>
            </a:bodyPr>
            <a:lstStyle/>
            <a:p>
              <a:pPr algn="ctr"/>
              <a:r>
                <a:rPr lang="en-US" sz="4800" dirty="0"/>
                <a:t>N</a:t>
              </a:r>
            </a:p>
          </p:txBody>
        </p:sp>
        <p:sp>
          <p:nvSpPr>
            <p:cNvPr id="2690065" name="Rectangle 17"/>
            <p:cNvSpPr>
              <a:spLocks noChangeArrowheads="1"/>
            </p:cNvSpPr>
            <p:nvPr/>
          </p:nvSpPr>
          <p:spPr bwMode="auto">
            <a:xfrm>
              <a:off x="3072" y="960"/>
              <a:ext cx="336" cy="384"/>
            </a:xfrm>
            <a:prstGeom prst="rect">
              <a:avLst/>
            </a:prstGeom>
            <a:noFill/>
            <a:ln w="9525">
              <a:noFill/>
              <a:miter lim="800000"/>
              <a:headEnd/>
              <a:tailEnd/>
            </a:ln>
            <a:effectLst/>
          </p:spPr>
          <p:txBody>
            <a:bodyPr wrap="none" anchor="ctr">
              <a:prstTxWarp prst="textNoShape">
                <a:avLst/>
              </a:prstTxWarp>
            </a:bodyPr>
            <a:lstStyle/>
            <a:p>
              <a:pPr algn="ctr"/>
              <a:r>
                <a:rPr lang="en-US" sz="6000" b="1" dirty="0" err="1">
                  <a:latin typeface="Symbol" pitchFamily="-109" charset="2"/>
                </a:rPr>
                <a:t>n</a:t>
              </a:r>
              <a:endParaRPr lang="en-US" sz="6000" b="1" dirty="0">
                <a:latin typeface="Symbol" pitchFamily="-109" charset="2"/>
              </a:endParaRPr>
            </a:p>
          </p:txBody>
        </p:sp>
        <p:sp>
          <p:nvSpPr>
            <p:cNvPr id="2690066" name="Rectangle 18"/>
            <p:cNvSpPr>
              <a:spLocks noChangeArrowheads="1"/>
            </p:cNvSpPr>
            <p:nvPr/>
          </p:nvSpPr>
          <p:spPr bwMode="auto">
            <a:xfrm>
              <a:off x="1680" y="1536"/>
              <a:ext cx="384" cy="384"/>
            </a:xfrm>
            <a:prstGeom prst="rect">
              <a:avLst/>
            </a:prstGeom>
            <a:noFill/>
            <a:ln w="9525">
              <a:noFill/>
              <a:miter lim="800000"/>
              <a:headEnd/>
              <a:tailEnd/>
            </a:ln>
            <a:effectLst/>
          </p:spPr>
          <p:txBody>
            <a:bodyPr wrap="none" anchor="ctr">
              <a:prstTxWarp prst="textNoShape">
                <a:avLst/>
              </a:prstTxWarp>
            </a:bodyPr>
            <a:lstStyle/>
            <a:p>
              <a:pPr algn="ctr"/>
              <a:r>
                <a:rPr lang="en-US" sz="4800" b="1" dirty="0">
                  <a:latin typeface="Arial Unicode MS" pitchFamily="-109" charset="0"/>
                  <a:ea typeface="Arial Unicode MS" pitchFamily="-109" charset="0"/>
                  <a:cs typeface="Arial Unicode MS" pitchFamily="-109" charset="0"/>
                </a:rPr>
                <a:t>ℓ</a:t>
              </a:r>
              <a:r>
                <a:rPr lang="en-US" sz="4800" b="1" baseline="30000" dirty="0" err="1">
                  <a:latin typeface="Symbol" pitchFamily="-109" charset="2"/>
                  <a:ea typeface="Arial Unicode MS" pitchFamily="-109" charset="0"/>
                  <a:cs typeface="Arial Unicode MS" pitchFamily="-109" charset="0"/>
                  <a:sym typeface="Symbol" pitchFamily="-109" charset="2"/>
                </a:rPr>
                <a:t></a:t>
              </a:r>
              <a:endParaRPr lang="en-US" sz="4800" b="1" baseline="30000" dirty="0">
                <a:latin typeface="Symbol" pitchFamily="-109" charset="2"/>
              </a:endParaRPr>
            </a:p>
          </p:txBody>
        </p:sp>
        <p:sp>
          <p:nvSpPr>
            <p:cNvPr id="2690067" name="Rectangle 19"/>
            <p:cNvSpPr>
              <a:spLocks noChangeArrowheads="1"/>
            </p:cNvSpPr>
            <p:nvPr/>
          </p:nvSpPr>
          <p:spPr bwMode="auto">
            <a:xfrm>
              <a:off x="144" y="3984"/>
              <a:ext cx="768" cy="384"/>
            </a:xfrm>
            <a:prstGeom prst="rect">
              <a:avLst/>
            </a:prstGeom>
            <a:noFill/>
            <a:ln w="9525">
              <a:noFill/>
              <a:miter lim="800000"/>
              <a:headEnd/>
              <a:tailEnd/>
            </a:ln>
            <a:effectLst/>
          </p:spPr>
          <p:txBody>
            <a:bodyPr wrap="none" anchor="ctr">
              <a:prstTxWarp prst="textNoShape">
                <a:avLst/>
              </a:prstTxWarp>
            </a:bodyPr>
            <a:lstStyle/>
            <a:p>
              <a:pPr algn="ctr"/>
              <a:r>
                <a:rPr lang="en-US" sz="2000" b="1" dirty="0">
                  <a:effectLst>
                    <a:outerShdw blurRad="38100" dist="38100" dir="2700000" algn="tl">
                      <a:srgbClr val="FFFFFF"/>
                    </a:outerShdw>
                  </a:effectLst>
                </a:rPr>
                <a:t>10</a:t>
              </a:r>
              <a:r>
                <a:rPr lang="en-US" sz="2800" b="1" baseline="30000" dirty="0">
                  <a:effectLst>
                    <a:outerShdw blurRad="38100" dist="38100" dir="2700000" algn="tl">
                      <a:srgbClr val="FFFFFF"/>
                    </a:outerShdw>
                  </a:effectLst>
                </a:rPr>
                <a:t>10</a:t>
              </a:r>
              <a:r>
                <a:rPr lang="en-US" sz="1200" b="1" dirty="0">
                  <a:effectLst>
                    <a:outerShdw blurRad="38100" dist="38100" dir="2700000" algn="tl">
                      <a:srgbClr val="FFFFFF"/>
                    </a:outerShdw>
                  </a:effectLst>
                </a:rPr>
                <a:t> </a:t>
              </a:r>
              <a:r>
                <a:rPr lang="en-US" sz="2000" b="1" dirty="0" err="1">
                  <a:effectLst>
                    <a:outerShdw blurRad="38100" dist="38100" dir="2700000" algn="tl">
                      <a:srgbClr val="FFFFFF"/>
                    </a:outerShdw>
                  </a:effectLst>
                </a:rPr>
                <a:t>GeV</a:t>
              </a:r>
              <a:endParaRPr lang="en-US" sz="2000" b="1" dirty="0">
                <a:effectLst>
                  <a:outerShdw blurRad="38100" dist="38100" dir="2700000" algn="tl">
                    <a:srgbClr val="FFFFFF"/>
                  </a:outerShdw>
                </a:effectLst>
              </a:endParaRPr>
            </a:p>
          </p:txBody>
        </p:sp>
        <p:sp>
          <p:nvSpPr>
            <p:cNvPr id="2690068" name="Rectangle 20"/>
            <p:cNvSpPr>
              <a:spLocks noChangeArrowheads="1"/>
            </p:cNvSpPr>
            <p:nvPr/>
          </p:nvSpPr>
          <p:spPr bwMode="auto">
            <a:xfrm>
              <a:off x="1440" y="3984"/>
              <a:ext cx="768" cy="384"/>
            </a:xfrm>
            <a:prstGeom prst="rect">
              <a:avLst/>
            </a:prstGeom>
            <a:noFill/>
            <a:ln w="9525">
              <a:noFill/>
              <a:miter lim="800000"/>
              <a:headEnd/>
              <a:tailEnd/>
            </a:ln>
            <a:effectLst/>
          </p:spPr>
          <p:txBody>
            <a:bodyPr wrap="none" anchor="ctr">
              <a:prstTxWarp prst="textNoShape">
                <a:avLst/>
              </a:prstTxWarp>
            </a:bodyPr>
            <a:lstStyle/>
            <a:p>
              <a:pPr algn="ctr"/>
              <a:r>
                <a:rPr lang="en-US" sz="2000" b="1" dirty="0">
                  <a:effectLst>
                    <a:outerShdw blurRad="38100" dist="38100" dir="2700000" algn="tl">
                      <a:srgbClr val="FFFFFF"/>
                    </a:outerShdw>
                  </a:effectLst>
                </a:rPr>
                <a:t>1</a:t>
              </a:r>
              <a:r>
                <a:rPr lang="en-US" sz="1200" b="1" dirty="0">
                  <a:effectLst>
                    <a:outerShdw blurRad="38100" dist="38100" dir="2700000" algn="tl">
                      <a:srgbClr val="FFFFFF"/>
                    </a:outerShdw>
                  </a:effectLst>
                </a:rPr>
                <a:t> </a:t>
              </a:r>
              <a:r>
                <a:rPr lang="en-US" sz="2000" b="1" dirty="0" err="1">
                  <a:effectLst>
                    <a:outerShdw blurRad="38100" dist="38100" dir="2700000" algn="tl">
                      <a:srgbClr val="FFFFFF"/>
                    </a:outerShdw>
                  </a:effectLst>
                </a:rPr>
                <a:t>GeV</a:t>
              </a:r>
              <a:endParaRPr lang="en-US" sz="2000" b="1" dirty="0">
                <a:effectLst>
                  <a:outerShdw blurRad="38100" dist="38100" dir="2700000" algn="tl">
                    <a:srgbClr val="FFFFFF"/>
                  </a:outerShdw>
                </a:effectLst>
              </a:endParaRPr>
            </a:p>
          </p:txBody>
        </p:sp>
        <p:sp>
          <p:nvSpPr>
            <p:cNvPr id="2690069" name="Rectangle 21"/>
            <p:cNvSpPr>
              <a:spLocks noChangeArrowheads="1"/>
            </p:cNvSpPr>
            <p:nvPr/>
          </p:nvSpPr>
          <p:spPr bwMode="auto">
            <a:xfrm>
              <a:off x="2706" y="3984"/>
              <a:ext cx="768" cy="384"/>
            </a:xfrm>
            <a:prstGeom prst="rect">
              <a:avLst/>
            </a:prstGeom>
            <a:noFill/>
            <a:ln w="9525">
              <a:noFill/>
              <a:miter lim="800000"/>
              <a:headEnd/>
              <a:tailEnd/>
            </a:ln>
            <a:effectLst/>
          </p:spPr>
          <p:txBody>
            <a:bodyPr wrap="none" anchor="ctr">
              <a:prstTxWarp prst="textNoShape">
                <a:avLst/>
              </a:prstTxWarp>
            </a:bodyPr>
            <a:lstStyle/>
            <a:p>
              <a:pPr algn="ctr"/>
              <a:r>
                <a:rPr lang="en-US" sz="2000" b="1" dirty="0">
                  <a:effectLst>
                    <a:outerShdw blurRad="38100" dist="38100" dir="2700000" algn="tl">
                      <a:srgbClr val="FFFFFF"/>
                    </a:outerShdw>
                  </a:effectLst>
                </a:rPr>
                <a:t>10</a:t>
              </a:r>
              <a:r>
                <a:rPr lang="en-US" sz="2800" b="1" baseline="30000" dirty="0">
                  <a:effectLst>
                    <a:outerShdw blurRad="38100" dist="38100" dir="2700000" algn="tl">
                      <a:srgbClr val="FFFFFF"/>
                    </a:outerShdw>
                  </a:effectLst>
                  <a:latin typeface="Symbol" pitchFamily="-109" charset="2"/>
                </a:rPr>
                <a:t>-</a:t>
              </a:r>
              <a:r>
                <a:rPr lang="en-US" sz="2800" b="1" baseline="30000" dirty="0">
                  <a:effectLst>
                    <a:outerShdw blurRad="38100" dist="38100" dir="2700000" algn="tl">
                      <a:srgbClr val="FFFFFF"/>
                    </a:outerShdw>
                  </a:effectLst>
                </a:rPr>
                <a:t>10</a:t>
              </a:r>
              <a:r>
                <a:rPr lang="en-US" sz="1200" b="1" dirty="0">
                  <a:effectLst>
                    <a:outerShdw blurRad="38100" dist="38100" dir="2700000" algn="tl">
                      <a:srgbClr val="FFFFFF"/>
                    </a:outerShdw>
                  </a:effectLst>
                </a:rPr>
                <a:t> </a:t>
              </a:r>
              <a:r>
                <a:rPr lang="en-US" sz="2000" b="1" dirty="0" err="1">
                  <a:effectLst>
                    <a:outerShdw blurRad="38100" dist="38100" dir="2700000" algn="tl">
                      <a:srgbClr val="FFFFFF"/>
                    </a:outerShdw>
                  </a:effectLst>
                </a:rPr>
                <a:t>GeV</a:t>
              </a:r>
              <a:endParaRPr lang="en-US" sz="2000" b="1" dirty="0">
                <a:effectLst>
                  <a:outerShdw blurRad="38100" dist="38100" dir="2700000" algn="tl">
                    <a:srgbClr val="FFFFFF"/>
                  </a:outerShdw>
                </a:effectLst>
              </a:endParaRPr>
            </a:p>
          </p:txBody>
        </p:sp>
        <p:sp>
          <p:nvSpPr>
            <p:cNvPr id="2690070" name="Rectangle 22"/>
            <p:cNvSpPr>
              <a:spLocks noChangeArrowheads="1"/>
            </p:cNvSpPr>
            <p:nvPr/>
          </p:nvSpPr>
          <p:spPr bwMode="auto">
            <a:xfrm>
              <a:off x="1320" y="2832"/>
              <a:ext cx="1008" cy="576"/>
            </a:xfrm>
            <a:prstGeom prst="rect">
              <a:avLst/>
            </a:prstGeom>
            <a:noFill/>
            <a:ln w="9525">
              <a:noFill/>
              <a:miter lim="800000"/>
              <a:headEnd/>
              <a:tailEnd/>
            </a:ln>
            <a:effectLst/>
          </p:spPr>
          <p:txBody>
            <a:bodyPr wrap="none">
              <a:prstTxWarp prst="textNoShape">
                <a:avLst/>
              </a:prstTxWarp>
            </a:bodyPr>
            <a:lstStyle/>
            <a:p>
              <a:pPr algn="ctr"/>
              <a:r>
                <a:rPr lang="en-US" sz="2000">
                  <a:effectLst>
                    <a:outerShdw blurRad="38100" dist="38100" dir="2700000" algn="tl">
                      <a:srgbClr val="000000"/>
                    </a:outerShdw>
                  </a:effectLst>
                </a:rPr>
                <a:t>Charged</a:t>
              </a:r>
            </a:p>
            <a:p>
              <a:pPr algn="ctr"/>
              <a:r>
                <a:rPr lang="en-US" sz="2000">
                  <a:effectLst>
                    <a:outerShdw blurRad="38100" dist="38100" dir="2700000" algn="tl">
                      <a:srgbClr val="000000"/>
                    </a:outerShdw>
                  </a:effectLst>
                </a:rPr>
                <a:t>leptons</a:t>
              </a:r>
            </a:p>
          </p:txBody>
        </p:sp>
        <p:sp>
          <p:nvSpPr>
            <p:cNvPr id="2690071" name="Rectangle 23"/>
            <p:cNvSpPr>
              <a:spLocks noChangeArrowheads="1"/>
            </p:cNvSpPr>
            <p:nvPr/>
          </p:nvSpPr>
          <p:spPr bwMode="auto">
            <a:xfrm>
              <a:off x="2688" y="2832"/>
              <a:ext cx="864" cy="576"/>
            </a:xfrm>
            <a:prstGeom prst="rect">
              <a:avLst/>
            </a:prstGeom>
            <a:noFill/>
            <a:ln w="9525">
              <a:noFill/>
              <a:miter lim="800000"/>
              <a:headEnd/>
              <a:tailEnd/>
            </a:ln>
            <a:effectLst/>
          </p:spPr>
          <p:txBody>
            <a:bodyPr wrap="none">
              <a:prstTxWarp prst="textNoShape">
                <a:avLst/>
              </a:prstTxWarp>
            </a:bodyPr>
            <a:lstStyle/>
            <a:p>
              <a:pPr algn="r"/>
              <a:r>
                <a:rPr lang="en-US" sz="2000">
                  <a:effectLst>
                    <a:outerShdw blurRad="38100" dist="38100" dir="2700000" algn="tl">
                      <a:srgbClr val="000000"/>
                    </a:outerShdw>
                  </a:effectLst>
                </a:rPr>
                <a:t>Ordinary</a:t>
              </a:r>
            </a:p>
            <a:p>
              <a:pPr algn="r"/>
              <a:r>
                <a:rPr lang="en-US" sz="2000">
                  <a:effectLst>
                    <a:outerShdw blurRad="38100" dist="38100" dir="2700000" algn="tl">
                      <a:srgbClr val="000000"/>
                    </a:outerShdw>
                  </a:effectLst>
                </a:rPr>
                <a:t>neutrinos</a:t>
              </a:r>
            </a:p>
          </p:txBody>
        </p:sp>
        <p:sp>
          <p:nvSpPr>
            <p:cNvPr id="2690072" name="Rectangle 24"/>
            <p:cNvSpPr>
              <a:spLocks noChangeArrowheads="1"/>
            </p:cNvSpPr>
            <p:nvPr/>
          </p:nvSpPr>
          <p:spPr bwMode="auto">
            <a:xfrm>
              <a:off x="96" y="2832"/>
              <a:ext cx="1152" cy="1008"/>
            </a:xfrm>
            <a:prstGeom prst="rect">
              <a:avLst/>
            </a:prstGeom>
            <a:noFill/>
            <a:ln w="9525">
              <a:noFill/>
              <a:miter lim="800000"/>
              <a:headEnd/>
              <a:tailEnd/>
            </a:ln>
            <a:effectLst/>
          </p:spPr>
          <p:txBody>
            <a:bodyPr wrap="none">
              <a:prstTxWarp prst="textNoShape">
                <a:avLst/>
              </a:prstTxWarp>
            </a:bodyPr>
            <a:lstStyle/>
            <a:p>
              <a:r>
                <a:rPr lang="en-US" sz="2000">
                  <a:effectLst>
                    <a:outerShdw blurRad="38100" dist="38100" dir="2700000" algn="tl">
                      <a:srgbClr val="000000"/>
                    </a:outerShdw>
                  </a:effectLst>
                </a:rPr>
                <a:t>Heavy</a:t>
              </a:r>
            </a:p>
            <a:p>
              <a:r>
                <a:rPr lang="en-US" sz="2000">
                  <a:effectLst>
                    <a:outerShdw blurRad="38100" dist="38100" dir="2700000" algn="tl">
                      <a:srgbClr val="000000"/>
                    </a:outerShdw>
                  </a:effectLst>
                </a:rPr>
                <a:t>“right-handed”</a:t>
              </a:r>
            </a:p>
            <a:p>
              <a:r>
                <a:rPr lang="en-US" sz="2000">
                  <a:effectLst>
                    <a:outerShdw blurRad="38100" dist="38100" dir="2700000" algn="tl">
                      <a:srgbClr val="000000"/>
                    </a:outerShdw>
                  </a:effectLst>
                </a:rPr>
                <a:t>neutrinos</a:t>
              </a:r>
            </a:p>
            <a:p>
              <a:r>
                <a:rPr lang="en-US" sz="2000">
                  <a:effectLst>
                    <a:outerShdw blurRad="38100" dist="38100" dir="2700000" algn="tl">
                      <a:srgbClr val="000000"/>
                    </a:outerShdw>
                  </a:effectLst>
                </a:rPr>
                <a:t>(no gauge</a:t>
              </a:r>
            </a:p>
            <a:p>
              <a:r>
                <a:rPr lang="en-US" sz="2000">
                  <a:effectLst>
                    <a:outerShdw blurRad="38100" dist="38100" dir="2700000" algn="tl">
                      <a:srgbClr val="000000"/>
                    </a:outerShdw>
                  </a:effectLst>
                </a:rPr>
                <a:t> interactions)</a:t>
              </a:r>
            </a:p>
          </p:txBody>
        </p:sp>
      </p:gr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ZoneTexte 2"/>
          <p:cNvSpPr txBox="1">
            <a:spLocks noChangeArrowheads="1"/>
          </p:cNvSpPr>
          <p:nvPr/>
        </p:nvSpPr>
        <p:spPr bwMode="auto">
          <a:xfrm>
            <a:off x="23813" y="0"/>
            <a:ext cx="2055812" cy="461963"/>
          </a:xfrm>
          <a:prstGeom prst="rect">
            <a:avLst/>
          </a:prstGeom>
          <a:noFill/>
          <a:ln w="9525">
            <a:noFill/>
            <a:miter lim="800000"/>
            <a:headEnd/>
            <a:tailEnd/>
          </a:ln>
        </p:spPr>
        <p:txBody>
          <a:bodyPr wrap="none">
            <a:prstTxWarp prst="textNoShape">
              <a:avLst/>
            </a:prstTxWarp>
            <a:spAutoFit/>
          </a:bodyPr>
          <a:lstStyle/>
          <a:p>
            <a:r>
              <a:rPr lang="fr-FR">
                <a:solidFill>
                  <a:schemeClr val="accent2"/>
                </a:solidFill>
              </a:rPr>
              <a:t>Neutrino mass:</a:t>
            </a:r>
          </a:p>
        </p:txBody>
      </p:sp>
      <p:pic>
        <p:nvPicPr>
          <p:cNvPr id="6148" name="Picture 4"/>
          <p:cNvPicPr>
            <a:picLocks noChangeAspect="1" noChangeArrowheads="1"/>
          </p:cNvPicPr>
          <p:nvPr/>
        </p:nvPicPr>
        <p:blipFill>
          <a:blip r:embed="rId2"/>
          <a:srcRect/>
          <a:stretch>
            <a:fillRect/>
          </a:stretch>
        </p:blipFill>
        <p:spPr bwMode="auto">
          <a:xfrm>
            <a:off x="309563" y="5281613"/>
            <a:ext cx="4972050" cy="704850"/>
          </a:xfrm>
          <a:prstGeom prst="rect">
            <a:avLst/>
          </a:prstGeom>
          <a:noFill/>
          <a:ln w="9525">
            <a:noFill/>
            <a:miter lim="800000"/>
            <a:headEnd/>
            <a:tailEnd/>
          </a:ln>
          <a:effectLst/>
        </p:spPr>
      </p:pic>
      <p:sp>
        <p:nvSpPr>
          <p:cNvPr id="6149" name="ZoneTexte 3"/>
          <p:cNvSpPr txBox="1">
            <a:spLocks noChangeArrowheads="1"/>
          </p:cNvSpPr>
          <p:nvPr/>
        </p:nvSpPr>
        <p:spPr bwMode="auto">
          <a:xfrm>
            <a:off x="214313" y="1628775"/>
            <a:ext cx="6873875" cy="461963"/>
          </a:xfrm>
          <a:prstGeom prst="rect">
            <a:avLst/>
          </a:prstGeom>
          <a:noFill/>
          <a:ln w="9525">
            <a:noFill/>
            <a:miter lim="800000"/>
            <a:headEnd/>
            <a:tailEnd/>
          </a:ln>
        </p:spPr>
        <p:txBody>
          <a:bodyPr wrap="none">
            <a:prstTxWarp prst="textNoShape">
              <a:avLst/>
            </a:prstTxWarp>
            <a:spAutoFit/>
          </a:bodyPr>
          <a:lstStyle/>
          <a:p>
            <a:r>
              <a:rPr lang="fr-FR">
                <a:solidFill>
                  <a:srgbClr val="C00000"/>
                </a:solidFill>
              </a:rPr>
              <a:t>Direct determination </a:t>
            </a:r>
            <a:r>
              <a:rPr lang="fr-FR"/>
              <a:t>using </a:t>
            </a:r>
            <a:r>
              <a:rPr lang="fr-FR">
                <a:latin typeface="Symbol" charset="2"/>
              </a:rPr>
              <a:t>b</a:t>
            </a:r>
            <a:r>
              <a:rPr lang="fr-FR"/>
              <a:t> decay spectrum endpoint</a:t>
            </a:r>
          </a:p>
        </p:txBody>
      </p:sp>
      <p:grpSp>
        <p:nvGrpSpPr>
          <p:cNvPr id="2" name="Gruppieren 33"/>
          <p:cNvGrpSpPr>
            <a:grpSpLocks noChangeAspect="1"/>
          </p:cNvGrpSpPr>
          <p:nvPr/>
        </p:nvGrpSpPr>
        <p:grpSpPr bwMode="auto">
          <a:xfrm>
            <a:off x="3643313" y="2041525"/>
            <a:ext cx="4384675" cy="2481263"/>
            <a:chOff x="3729024" y="3286120"/>
            <a:chExt cx="7195947" cy="4071966"/>
          </a:xfrm>
        </p:grpSpPr>
        <p:pic>
          <p:nvPicPr>
            <p:cNvPr id="6156" name="Picture 21"/>
            <p:cNvPicPr>
              <a:picLocks noChangeAspect="1" noChangeArrowheads="1"/>
            </p:cNvPicPr>
            <p:nvPr/>
          </p:nvPicPr>
          <p:blipFill>
            <a:blip r:embed="rId3"/>
            <a:srcRect l="20657" t="46977" r="6523"/>
            <a:stretch>
              <a:fillRect/>
            </a:stretch>
          </p:blipFill>
          <p:spPr bwMode="auto">
            <a:xfrm>
              <a:off x="3943338" y="3419718"/>
              <a:ext cx="6981633" cy="3938368"/>
            </a:xfrm>
            <a:prstGeom prst="rect">
              <a:avLst/>
            </a:prstGeom>
            <a:noFill/>
            <a:ln w="9525">
              <a:noFill/>
              <a:miter lim="800000"/>
              <a:headEnd/>
              <a:tailEnd/>
            </a:ln>
          </p:spPr>
        </p:pic>
        <p:sp>
          <p:nvSpPr>
            <p:cNvPr id="6157" name="Rechteck 32"/>
            <p:cNvSpPr>
              <a:spLocks noChangeArrowheads="1"/>
            </p:cNvSpPr>
            <p:nvPr/>
          </p:nvSpPr>
          <p:spPr bwMode="auto">
            <a:xfrm>
              <a:off x="3729024" y="3286120"/>
              <a:ext cx="3143272" cy="857256"/>
            </a:xfrm>
            <a:prstGeom prst="rect">
              <a:avLst/>
            </a:prstGeom>
            <a:solidFill>
              <a:schemeClr val="bg1"/>
            </a:solidFill>
            <a:ln w="12700">
              <a:noFill/>
              <a:round/>
              <a:headEnd type="none" w="sm" len="sm"/>
              <a:tailEnd type="none" w="sm" len="sm"/>
            </a:ln>
          </p:spPr>
          <p:txBody>
            <a:bodyPr lIns="82945" tIns="41473" rIns="82945" bIns="41473">
              <a:prstTxWarp prst="textNoShape">
                <a:avLst/>
              </a:prstTxWarp>
            </a:bodyPr>
            <a:lstStyle/>
            <a:p>
              <a:pPr defTabSz="828675" eaLnBrk="0" hangingPunct="0"/>
              <a:endParaRPr lang="fr-FR" sz="2200">
                <a:ea typeface="MS PGothic" pitchFamily="34" charset="-128"/>
                <a:cs typeface="MS PGothic" pitchFamily="34" charset="-128"/>
              </a:endParaRPr>
            </a:p>
          </p:txBody>
        </p:sp>
      </p:grpSp>
      <p:pic>
        <p:nvPicPr>
          <p:cNvPr id="6151" name="Picture 7"/>
          <p:cNvPicPr>
            <a:picLocks noChangeAspect="1" noChangeArrowheads="1"/>
          </p:cNvPicPr>
          <p:nvPr/>
        </p:nvPicPr>
        <p:blipFill>
          <a:blip r:embed="rId4"/>
          <a:srcRect l="15422" t="76678" b="1208"/>
          <a:stretch>
            <a:fillRect/>
          </a:stretch>
        </p:blipFill>
        <p:spPr bwMode="auto">
          <a:xfrm>
            <a:off x="835025" y="4498975"/>
            <a:ext cx="2122488" cy="508000"/>
          </a:xfrm>
          <a:prstGeom prst="rect">
            <a:avLst/>
          </a:prstGeom>
          <a:noFill/>
          <a:ln w="9525">
            <a:noFill/>
            <a:miter lim="800000"/>
            <a:headEnd/>
            <a:tailEnd/>
          </a:ln>
        </p:spPr>
      </p:pic>
      <p:pic>
        <p:nvPicPr>
          <p:cNvPr id="6152" name="Picture 7"/>
          <p:cNvPicPr>
            <a:picLocks noChangeAspect="1" noChangeArrowheads="1"/>
          </p:cNvPicPr>
          <p:nvPr/>
        </p:nvPicPr>
        <p:blipFill>
          <a:blip r:embed="rId5"/>
          <a:srcRect/>
          <a:stretch>
            <a:fillRect/>
          </a:stretch>
        </p:blipFill>
        <p:spPr bwMode="auto">
          <a:xfrm>
            <a:off x="690563" y="2668588"/>
            <a:ext cx="2479675" cy="1797050"/>
          </a:xfrm>
          <a:prstGeom prst="rect">
            <a:avLst/>
          </a:prstGeom>
          <a:noFill/>
          <a:ln w="9525">
            <a:noFill/>
            <a:miter lim="800000"/>
            <a:headEnd/>
            <a:tailEnd/>
          </a:ln>
        </p:spPr>
      </p:pic>
      <p:sp>
        <p:nvSpPr>
          <p:cNvPr id="6153" name="ZoneTexte 4"/>
          <p:cNvSpPr txBox="1">
            <a:spLocks noChangeArrowheads="1"/>
          </p:cNvSpPr>
          <p:nvPr/>
        </p:nvSpPr>
        <p:spPr bwMode="auto">
          <a:xfrm>
            <a:off x="214313" y="5876925"/>
            <a:ext cx="4234402" cy="461665"/>
          </a:xfrm>
          <a:prstGeom prst="rect">
            <a:avLst/>
          </a:prstGeom>
          <a:noFill/>
          <a:ln w="9525">
            <a:noFill/>
            <a:miter lim="800000"/>
            <a:headEnd/>
            <a:tailEnd/>
          </a:ln>
        </p:spPr>
        <p:txBody>
          <a:bodyPr wrap="none">
            <a:prstTxWarp prst="textNoShape">
              <a:avLst/>
            </a:prstTxWarp>
            <a:spAutoFit/>
          </a:bodyPr>
          <a:lstStyle/>
          <a:p>
            <a:r>
              <a:rPr lang="fr-FR" dirty="0" err="1" smtClean="0"/>
              <a:t>Troitzk</a:t>
            </a:r>
            <a:r>
              <a:rPr lang="fr-FR" dirty="0" smtClean="0"/>
              <a:t> </a:t>
            </a:r>
            <a:r>
              <a:rPr lang="fr-FR" dirty="0"/>
              <a:t>and </a:t>
            </a:r>
            <a:r>
              <a:rPr lang="fr-FR" dirty="0" smtClean="0"/>
              <a:t>Mainz: </a:t>
            </a:r>
            <a:r>
              <a:rPr lang="fr-FR" dirty="0" err="1"/>
              <a:t>m</a:t>
            </a:r>
            <a:r>
              <a:rPr lang="fr-FR" baseline="-25000" dirty="0" err="1">
                <a:latin typeface="Symbol" charset="2"/>
              </a:rPr>
              <a:t>n</a:t>
            </a:r>
            <a:r>
              <a:rPr lang="fr-FR" baseline="-25000" dirty="0" err="1"/>
              <a:t>e</a:t>
            </a:r>
            <a:r>
              <a:rPr lang="fr-FR" dirty="0"/>
              <a:t> &lt; 2 eV</a:t>
            </a:r>
          </a:p>
        </p:txBody>
      </p:sp>
      <p:sp>
        <p:nvSpPr>
          <p:cNvPr id="6155" name="ZoneTexte 6"/>
          <p:cNvSpPr txBox="1">
            <a:spLocks noChangeArrowheads="1"/>
          </p:cNvSpPr>
          <p:nvPr/>
        </p:nvSpPr>
        <p:spPr bwMode="auto">
          <a:xfrm>
            <a:off x="214313" y="476250"/>
            <a:ext cx="8821737" cy="1016000"/>
          </a:xfrm>
          <a:prstGeom prst="rect">
            <a:avLst/>
          </a:prstGeom>
          <a:noFill/>
          <a:ln w="9525">
            <a:noFill/>
            <a:miter lim="800000"/>
            <a:headEnd/>
            <a:tailEnd/>
          </a:ln>
        </p:spPr>
        <p:txBody>
          <a:bodyPr>
            <a:prstTxWarp prst="textNoShape">
              <a:avLst/>
            </a:prstTxWarp>
            <a:spAutoFit/>
          </a:bodyPr>
          <a:lstStyle/>
          <a:p>
            <a:pPr eaLnBrk="0" hangingPunct="0"/>
            <a:r>
              <a:rPr lang="fr-FR" sz="2000" dirty="0" err="1">
                <a:solidFill>
                  <a:srgbClr val="C00000"/>
                </a:solidFill>
              </a:rPr>
              <a:t>Cosmological</a:t>
            </a:r>
            <a:r>
              <a:rPr lang="fr-FR" sz="2000" dirty="0">
                <a:solidFill>
                  <a:srgbClr val="C00000"/>
                </a:solidFill>
              </a:rPr>
              <a:t> </a:t>
            </a:r>
            <a:r>
              <a:rPr lang="fr-FR" sz="2000" dirty="0" err="1">
                <a:solidFill>
                  <a:srgbClr val="C00000"/>
                </a:solidFill>
              </a:rPr>
              <a:t>limit</a:t>
            </a:r>
            <a:r>
              <a:rPr lang="fr-FR" sz="2000" dirty="0"/>
              <a:t>: in the future </a:t>
            </a:r>
            <a:r>
              <a:rPr lang="fr-FR" sz="2000" dirty="0" err="1"/>
              <a:t>with</a:t>
            </a:r>
            <a:r>
              <a:rPr lang="fr-FR" sz="2000" dirty="0"/>
              <a:t> </a:t>
            </a:r>
            <a:r>
              <a:rPr lang="fr-FR" sz="2000" dirty="0" err="1"/>
              <a:t>galaxy</a:t>
            </a:r>
            <a:r>
              <a:rPr lang="fr-FR" sz="2000" dirty="0"/>
              <a:t> and CMB </a:t>
            </a:r>
            <a:r>
              <a:rPr lang="fr-FR" sz="2000" dirty="0" err="1"/>
              <a:t>lensing</a:t>
            </a:r>
            <a:r>
              <a:rPr lang="fr-FR" sz="2000" dirty="0"/>
              <a:t> (Planck, LSST), </a:t>
            </a:r>
            <a:r>
              <a:rPr lang="fr-FR" sz="2000" dirty="0" err="1"/>
              <a:t>may</a:t>
            </a:r>
            <a:r>
              <a:rPr lang="fr-FR" sz="2000" dirty="0"/>
              <a:t> </a:t>
            </a:r>
            <a:r>
              <a:rPr lang="fr-FR" sz="2000" dirty="0" err="1"/>
              <a:t>improve</a:t>
            </a:r>
            <a:r>
              <a:rPr lang="fr-FR" sz="2000" dirty="0"/>
              <a:t> by a factor 7 the </a:t>
            </a:r>
            <a:r>
              <a:rPr lang="fr-FR" sz="2000" dirty="0" err="1"/>
              <a:t>current</a:t>
            </a:r>
            <a:r>
              <a:rPr lang="fr-FR" sz="2000" dirty="0"/>
              <a:t> </a:t>
            </a:r>
            <a:r>
              <a:rPr lang="fr-FR" sz="2000" dirty="0" err="1"/>
              <a:t>limit</a:t>
            </a:r>
            <a:r>
              <a:rPr lang="fr-FR" sz="2000" dirty="0"/>
              <a:t> if </a:t>
            </a:r>
            <a:r>
              <a:rPr lang="en-US" sz="2000" dirty="0"/>
              <a:t>theoretical predictions of the matter power spectrum are accurate to ~ 1%.</a:t>
            </a:r>
            <a:endParaRPr lang="fr-FR" sz="2000" dirty="0"/>
          </a:p>
        </p:txBody>
      </p:sp>
      <p:sp>
        <p:nvSpPr>
          <p:cNvPr id="14" name="ZoneTexte 13"/>
          <p:cNvSpPr txBox="1"/>
          <p:nvPr/>
        </p:nvSpPr>
        <p:spPr>
          <a:xfrm>
            <a:off x="5867400" y="5410200"/>
            <a:ext cx="3276600" cy="1200329"/>
          </a:xfrm>
          <a:prstGeom prst="rect">
            <a:avLst/>
          </a:prstGeom>
          <a:noFill/>
        </p:spPr>
        <p:txBody>
          <a:bodyPr wrap="square" rtlCol="0">
            <a:spAutoFit/>
          </a:bodyPr>
          <a:lstStyle/>
          <a:p>
            <a:r>
              <a:rPr lang="fr-FR" sz="1800" dirty="0" smtClean="0"/>
              <a:t>L’ « anomalie </a:t>
            </a:r>
            <a:r>
              <a:rPr lang="fr-FR" sz="1800" dirty="0" err="1" smtClean="0"/>
              <a:t>Liubimov</a:t>
            </a:r>
            <a:r>
              <a:rPr lang="fr-FR" sz="1800" dirty="0" smtClean="0"/>
              <a:t> » 1980, jamais confirmée a donné un grand </a:t>
            </a:r>
            <a:r>
              <a:rPr lang="fr-FR" sz="1800" dirty="0" err="1" smtClean="0"/>
              <a:t>impetus</a:t>
            </a:r>
            <a:r>
              <a:rPr lang="fr-FR" sz="1800" dirty="0" smtClean="0"/>
              <a:t> à la recherche des oscillations</a:t>
            </a:r>
            <a:endParaRPr lang="fr-FR" sz="18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Titre 1"/>
          <p:cNvSpPr>
            <a:spLocks noGrp="1"/>
          </p:cNvSpPr>
          <p:nvPr>
            <p:ph type="title"/>
          </p:nvPr>
        </p:nvSpPr>
        <p:spPr>
          <a:xfrm>
            <a:off x="914400" y="1828800"/>
            <a:ext cx="7175500" cy="2743200"/>
          </a:xfrm>
        </p:spPr>
        <p:txBody>
          <a:bodyPr/>
          <a:lstStyle/>
          <a:p>
            <a:r>
              <a:rPr lang="fr-FR" i="1" dirty="0" smtClean="0">
                <a:solidFill>
                  <a:srgbClr val="FF0000"/>
                </a:solidFill>
                <a:ea typeface="ＭＳ Ｐゴシック" charset="-128"/>
                <a:cs typeface="ＭＳ Ｐゴシック" charset="-128"/>
              </a:rPr>
              <a:t>1</a:t>
            </a:r>
            <a:br>
              <a:rPr lang="fr-FR" i="1" dirty="0" smtClean="0">
                <a:solidFill>
                  <a:srgbClr val="FF0000"/>
                </a:solidFill>
                <a:ea typeface="ＭＳ Ｐゴシック" charset="-128"/>
                <a:cs typeface="ＭＳ Ｐゴシック" charset="-128"/>
              </a:rPr>
            </a:br>
            <a:r>
              <a:rPr lang="fr-FR" i="1" dirty="0" smtClean="0">
                <a:solidFill>
                  <a:srgbClr val="FF0000"/>
                </a:solidFill>
                <a:ea typeface="ＭＳ Ｐゴシック" charset="-128"/>
                <a:cs typeface="ＭＳ Ｐゴシック" charset="-128"/>
              </a:rPr>
              <a:t>Faire une chose horrible,  </a:t>
            </a:r>
            <a:br>
              <a:rPr lang="fr-FR" i="1" dirty="0" smtClean="0">
                <a:solidFill>
                  <a:srgbClr val="FF0000"/>
                </a:solidFill>
                <a:ea typeface="ＭＳ Ｐゴシック" charset="-128"/>
                <a:cs typeface="ＭＳ Ｐゴシック" charset="-128"/>
              </a:rPr>
            </a:br>
            <a:r>
              <a:rPr lang="fr-FR" i="1" dirty="0" smtClean="0">
                <a:solidFill>
                  <a:srgbClr val="FF0000"/>
                </a:solidFill>
                <a:ea typeface="ＭＳ Ｐゴシック" charset="-128"/>
                <a:cs typeface="ＭＳ Ｐゴシック" charset="-128"/>
              </a:rPr>
              <a:t>postuler une particule </a:t>
            </a:r>
            <a:br>
              <a:rPr lang="fr-FR" i="1" dirty="0" smtClean="0">
                <a:solidFill>
                  <a:srgbClr val="FF0000"/>
                </a:solidFill>
                <a:ea typeface="ＭＳ Ｐゴシック" charset="-128"/>
                <a:cs typeface="ＭＳ Ｐゴシック" charset="-128"/>
              </a:rPr>
            </a:br>
            <a:r>
              <a:rPr lang="fr-FR" i="1" dirty="0" smtClean="0">
                <a:solidFill>
                  <a:srgbClr val="FF0000"/>
                </a:solidFill>
                <a:ea typeface="ＭＳ Ｐゴシック" charset="-128"/>
                <a:cs typeface="ＭＳ Ｐゴシック" charset="-128"/>
              </a:rPr>
              <a:t>qu’on ne peut pas détecter </a:t>
            </a:r>
            <a:br>
              <a:rPr lang="fr-FR" i="1" dirty="0" smtClean="0">
                <a:solidFill>
                  <a:srgbClr val="FF0000"/>
                </a:solidFill>
                <a:ea typeface="ＭＳ Ｐゴシック" charset="-128"/>
                <a:cs typeface="ＭＳ Ｐゴシック" charset="-128"/>
              </a:rPr>
            </a:br>
            <a:r>
              <a:rPr lang="fr-FR" i="1" dirty="0" smtClean="0">
                <a:solidFill>
                  <a:srgbClr val="FF0000"/>
                </a:solidFill>
                <a:ea typeface="ＭＳ Ｐゴシック" charset="-128"/>
                <a:cs typeface="ＭＳ Ｐゴシック" charset="-128"/>
              </a:rPr>
              <a:t>(</a:t>
            </a:r>
            <a:r>
              <a:rPr lang="fr-FR" i="1" dirty="0" err="1" smtClean="0">
                <a:solidFill>
                  <a:srgbClr val="FF0000"/>
                </a:solidFill>
                <a:ea typeface="ＭＳ Ｐゴシック" charset="-128"/>
                <a:cs typeface="ＭＳ Ｐゴシック" charset="-128"/>
              </a:rPr>
              <a:t>W.Pauli</a:t>
            </a:r>
            <a:r>
              <a:rPr lang="fr-FR" i="1" dirty="0" smtClean="0">
                <a:solidFill>
                  <a:srgbClr val="FF0000"/>
                </a:solidFill>
                <a:ea typeface="ＭＳ Ｐゴシック" charset="-128"/>
                <a:cs typeface="ＭＳ Ｐゴシック" charset="-128"/>
              </a:rPr>
              <a:t>) </a:t>
            </a:r>
            <a:br>
              <a:rPr lang="fr-FR" i="1" dirty="0" smtClean="0">
                <a:solidFill>
                  <a:srgbClr val="FF0000"/>
                </a:solidFill>
                <a:ea typeface="ＭＳ Ｐゴシック" charset="-128"/>
                <a:cs typeface="ＭＳ Ｐゴシック" charset="-128"/>
              </a:rPr>
            </a:br>
            <a:endParaRPr lang="fr-FR" dirty="0" smtClean="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9026" name="Rectangle 1039"/>
          <p:cNvSpPr>
            <a:spLocks noChangeArrowheads="1"/>
          </p:cNvSpPr>
          <p:nvPr/>
        </p:nvSpPr>
        <p:spPr bwMode="auto">
          <a:xfrm>
            <a:off x="0" y="0"/>
            <a:ext cx="9144000" cy="6858000"/>
          </a:xfrm>
          <a:prstGeom prst="rect">
            <a:avLst/>
          </a:prstGeom>
          <a:solidFill>
            <a:schemeClr val="tx1"/>
          </a:solidFill>
          <a:ln w="12700">
            <a:solidFill>
              <a:schemeClr val="tx1"/>
            </a:solidFill>
            <a:miter lim="800000"/>
            <a:headEnd/>
            <a:tailEnd/>
          </a:ln>
        </p:spPr>
        <p:txBody>
          <a:bodyPr wrap="none" anchor="ctr">
            <a:prstTxWarp prst="textNoShape">
              <a:avLst/>
            </a:prstTxWarp>
          </a:bodyPr>
          <a:lstStyle/>
          <a:p>
            <a:endParaRPr lang="fr-FR"/>
          </a:p>
        </p:txBody>
      </p:sp>
      <p:pic>
        <p:nvPicPr>
          <p:cNvPr id="129027" name="Picture 1026" descr="NEMO3vcolor"/>
          <p:cNvPicPr>
            <a:picLocks noChangeAspect="1" noChangeArrowheads="1"/>
          </p:cNvPicPr>
          <p:nvPr/>
        </p:nvPicPr>
        <p:blipFill>
          <a:blip r:embed="rId2"/>
          <a:srcRect/>
          <a:stretch>
            <a:fillRect/>
          </a:stretch>
        </p:blipFill>
        <p:spPr bwMode="auto">
          <a:xfrm>
            <a:off x="257175" y="1558925"/>
            <a:ext cx="3879850" cy="4819650"/>
          </a:xfrm>
          <a:prstGeom prst="rect">
            <a:avLst/>
          </a:prstGeom>
          <a:noFill/>
          <a:ln w="9525">
            <a:noFill/>
            <a:miter lim="800000"/>
            <a:headEnd/>
            <a:tailEnd/>
          </a:ln>
        </p:spPr>
      </p:pic>
      <p:pic>
        <p:nvPicPr>
          <p:cNvPr id="129028" name="Picture 1034" descr="nemo"/>
          <p:cNvPicPr>
            <a:picLocks noChangeAspect="1" noChangeArrowheads="1"/>
          </p:cNvPicPr>
          <p:nvPr/>
        </p:nvPicPr>
        <p:blipFill>
          <a:blip r:embed="rId3"/>
          <a:srcRect/>
          <a:stretch>
            <a:fillRect/>
          </a:stretch>
        </p:blipFill>
        <p:spPr bwMode="auto">
          <a:xfrm>
            <a:off x="4586288" y="1863725"/>
            <a:ext cx="4198937" cy="3473450"/>
          </a:xfrm>
          <a:prstGeom prst="rect">
            <a:avLst/>
          </a:prstGeom>
          <a:noFill/>
          <a:ln w="9525">
            <a:noFill/>
            <a:miter lim="800000"/>
            <a:headEnd/>
            <a:tailEnd/>
          </a:ln>
        </p:spPr>
      </p:pic>
      <p:sp>
        <p:nvSpPr>
          <p:cNvPr id="129029" name="AutoShape 1037"/>
          <p:cNvSpPr>
            <a:spLocks noChangeArrowheads="1"/>
          </p:cNvSpPr>
          <p:nvPr/>
        </p:nvSpPr>
        <p:spPr bwMode="auto">
          <a:xfrm>
            <a:off x="984250" y="358775"/>
            <a:ext cx="7175500" cy="863600"/>
          </a:xfrm>
          <a:prstGeom prst="roundRect">
            <a:avLst>
              <a:gd name="adj" fmla="val 12495"/>
            </a:avLst>
          </a:prstGeom>
          <a:solidFill>
            <a:srgbClr val="CCFFCC"/>
          </a:solidFill>
          <a:ln w="25400">
            <a:solidFill>
              <a:schemeClr val="hlink"/>
            </a:solidFill>
            <a:round/>
            <a:headEnd/>
            <a:tailEnd/>
          </a:ln>
        </p:spPr>
        <p:txBody>
          <a:bodyPr lIns="90488" tIns="44450" rIns="90488" bIns="44450" anchor="ctr">
            <a:prstTxWarp prst="textNoShape">
              <a:avLst/>
            </a:prstTxWarp>
          </a:bodyPr>
          <a:lstStyle/>
          <a:p>
            <a:pPr algn="ctr">
              <a:lnSpc>
                <a:spcPct val="90000"/>
              </a:lnSpc>
            </a:pPr>
            <a:r>
              <a:rPr lang="fr-FR" sz="2800" dirty="0">
                <a:latin typeface="Comic Sans MS" charset="0"/>
              </a:rPr>
              <a:t>Mesurer la </a:t>
            </a:r>
            <a:r>
              <a:rPr lang="fr-FR" sz="2800" dirty="0" smtClean="0">
                <a:latin typeface="Comic Sans MS" charset="0"/>
              </a:rPr>
              <a:t>masse avec désintégration 2β </a:t>
            </a:r>
            <a:endParaRPr lang="fr-FR" sz="2800" dirty="0">
              <a:latin typeface="Comic Sans MS" charset="0"/>
            </a:endParaRPr>
          </a:p>
          <a:p>
            <a:pPr algn="ctr">
              <a:lnSpc>
                <a:spcPct val="90000"/>
              </a:lnSpc>
            </a:pPr>
            <a:r>
              <a:rPr lang="fr-FR" sz="1800" dirty="0">
                <a:latin typeface="Comic Sans MS" charset="0"/>
              </a:rPr>
              <a:t>NEMO3 (</a:t>
            </a:r>
            <a:r>
              <a:rPr lang="fr-FR" sz="1800" dirty="0" err="1">
                <a:latin typeface="Comic Sans MS" charset="0"/>
              </a:rPr>
              <a:t>SuperNEMO</a:t>
            </a:r>
            <a:r>
              <a:rPr lang="fr-FR" sz="1800" dirty="0">
                <a:latin typeface="Comic Sans MS" charset="0"/>
              </a:rPr>
              <a:t>) au Laboratoire souterrain de Modane</a:t>
            </a:r>
            <a:endParaRPr lang="fr-FR" sz="1800" dirty="0">
              <a:solidFill>
                <a:srgbClr val="FF5008"/>
              </a:solidFill>
              <a:latin typeface="Comic Sans MS" charset="0"/>
            </a:endParaRPr>
          </a:p>
        </p:txBody>
      </p:sp>
      <p:sp>
        <p:nvSpPr>
          <p:cNvPr id="129030" name="Text Box 1038"/>
          <p:cNvSpPr txBox="1">
            <a:spLocks noChangeArrowheads="1"/>
          </p:cNvSpPr>
          <p:nvPr/>
        </p:nvSpPr>
        <p:spPr bwMode="auto">
          <a:xfrm>
            <a:off x="4149725" y="5657850"/>
            <a:ext cx="4994275" cy="1200150"/>
          </a:xfrm>
          <a:prstGeom prst="rect">
            <a:avLst/>
          </a:prstGeom>
          <a:noFill/>
          <a:ln w="12700">
            <a:noFill/>
            <a:miter lim="800000"/>
            <a:headEnd/>
            <a:tailEnd/>
          </a:ln>
        </p:spPr>
        <p:txBody>
          <a:bodyPr wrap="none">
            <a:prstTxWarp prst="textNoShape">
              <a:avLst/>
            </a:prstTxWarp>
            <a:spAutoFit/>
          </a:bodyPr>
          <a:lstStyle/>
          <a:p>
            <a:pPr algn="ctr"/>
            <a:r>
              <a:rPr lang="fr-FR" dirty="0">
                <a:solidFill>
                  <a:srgbClr val="FF3399"/>
                </a:solidFill>
                <a:latin typeface="Comic Sans MS" charset="0"/>
              </a:rPr>
              <a:t>La masse du neutrino donne accès </a:t>
            </a:r>
          </a:p>
          <a:p>
            <a:pPr algn="ctr"/>
            <a:r>
              <a:rPr lang="fr-FR" dirty="0">
                <a:solidFill>
                  <a:srgbClr val="FF3399"/>
                </a:solidFill>
                <a:latin typeface="Comic Sans MS" charset="0"/>
              </a:rPr>
              <a:t>au comportement de la théorie</a:t>
            </a:r>
          </a:p>
          <a:p>
            <a:pPr algn="ctr"/>
            <a:r>
              <a:rPr lang="fr-FR" dirty="0">
                <a:solidFill>
                  <a:srgbClr val="FF3399"/>
                </a:solidFill>
                <a:latin typeface="Comic Sans MS" charset="0"/>
              </a:rPr>
              <a:t>aux plus hautes énergies</a:t>
            </a:r>
          </a:p>
        </p:txBody>
      </p:sp>
      <p:sp>
        <p:nvSpPr>
          <p:cNvPr id="307216" name="AutoShape 1040"/>
          <p:cNvSpPr>
            <a:spLocks noChangeArrowheads="1"/>
          </p:cNvSpPr>
          <p:nvPr/>
        </p:nvSpPr>
        <p:spPr bwMode="auto">
          <a:xfrm>
            <a:off x="773113" y="3598863"/>
            <a:ext cx="3157537" cy="2540000"/>
          </a:xfrm>
          <a:prstGeom prst="verticalScroll">
            <a:avLst>
              <a:gd name="adj" fmla="val 12500"/>
            </a:avLst>
          </a:prstGeom>
          <a:solidFill>
            <a:srgbClr val="CCECFF"/>
          </a:solidFill>
          <a:ln w="12700">
            <a:solidFill>
              <a:schemeClr val="tx1"/>
            </a:solidFill>
            <a:round/>
            <a:headEnd/>
            <a:tailEnd/>
          </a:ln>
        </p:spPr>
        <p:txBody>
          <a:bodyPr wrap="none" anchor="ctr">
            <a:prstTxWarp prst="textNoShape">
              <a:avLst/>
            </a:prstTxWarp>
          </a:bodyPr>
          <a:lstStyle/>
          <a:p>
            <a:pPr algn="ctr"/>
            <a:r>
              <a:rPr lang="fr-FR" sz="2000" dirty="0">
                <a:solidFill>
                  <a:schemeClr val="hlink"/>
                </a:solidFill>
                <a:latin typeface="Comic Sans MS" charset="0"/>
              </a:rPr>
              <a:t>Dirac ou </a:t>
            </a:r>
            <a:r>
              <a:rPr lang="fr-FR" sz="2000" dirty="0" err="1">
                <a:solidFill>
                  <a:schemeClr val="hlink"/>
                </a:solidFill>
                <a:latin typeface="Comic Sans MS" charset="0"/>
              </a:rPr>
              <a:t>Majorana</a:t>
            </a:r>
            <a:endParaRPr lang="fr-FR" sz="2000" dirty="0">
              <a:solidFill>
                <a:schemeClr val="hlink"/>
              </a:solidFill>
              <a:latin typeface="Comic Sans MS" charset="0"/>
            </a:endParaRPr>
          </a:p>
          <a:p>
            <a:pPr algn="ctr"/>
            <a:r>
              <a:rPr lang="fr-FR" sz="2000" dirty="0">
                <a:solidFill>
                  <a:schemeClr val="hlink"/>
                </a:solidFill>
                <a:latin typeface="Comic Sans MS" charset="0"/>
              </a:rPr>
              <a:t>Le neutrino est-il</a:t>
            </a:r>
          </a:p>
          <a:p>
            <a:pPr algn="ctr"/>
            <a:r>
              <a:rPr lang="fr-FR" sz="2000" dirty="0">
                <a:solidFill>
                  <a:schemeClr val="hlink"/>
                </a:solidFill>
                <a:latin typeface="Comic Sans MS" charset="0"/>
              </a:rPr>
              <a:t>sa propre</a:t>
            </a:r>
          </a:p>
          <a:p>
            <a:pPr algn="ctr"/>
            <a:r>
              <a:rPr lang="fr-FR" sz="2000" dirty="0">
                <a:solidFill>
                  <a:schemeClr val="hlink"/>
                </a:solidFill>
                <a:latin typeface="Comic Sans MS" charset="0"/>
              </a:rPr>
              <a:t>antiparticule </a:t>
            </a:r>
            <a:r>
              <a:rPr lang="fr-FR" dirty="0">
                <a:solidFill>
                  <a:schemeClr val="hlink"/>
                </a:solidFill>
                <a:latin typeface="Comic Sans MS" charset="0"/>
              </a:rPr>
              <a:t>?</a:t>
            </a:r>
          </a:p>
        </p:txBody>
      </p:sp>
      <p:pic>
        <p:nvPicPr>
          <p:cNvPr id="8" name="Picture 4"/>
          <p:cNvPicPr>
            <a:picLocks noChangeAspect="1" noChangeArrowheads="1"/>
          </p:cNvPicPr>
          <p:nvPr/>
        </p:nvPicPr>
        <p:blipFill>
          <a:blip r:embed="rId4"/>
          <a:srcRect/>
          <a:stretch>
            <a:fillRect/>
          </a:stretch>
        </p:blipFill>
        <p:spPr bwMode="auto">
          <a:xfrm>
            <a:off x="914400" y="1295400"/>
            <a:ext cx="3060700" cy="2222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07216"/>
                                        </p:tgtEl>
                                        <p:attrNameLst>
                                          <p:attrName>style.visibility</p:attrName>
                                        </p:attrNameLst>
                                      </p:cBhvr>
                                      <p:to>
                                        <p:strVal val="visible"/>
                                      </p:to>
                                    </p:set>
                                    <p:anim calcmode="lin" valueType="num">
                                      <p:cBhvr>
                                        <p:cTn id="7" dur="500" fill="hold"/>
                                        <p:tgtEl>
                                          <p:spTgt spid="307216"/>
                                        </p:tgtEl>
                                        <p:attrNameLst>
                                          <p:attrName>ppt_w</p:attrName>
                                        </p:attrNameLst>
                                      </p:cBhvr>
                                      <p:tavLst>
                                        <p:tav tm="0">
                                          <p:val>
                                            <p:fltVal val="0"/>
                                          </p:val>
                                        </p:tav>
                                        <p:tav tm="100000">
                                          <p:val>
                                            <p:strVal val="#ppt_w"/>
                                          </p:val>
                                        </p:tav>
                                      </p:tavLst>
                                    </p:anim>
                                    <p:anim calcmode="lin" valueType="num">
                                      <p:cBhvr>
                                        <p:cTn id="8" dur="500" fill="hold"/>
                                        <p:tgtEl>
                                          <p:spTgt spid="30721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16" grpId="0" animBg="1"/>
    </p:bld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62" name="Espace réservé du contenu 1"/>
          <p:cNvSpPr>
            <a:spLocks noGrp="1"/>
          </p:cNvSpPr>
          <p:nvPr>
            <p:ph/>
          </p:nvPr>
        </p:nvSpPr>
        <p:spPr bwMode="auto">
          <a:xfrm>
            <a:off x="3657600" y="1066800"/>
            <a:ext cx="4114800" cy="2057400"/>
          </a:xfrm>
          <a:noFill/>
          <a:ln>
            <a:miter lim="800000"/>
            <a:headEnd/>
            <a:tailEnd/>
          </a:ln>
        </p:spPr>
        <p:txBody>
          <a:bodyPr wrap="square" lIns="91440" tIns="45720" rIns="91440" bIns="45720" numCol="1" anchor="t" anchorCtr="0" compatLnSpc="1">
            <a:prstTxWarp prst="textNoShape">
              <a:avLst/>
            </a:prstTxWarp>
          </a:bodyPr>
          <a:lstStyle/>
          <a:p>
            <a:pPr eaLnBrk="1" hangingPunct="1">
              <a:spcAft>
                <a:spcPct val="0"/>
              </a:spcAft>
              <a:buClr>
                <a:srgbClr val="FF0000"/>
              </a:buClr>
              <a:buNone/>
            </a:pPr>
            <a:r>
              <a:rPr lang="en-GB" sz="1800" dirty="0" smtClean="0">
                <a:solidFill>
                  <a:srgbClr val="FFFFFF"/>
                </a:solidFill>
                <a:latin typeface="Times New Roman"/>
                <a:cs typeface="Times New Roman"/>
              </a:rPr>
              <a:t>     Understand cosmic accelerators and their role in  the formation of cosmic structures. Probe for new particles ( e.g. dark matter) or violations of fundamental laws</a:t>
            </a:r>
            <a:r>
              <a:rPr lang="fr-FR" sz="1800" dirty="0" smtClean="0">
                <a:solidFill>
                  <a:srgbClr val="FF6600"/>
                </a:solidFill>
                <a:latin typeface="Times New Roman"/>
                <a:cs typeface="Times New Roman"/>
              </a:rPr>
              <a:t> </a:t>
            </a:r>
          </a:p>
        </p:txBody>
      </p:sp>
      <p:sp>
        <p:nvSpPr>
          <p:cNvPr id="30724" name="ZoneTexte 4"/>
          <p:cNvSpPr txBox="1">
            <a:spLocks noChangeArrowheads="1"/>
          </p:cNvSpPr>
          <p:nvPr/>
        </p:nvSpPr>
        <p:spPr bwMode="auto">
          <a:xfrm>
            <a:off x="1447800" y="152400"/>
            <a:ext cx="7696200" cy="830997"/>
          </a:xfrm>
          <a:prstGeom prst="rect">
            <a:avLst/>
          </a:prstGeom>
          <a:noFill/>
          <a:ln w="9525">
            <a:noFill/>
            <a:miter lim="800000"/>
            <a:headEnd/>
            <a:tailEnd/>
          </a:ln>
        </p:spPr>
        <p:txBody>
          <a:bodyPr wrap="square">
            <a:prstTxWarp prst="textNoShape">
              <a:avLst/>
            </a:prstTxWarp>
            <a:spAutoFit/>
          </a:bodyPr>
          <a:lstStyle/>
          <a:p>
            <a:pPr algn="ctr" eaLnBrk="0" hangingPunct="0"/>
            <a:r>
              <a:rPr lang="en-GB" i="1" dirty="0" smtClean="0">
                <a:solidFill>
                  <a:schemeClr val="bg1"/>
                </a:solidFill>
              </a:rPr>
              <a:t>The 3  themes (6 topics) of </a:t>
            </a:r>
            <a:r>
              <a:rPr lang="en-GB" i="1" dirty="0" err="1" smtClean="0">
                <a:solidFill>
                  <a:schemeClr val="bg1"/>
                </a:solidFill>
              </a:rPr>
              <a:t>Astroparticle</a:t>
            </a:r>
            <a:r>
              <a:rPr lang="en-GB" i="1" dirty="0" smtClean="0">
                <a:solidFill>
                  <a:schemeClr val="bg1"/>
                </a:solidFill>
              </a:rPr>
              <a:t> Physics</a:t>
            </a:r>
          </a:p>
          <a:p>
            <a:pPr algn="ctr" eaLnBrk="0" hangingPunct="0"/>
            <a:r>
              <a:rPr lang="en-GB" sz="2000" i="1" dirty="0" smtClean="0">
                <a:solidFill>
                  <a:schemeClr val="bg1"/>
                </a:solidFill>
              </a:rPr>
              <a:t>(APIF  definition) </a:t>
            </a:r>
            <a:r>
              <a:rPr lang="en-GB" i="1" dirty="0" smtClean="0">
                <a:solidFill>
                  <a:schemeClr val="bg1"/>
                </a:solidFill>
              </a:rPr>
              <a:t> </a:t>
            </a:r>
            <a:endParaRPr lang="en-GB" i="1" dirty="0">
              <a:solidFill>
                <a:schemeClr val="bg1"/>
              </a:solidFill>
            </a:endParaRPr>
          </a:p>
        </p:txBody>
      </p:sp>
      <p:sp>
        <p:nvSpPr>
          <p:cNvPr id="5" name="ZoneTexte 4"/>
          <p:cNvSpPr txBox="1">
            <a:spLocks noChangeArrowheads="1"/>
          </p:cNvSpPr>
          <p:nvPr/>
        </p:nvSpPr>
        <p:spPr bwMode="auto">
          <a:xfrm>
            <a:off x="4038600" y="3352800"/>
            <a:ext cx="3352800" cy="923330"/>
          </a:xfrm>
          <a:prstGeom prst="rect">
            <a:avLst/>
          </a:prstGeom>
          <a:noFill/>
          <a:ln w="9525">
            <a:noFill/>
            <a:miter lim="800000"/>
            <a:headEnd/>
            <a:tailEnd/>
          </a:ln>
        </p:spPr>
        <p:txBody>
          <a:bodyPr wrap="square">
            <a:prstTxWarp prst="textNoShape">
              <a:avLst/>
            </a:prstTxWarp>
            <a:spAutoFit/>
          </a:bodyPr>
          <a:lstStyle/>
          <a:p>
            <a:pPr>
              <a:buClr>
                <a:srgbClr val="FF0000"/>
              </a:buClr>
            </a:pPr>
            <a:r>
              <a:rPr lang="en-GB" sz="1800" dirty="0" smtClean="0">
                <a:solidFill>
                  <a:srgbClr val="FFFFFF"/>
                </a:solidFill>
                <a:latin typeface="Times New Roman" charset="0"/>
              </a:rPr>
              <a:t>What </a:t>
            </a:r>
            <a:r>
              <a:rPr lang="en-GB" sz="1800" dirty="0">
                <a:solidFill>
                  <a:srgbClr val="FFFFFF"/>
                </a:solidFill>
                <a:latin typeface="Times New Roman" charset="0"/>
              </a:rPr>
              <a:t>is the Universe made of?</a:t>
            </a:r>
            <a:r>
              <a:rPr lang="en-GB" sz="1800" dirty="0" smtClean="0">
                <a:solidFill>
                  <a:srgbClr val="FFFFFF"/>
                </a:solidFill>
                <a:latin typeface="Times New Roman" charset="0"/>
              </a:rPr>
              <a:t> </a:t>
            </a:r>
          </a:p>
          <a:p>
            <a:pPr marL="514350" indent="-514350">
              <a:buClr>
                <a:srgbClr val="FF0000"/>
              </a:buClr>
              <a:buAutoNum type="romanUcPeriod" startAt="3"/>
            </a:pPr>
            <a:r>
              <a:rPr lang="en-GB" sz="1800" dirty="0" smtClean="0">
                <a:solidFill>
                  <a:srgbClr val="FF6600"/>
                </a:solidFill>
                <a:latin typeface="Times New Roman" charset="0"/>
              </a:rPr>
              <a:t>Nature of dark </a:t>
            </a:r>
            <a:r>
              <a:rPr lang="en-GB" sz="1800" dirty="0">
                <a:solidFill>
                  <a:srgbClr val="FF6600"/>
                </a:solidFill>
                <a:latin typeface="Times New Roman" charset="0"/>
              </a:rPr>
              <a:t>matter</a:t>
            </a:r>
            <a:r>
              <a:rPr lang="en-GB" sz="1800" dirty="0" smtClean="0">
                <a:solidFill>
                  <a:srgbClr val="FF6600"/>
                </a:solidFill>
                <a:latin typeface="Times New Roman" charset="0"/>
              </a:rPr>
              <a:t> </a:t>
            </a:r>
          </a:p>
          <a:p>
            <a:pPr marL="514350" indent="-514350">
              <a:buClr>
                <a:srgbClr val="FF0000"/>
              </a:buClr>
              <a:buAutoNum type="romanUcPeriod" startAt="3"/>
            </a:pPr>
            <a:r>
              <a:rPr lang="en-GB" sz="1800" dirty="0" smtClean="0">
                <a:solidFill>
                  <a:srgbClr val="FF6600"/>
                </a:solidFill>
                <a:latin typeface="Times New Roman" charset="0"/>
              </a:rPr>
              <a:t>Nature of dark  energy</a:t>
            </a:r>
          </a:p>
        </p:txBody>
      </p:sp>
      <p:sp>
        <p:nvSpPr>
          <p:cNvPr id="6" name="ZoneTexte 5"/>
          <p:cNvSpPr txBox="1"/>
          <p:nvPr/>
        </p:nvSpPr>
        <p:spPr>
          <a:xfrm>
            <a:off x="3810000" y="4648200"/>
            <a:ext cx="5334000" cy="1477328"/>
          </a:xfrm>
          <a:prstGeom prst="rect">
            <a:avLst/>
          </a:prstGeom>
          <a:noFill/>
        </p:spPr>
        <p:txBody>
          <a:bodyPr wrap="square">
            <a:prstTxWarp prst="textNoShape">
              <a:avLst/>
            </a:prstTxWarp>
            <a:spAutoFit/>
          </a:bodyPr>
          <a:lstStyle/>
          <a:p>
            <a:pPr marL="457200" indent="-457200">
              <a:buClr>
                <a:srgbClr val="FF0000"/>
              </a:buClr>
            </a:pPr>
            <a:r>
              <a:rPr lang="en-GB" sz="1800" dirty="0" smtClean="0">
                <a:solidFill>
                  <a:srgbClr val="FFFFFF"/>
                </a:solidFill>
                <a:latin typeface="Times New Roman" charset="0"/>
              </a:rPr>
              <a:t>	Probe matter </a:t>
            </a:r>
            <a:r>
              <a:rPr lang="en-GB" sz="1800" dirty="0">
                <a:solidFill>
                  <a:srgbClr val="FFFFFF"/>
                </a:solidFill>
                <a:latin typeface="Times New Roman" charset="0"/>
              </a:rPr>
              <a:t>and interactions at the smallest scales</a:t>
            </a:r>
            <a:r>
              <a:rPr lang="en-GB" sz="1800" dirty="0" smtClean="0">
                <a:solidFill>
                  <a:srgbClr val="FFFFFF"/>
                </a:solidFill>
                <a:latin typeface="Times New Roman" charset="0"/>
              </a:rPr>
              <a:t> or highest energies beyond these of accelerators, through rare decays.</a:t>
            </a:r>
            <a:endParaRPr lang="en-US" sz="1800" dirty="0" smtClean="0">
              <a:solidFill>
                <a:srgbClr val="FFFFFF"/>
              </a:solidFill>
              <a:latin typeface="Times New Roman" charset="0"/>
            </a:endParaRPr>
          </a:p>
          <a:p>
            <a:pPr marL="514350" indent="-514350">
              <a:buClr>
                <a:srgbClr val="FF0000"/>
              </a:buClr>
              <a:buFont typeface="+mj-lt"/>
              <a:buAutoNum type="romanUcPeriod"/>
            </a:pPr>
            <a:r>
              <a:rPr lang="en-GB" sz="1800" dirty="0" smtClean="0">
                <a:solidFill>
                  <a:srgbClr val="FF6600"/>
                </a:solidFill>
                <a:latin typeface="Times New Roman" charset="0"/>
              </a:rPr>
              <a:t> Neutrino mass</a:t>
            </a:r>
          </a:p>
          <a:p>
            <a:pPr marL="514350" indent="-514350">
              <a:buClr>
                <a:srgbClr val="FF0000"/>
              </a:buClr>
              <a:buFont typeface="+mj-lt"/>
              <a:buAutoNum type="romanUcPeriod"/>
            </a:pPr>
            <a:r>
              <a:rPr lang="en-GB" sz="1800" dirty="0" smtClean="0">
                <a:solidFill>
                  <a:srgbClr val="FF6600"/>
                </a:solidFill>
                <a:latin typeface="Times New Roman" charset="0"/>
              </a:rPr>
              <a:t> Proton lifetime  and neutrino properties</a:t>
            </a:r>
          </a:p>
        </p:txBody>
      </p:sp>
      <p:pic>
        <p:nvPicPr>
          <p:cNvPr id="14" name="Image 10"/>
          <p:cNvPicPr>
            <a:picLocks noChangeAspect="1"/>
          </p:cNvPicPr>
          <p:nvPr/>
        </p:nvPicPr>
        <p:blipFill>
          <a:blip r:embed="rId2"/>
          <a:srcRect/>
          <a:stretch>
            <a:fillRect/>
          </a:stretch>
        </p:blipFill>
        <p:spPr bwMode="auto">
          <a:xfrm>
            <a:off x="152400" y="1143000"/>
            <a:ext cx="3581400" cy="5586984"/>
          </a:xfrm>
          <a:prstGeom prst="rect">
            <a:avLst/>
          </a:prstGeom>
          <a:noFill/>
          <a:ln w="9525">
            <a:noFill/>
            <a:miter lim="800000"/>
            <a:headEnd/>
            <a:tailEnd/>
          </a:ln>
        </p:spPr>
      </p:pic>
      <p:sp>
        <p:nvSpPr>
          <p:cNvPr id="7" name="Ellipse 6"/>
          <p:cNvSpPr/>
          <p:nvPr/>
        </p:nvSpPr>
        <p:spPr bwMode="auto">
          <a:xfrm>
            <a:off x="0" y="4495800"/>
            <a:ext cx="1828800" cy="14478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 name="Ellipse 7"/>
          <p:cNvSpPr/>
          <p:nvPr/>
        </p:nvSpPr>
        <p:spPr bwMode="auto">
          <a:xfrm>
            <a:off x="152400" y="5410200"/>
            <a:ext cx="1752600" cy="14478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cxnSp>
        <p:nvCxnSpPr>
          <p:cNvPr id="15" name="Connecteur droit avec flèche 14"/>
          <p:cNvCxnSpPr>
            <a:stCxn id="5" idx="1"/>
          </p:cNvCxnSpPr>
          <p:nvPr/>
        </p:nvCxnSpPr>
        <p:spPr bwMode="auto">
          <a:xfrm rot="10800000" flipV="1">
            <a:off x="1600200" y="3814465"/>
            <a:ext cx="2438400" cy="995126"/>
          </a:xfrm>
          <a:prstGeom prst="straightConnector1">
            <a:avLst/>
          </a:prstGeom>
          <a:solidFill>
            <a:schemeClr val="accent1"/>
          </a:solidFill>
          <a:ln w="57150" cap="flat" cmpd="sng" algn="ctr">
            <a:solidFill>
              <a:srgbClr val="FF0000"/>
            </a:solidFill>
            <a:prstDash val="solid"/>
            <a:round/>
            <a:headEnd type="none" w="med" len="med"/>
            <a:tailEnd type="arrow" w="med" len="med"/>
          </a:ln>
          <a:effectLst/>
        </p:spPr>
      </p:cxnSp>
      <p:sp>
        <p:nvSpPr>
          <p:cNvPr id="19" name="Ellipse 18"/>
          <p:cNvSpPr/>
          <p:nvPr/>
        </p:nvSpPr>
        <p:spPr bwMode="auto">
          <a:xfrm>
            <a:off x="0" y="990600"/>
            <a:ext cx="1752600" cy="22098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cxnSp>
        <p:nvCxnSpPr>
          <p:cNvPr id="20" name="Connecteur droit avec flèche 19"/>
          <p:cNvCxnSpPr>
            <a:stCxn id="5" idx="1"/>
          </p:cNvCxnSpPr>
          <p:nvPr/>
        </p:nvCxnSpPr>
        <p:spPr bwMode="auto">
          <a:xfrm rot="10800000">
            <a:off x="1676400" y="2209809"/>
            <a:ext cx="2362200" cy="1604657"/>
          </a:xfrm>
          <a:prstGeom prst="straightConnector1">
            <a:avLst/>
          </a:prstGeom>
          <a:solidFill>
            <a:schemeClr val="accent1"/>
          </a:solidFill>
          <a:ln w="57150" cap="flat" cmpd="sng" algn="ctr">
            <a:solidFill>
              <a:srgbClr val="FF0000"/>
            </a:solidFill>
            <a:prstDash val="solid"/>
            <a:round/>
            <a:headEnd type="none" w="med" len="med"/>
            <a:tailEnd type="arrow" w="med" len="med"/>
          </a:ln>
          <a:effectLst/>
        </p:spPr>
      </p:cxnSp>
      <p:cxnSp>
        <p:nvCxnSpPr>
          <p:cNvPr id="26" name="Connecteur droit avec flèche 25"/>
          <p:cNvCxnSpPr/>
          <p:nvPr/>
        </p:nvCxnSpPr>
        <p:spPr bwMode="auto">
          <a:xfrm rot="10800000">
            <a:off x="1981200" y="5943600"/>
            <a:ext cx="1828800" cy="1588"/>
          </a:xfrm>
          <a:prstGeom prst="straightConnector1">
            <a:avLst/>
          </a:prstGeom>
          <a:solidFill>
            <a:schemeClr val="accent1"/>
          </a:solidFill>
          <a:ln w="57150" cap="flat" cmpd="sng" algn="ctr">
            <a:solidFill>
              <a:srgbClr val="FF0000"/>
            </a:solidFill>
            <a:prstDash val="solid"/>
            <a:round/>
            <a:headEnd type="none" w="med" len="med"/>
            <a:tailEnd type="arrow" w="med" len="med"/>
          </a:ln>
          <a:effectLst/>
        </p:spPr>
      </p:cxnSp>
      <p:cxnSp>
        <p:nvCxnSpPr>
          <p:cNvPr id="16" name="Connecteur droit avec flèche 15"/>
          <p:cNvCxnSpPr/>
          <p:nvPr/>
        </p:nvCxnSpPr>
        <p:spPr bwMode="auto">
          <a:xfrm rot="10800000">
            <a:off x="1752600" y="1828800"/>
            <a:ext cx="2362200" cy="1588"/>
          </a:xfrm>
          <a:prstGeom prst="straightConnector1">
            <a:avLst/>
          </a:prstGeom>
          <a:solidFill>
            <a:schemeClr val="accent1"/>
          </a:solidFill>
          <a:ln w="57150" cap="flat" cmpd="sng" algn="ctr">
            <a:solidFill>
              <a:srgbClr val="FF0000"/>
            </a:solidFill>
            <a:prstDash val="solid"/>
            <a:round/>
            <a:headEnd type="none" w="med" len="med"/>
            <a:tailEnd type="arrow" w="med" len="med"/>
          </a:ln>
          <a:effectLst/>
        </p:spPr>
      </p:cxnSp>
      <p:cxnSp>
        <p:nvCxnSpPr>
          <p:cNvPr id="32" name="Connecteur droit avec flèche 31"/>
          <p:cNvCxnSpPr/>
          <p:nvPr/>
        </p:nvCxnSpPr>
        <p:spPr bwMode="auto">
          <a:xfrm rot="10800000">
            <a:off x="1295400" y="3886200"/>
            <a:ext cx="2514600" cy="2057400"/>
          </a:xfrm>
          <a:prstGeom prst="straightConnector1">
            <a:avLst/>
          </a:prstGeom>
          <a:solidFill>
            <a:schemeClr val="accent1"/>
          </a:solidFill>
          <a:ln w="57150" cap="flat" cmpd="sng" algn="ctr">
            <a:solidFill>
              <a:srgbClr val="FF0000"/>
            </a:solidFill>
            <a:prstDash val="solid"/>
            <a:round/>
            <a:headEnd type="none" w="med" len="med"/>
            <a:tailEnd type="arrow" w="med" len="med"/>
          </a:ln>
          <a:effectLst/>
        </p:spPr>
      </p:cxnSp>
      <p:pic>
        <p:nvPicPr>
          <p:cNvPr id="35" name="Picture 3"/>
          <p:cNvPicPr>
            <a:picLocks noChangeAspect="1" noChangeArrowheads="1"/>
          </p:cNvPicPr>
          <p:nvPr/>
        </p:nvPicPr>
        <p:blipFill>
          <a:blip r:embed="rId3"/>
          <a:srcRect/>
          <a:stretch>
            <a:fillRect/>
          </a:stretch>
        </p:blipFill>
        <p:spPr bwMode="auto">
          <a:xfrm>
            <a:off x="4876800" y="6209726"/>
            <a:ext cx="3048000" cy="500344"/>
          </a:xfrm>
          <a:prstGeom prst="rect">
            <a:avLst/>
          </a:prstGeom>
          <a:noFill/>
        </p:spPr>
      </p:pic>
      <p:sp>
        <p:nvSpPr>
          <p:cNvPr id="53" name="Ellipse 52"/>
          <p:cNvSpPr/>
          <p:nvPr/>
        </p:nvSpPr>
        <p:spPr bwMode="auto">
          <a:xfrm>
            <a:off x="228600" y="3657600"/>
            <a:ext cx="1066800" cy="4572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21" name="Image 20"/>
          <p:cNvPicPr>
            <a:picLocks noChangeAspect="1"/>
          </p:cNvPicPr>
          <p:nvPr/>
        </p:nvPicPr>
        <p:blipFill>
          <a:blip r:embed="rId4"/>
          <a:stretch>
            <a:fillRect/>
          </a:stretch>
        </p:blipFill>
        <p:spPr>
          <a:xfrm>
            <a:off x="7759700" y="1143000"/>
            <a:ext cx="1384300" cy="1177368"/>
          </a:xfrm>
          <a:prstGeom prst="rect">
            <a:avLst/>
          </a:prstGeom>
        </p:spPr>
      </p:pic>
      <p:sp>
        <p:nvSpPr>
          <p:cNvPr id="23" name="Rectangle 22"/>
          <p:cNvSpPr/>
          <p:nvPr/>
        </p:nvSpPr>
        <p:spPr>
          <a:xfrm>
            <a:off x="3962400" y="2514600"/>
            <a:ext cx="5181600" cy="646331"/>
          </a:xfrm>
          <a:prstGeom prst="rect">
            <a:avLst/>
          </a:prstGeom>
        </p:spPr>
        <p:txBody>
          <a:bodyPr wrap="square">
            <a:spAutoFit/>
          </a:bodyPr>
          <a:lstStyle/>
          <a:p>
            <a:pPr marL="612775" indent="-514350">
              <a:buClr>
                <a:srgbClr val="FF0000"/>
              </a:buClr>
              <a:buSzPct val="100000"/>
              <a:buFont typeface="+mj-lt"/>
              <a:buAutoNum type="romanUcPeriod" startAt="5"/>
            </a:pPr>
            <a:r>
              <a:rPr lang="en-US" sz="1800" dirty="0" smtClean="0">
                <a:solidFill>
                  <a:srgbClr val="FF6600"/>
                </a:solidFill>
                <a:latin typeface="Times New Roman"/>
                <a:cs typeface="Times New Roman"/>
              </a:rPr>
              <a:t>High energy cosmic messengers (</a:t>
            </a:r>
            <a:r>
              <a:rPr lang="el-GR" sz="1800" dirty="0" smtClean="0">
                <a:solidFill>
                  <a:srgbClr val="FF6600"/>
                </a:solidFill>
                <a:latin typeface="Times New Roman"/>
                <a:cs typeface="Times New Roman"/>
              </a:rPr>
              <a:t>γ, ν, </a:t>
            </a:r>
            <a:r>
              <a:rPr lang="fr-FR" sz="1800" dirty="0" smtClean="0">
                <a:solidFill>
                  <a:srgbClr val="FF6600"/>
                </a:solidFill>
                <a:latin typeface="Times New Roman"/>
                <a:cs typeface="Times New Roman"/>
              </a:rPr>
              <a:t>CR)</a:t>
            </a:r>
          </a:p>
          <a:p>
            <a:pPr marL="612775" indent="-514350">
              <a:buClr>
                <a:srgbClr val="FF0000"/>
              </a:buClr>
              <a:buSzPct val="100000"/>
              <a:buFont typeface="+mj-lt"/>
              <a:buAutoNum type="romanUcPeriod" startAt="5"/>
            </a:pPr>
            <a:r>
              <a:rPr lang="fr-FR" sz="1800" dirty="0" err="1" smtClean="0">
                <a:solidFill>
                  <a:srgbClr val="FF6600"/>
                </a:solidFill>
                <a:latin typeface="Times New Roman"/>
                <a:cs typeface="Times New Roman"/>
              </a:rPr>
              <a:t>Gravitational</a:t>
            </a:r>
            <a:r>
              <a:rPr lang="fr-FR" sz="1800" dirty="0" smtClean="0">
                <a:solidFill>
                  <a:srgbClr val="FF6600"/>
                </a:solidFill>
                <a:latin typeface="Times New Roman"/>
                <a:cs typeface="Times New Roman"/>
              </a:rPr>
              <a:t> </a:t>
            </a:r>
            <a:r>
              <a:rPr lang="fr-FR" sz="1800" dirty="0" err="1" smtClean="0">
                <a:solidFill>
                  <a:srgbClr val="FF6600"/>
                </a:solidFill>
                <a:latin typeface="Times New Roman"/>
                <a:cs typeface="Times New Roman"/>
              </a:rPr>
              <a:t>waves</a:t>
            </a:r>
            <a:endParaRPr lang="fr-FR" sz="1800" dirty="0"/>
          </a:p>
        </p:txBody>
      </p:sp>
      <p:pic>
        <p:nvPicPr>
          <p:cNvPr id="22" name="Image 21" descr="DarkMatterPie.jpg"/>
          <p:cNvPicPr>
            <a:picLocks noChangeAspect="1"/>
          </p:cNvPicPr>
          <p:nvPr/>
        </p:nvPicPr>
        <p:blipFill>
          <a:blip r:embed="rId5"/>
          <a:stretch>
            <a:fillRect/>
          </a:stretch>
        </p:blipFill>
        <p:spPr>
          <a:xfrm>
            <a:off x="7391400" y="3200400"/>
            <a:ext cx="1524000" cy="1286696"/>
          </a:xfrm>
          <a:prstGeom prst="rect">
            <a:avLst/>
          </a:prstGeom>
        </p:spPr>
      </p:pic>
      <p:sp>
        <p:nvSpPr>
          <p:cNvPr id="27" name="ZoneTexte 26"/>
          <p:cNvSpPr txBox="1"/>
          <p:nvPr/>
        </p:nvSpPr>
        <p:spPr>
          <a:xfrm>
            <a:off x="8077200" y="6550223"/>
            <a:ext cx="1066800" cy="307777"/>
          </a:xfrm>
          <a:prstGeom prst="rect">
            <a:avLst/>
          </a:prstGeom>
          <a:noFill/>
        </p:spPr>
        <p:txBody>
          <a:bodyPr wrap="square" rtlCol="0">
            <a:spAutoFit/>
          </a:bodyPr>
          <a:lstStyle/>
          <a:p>
            <a:r>
              <a:rPr lang="fr-FR" sz="1400" dirty="0" smtClean="0">
                <a:solidFill>
                  <a:srgbClr val="FFFFFF"/>
                </a:solidFill>
              </a:rPr>
              <a:t>3 </a:t>
            </a:r>
            <a:r>
              <a:rPr lang="fr-FR" sz="1400" dirty="0" err="1" smtClean="0">
                <a:solidFill>
                  <a:srgbClr val="FFFFFF"/>
                </a:solidFill>
              </a:rPr>
              <a:t>unities</a:t>
            </a:r>
            <a:r>
              <a:rPr lang="fr-FR" sz="1400" dirty="0" smtClean="0">
                <a:solidFill>
                  <a:srgbClr val="FFFFFF"/>
                </a:solidFill>
              </a:rPr>
              <a:t>…</a:t>
            </a:r>
            <a:endParaRPr lang="fr-FR" sz="1400"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4562">
                                            <p:bg/>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4562">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2" grpId="0" build="p" animBg="1"/>
      <p:bldP spid="5" grpId="0"/>
      <p:bldP spid="6" grpId="0"/>
      <p:bldP spid="7" grpId="0" animBg="1"/>
      <p:bldP spid="8" grpId="0" animBg="1"/>
      <p:bldP spid="19" grpId="0" animBg="1"/>
      <p:bldP spid="53" grpId="0" animBg="1"/>
      <p:bldP spid="23" grpId="0"/>
    </p:bld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2895600"/>
            <a:ext cx="7175500" cy="1600200"/>
          </a:xfrm>
        </p:spPr>
        <p:txBody>
          <a:bodyPr/>
          <a:lstStyle/>
          <a:p>
            <a:r>
              <a:rPr lang="fr-FR" dirty="0" smtClean="0">
                <a:solidFill>
                  <a:srgbClr val="FF0000"/>
                </a:solidFill>
              </a:rPr>
              <a:t>7 </a:t>
            </a:r>
            <a:br>
              <a:rPr lang="fr-FR" dirty="0" smtClean="0">
                <a:solidFill>
                  <a:srgbClr val="FF0000"/>
                </a:solidFill>
              </a:rPr>
            </a:br>
            <a:r>
              <a:rPr lang="fr-FR" dirty="0" smtClean="0">
                <a:solidFill>
                  <a:srgbClr val="FF0000"/>
                </a:solidFill>
              </a:rPr>
              <a:t>L’affaire de la vitesse superluminique du neutrino</a:t>
            </a:r>
            <a:endParaRPr lang="fr-FR" dirty="0">
              <a:solidFill>
                <a:srgbClr val="FF0000"/>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3" name="Image 2"/>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ZoneTexte 2"/>
          <p:cNvSpPr txBox="1"/>
          <p:nvPr/>
        </p:nvSpPr>
        <p:spPr>
          <a:xfrm>
            <a:off x="228600" y="302359"/>
            <a:ext cx="8382000" cy="5632312"/>
          </a:xfrm>
          <a:prstGeom prst="rect">
            <a:avLst/>
          </a:prstGeom>
          <a:noFill/>
        </p:spPr>
        <p:txBody>
          <a:bodyPr wrap="square" rtlCol="0">
            <a:spAutoFit/>
          </a:bodyPr>
          <a:lstStyle/>
          <a:p>
            <a:pPr algn="just">
              <a:buFont typeface="Arial"/>
              <a:buChar char="•"/>
            </a:pPr>
            <a:r>
              <a:rPr lang="fr-FR" sz="2000" dirty="0" smtClean="0">
                <a:latin typeface="Cambria"/>
                <a:cs typeface="Cambria"/>
              </a:rPr>
              <a:t>  Les événements qui ont précédé et suivi l’annonce   ont eu, comme toutes les crises, les caractéristiques</a:t>
            </a:r>
            <a:r>
              <a:rPr lang="fr-FR" sz="2000" dirty="0" smtClean="0">
                <a:latin typeface="Cambria"/>
                <a:cs typeface="Cambria"/>
              </a:rPr>
              <a:t> d’un </a:t>
            </a:r>
            <a:r>
              <a:rPr lang="fr-FR" sz="2000" dirty="0" smtClean="0">
                <a:latin typeface="Cambria"/>
                <a:cs typeface="Cambria"/>
              </a:rPr>
              <a:t>mélange :  </a:t>
            </a:r>
          </a:p>
          <a:p>
            <a:pPr lvl="1" algn="just">
              <a:buFont typeface="Arial"/>
              <a:buChar char="•"/>
            </a:pPr>
            <a:r>
              <a:rPr lang="fr-FR" sz="2000" dirty="0" smtClean="0">
                <a:latin typeface="Cambria"/>
                <a:cs typeface="Cambria"/>
              </a:rPr>
              <a:t> </a:t>
            </a:r>
            <a:r>
              <a:rPr lang="fr-FR" sz="2000" dirty="0" smtClean="0">
                <a:latin typeface="Cambria"/>
                <a:cs typeface="Cambria"/>
              </a:rPr>
              <a:t> </a:t>
            </a:r>
            <a:r>
              <a:rPr lang="fr-FR" sz="1800" dirty="0" smtClean="0">
                <a:latin typeface="Cambria"/>
                <a:cs typeface="Cambria"/>
              </a:rPr>
              <a:t>des </a:t>
            </a:r>
            <a:r>
              <a:rPr lang="fr-FR" sz="1800" dirty="0" smtClean="0">
                <a:latin typeface="Cambria"/>
                <a:cs typeface="Cambria"/>
              </a:rPr>
              <a:t>échelles: du local au global, </a:t>
            </a:r>
          </a:p>
          <a:p>
            <a:pPr lvl="1" algn="just">
              <a:buFont typeface="Arial"/>
              <a:buChar char="•"/>
            </a:pPr>
            <a:r>
              <a:rPr lang="fr-FR" sz="1800" dirty="0" smtClean="0">
                <a:latin typeface="Cambria"/>
                <a:cs typeface="Cambria"/>
              </a:rPr>
              <a:t> des temporalités: du processus lent de recherche avec les processus rapides des médias et surtout des blogs, </a:t>
            </a:r>
          </a:p>
          <a:p>
            <a:pPr lvl="1" algn="just">
              <a:buFont typeface="Arial"/>
              <a:buChar char="•"/>
            </a:pPr>
            <a:r>
              <a:rPr lang="fr-FR" sz="1800" dirty="0" smtClean="0">
                <a:latin typeface="Cambria"/>
                <a:cs typeface="Cambria"/>
              </a:rPr>
              <a:t> des rôles des acteurs  et de leurs stratégies: de la culture d’un éloignement de la vie publique à la  recherche de la visibilité, de l’opacité à la transparence etc</a:t>
            </a:r>
            <a:r>
              <a:rPr lang="fr-FR" sz="1800" dirty="0" smtClean="0">
                <a:latin typeface="Cambria"/>
                <a:cs typeface="Cambria"/>
              </a:rPr>
              <a:t>.</a:t>
            </a:r>
          </a:p>
          <a:p>
            <a:pPr lvl="1" algn="just"/>
            <a:endParaRPr lang="fr-FR" sz="1800" dirty="0" smtClean="0">
              <a:latin typeface="Cambria"/>
              <a:cs typeface="Cambria"/>
            </a:endParaRPr>
          </a:p>
          <a:p>
            <a:pPr lvl="1" algn="just"/>
            <a:endParaRPr lang="fr-FR" sz="1800" dirty="0" smtClean="0">
              <a:latin typeface="Cambria"/>
              <a:cs typeface="Cambria"/>
            </a:endParaRPr>
          </a:p>
          <a:p>
            <a:pPr algn="just">
              <a:buFont typeface="Arial"/>
              <a:buChar char="•"/>
            </a:pPr>
            <a:r>
              <a:rPr lang="fr-FR" sz="2000" dirty="0" smtClean="0">
                <a:latin typeface="Cambria"/>
                <a:cs typeface="Cambria"/>
              </a:rPr>
              <a:t> </a:t>
            </a:r>
            <a:r>
              <a:rPr lang="fr-FR" sz="2000" dirty="0" smtClean="0">
                <a:latin typeface="Cambria"/>
                <a:cs typeface="Cambria"/>
              </a:rPr>
              <a:t>Ainsi </a:t>
            </a:r>
            <a:r>
              <a:rPr lang="fr-FR" sz="2000" dirty="0" smtClean="0">
                <a:latin typeface="Cambria"/>
                <a:cs typeface="Cambria"/>
              </a:rPr>
              <a:t>l’analyse</a:t>
            </a:r>
            <a:r>
              <a:rPr lang="fr-FR" sz="2000" dirty="0" smtClean="0">
                <a:latin typeface="Cambria"/>
                <a:cs typeface="Cambria"/>
              </a:rPr>
              <a:t> en </a:t>
            </a:r>
            <a:r>
              <a:rPr lang="fr-FR" sz="2000" dirty="0" smtClean="0">
                <a:latin typeface="Cambria"/>
                <a:cs typeface="Cambria"/>
              </a:rPr>
              <a:t>deux sphères: sphère publique et sphère privée  (annoncer ou pas annoncer) peut nous faire perdre la subtilité de plusieurs aspects de la </a:t>
            </a:r>
            <a:r>
              <a:rPr lang="fr-FR" sz="2000" dirty="0" smtClean="0">
                <a:latin typeface="Cambria"/>
                <a:cs typeface="Cambria"/>
              </a:rPr>
              <a:t>crise</a:t>
            </a:r>
            <a:r>
              <a:rPr lang="fr-FR" sz="2000" dirty="0" smtClean="0">
                <a:latin typeface="Cambria"/>
                <a:cs typeface="Cambria"/>
              </a:rPr>
              <a:t>. </a:t>
            </a:r>
            <a:r>
              <a:rPr lang="fr-FR" sz="2000" dirty="0" smtClean="0">
                <a:latin typeface="Cambria"/>
                <a:cs typeface="Cambria"/>
              </a:rPr>
              <a:t>On </a:t>
            </a:r>
            <a:r>
              <a:rPr lang="fr-FR" sz="2000" dirty="0" smtClean="0">
                <a:latin typeface="Cambria"/>
                <a:cs typeface="Cambria"/>
              </a:rPr>
              <a:t>pourrait à la place utiliser un espace « mousseux » de 5 sphères:</a:t>
            </a:r>
          </a:p>
          <a:p>
            <a:pPr marL="914400" lvl="1" indent="-457200">
              <a:buFont typeface="+mj-lt"/>
              <a:buAutoNum type="alphaUcPeriod"/>
            </a:pPr>
            <a:r>
              <a:rPr lang="fr-FR" sz="2000" dirty="0" smtClean="0">
                <a:latin typeface="Cambria"/>
                <a:cs typeface="Cambria"/>
              </a:rPr>
              <a:t> </a:t>
            </a:r>
            <a:r>
              <a:rPr lang="fr-FR" sz="1800" dirty="0" smtClean="0">
                <a:latin typeface="Cambria"/>
                <a:cs typeface="Cambria"/>
              </a:rPr>
              <a:t>La sphère de l’équipe protagoniste et de leur méthodologie de recherche</a:t>
            </a:r>
          </a:p>
          <a:p>
            <a:pPr marL="914400" lvl="1" indent="-457200">
              <a:buFont typeface="+mj-lt"/>
              <a:buAutoNum type="alphaUcPeriod"/>
            </a:pPr>
            <a:r>
              <a:rPr lang="fr-FR" sz="1800" dirty="0" smtClean="0">
                <a:latin typeface="Cambria"/>
                <a:cs typeface="Cambria"/>
              </a:rPr>
              <a:t> La sphère de la collaboration entière (OPERA</a:t>
            </a:r>
            <a:r>
              <a:rPr lang="fr-FR" sz="1800" dirty="0" smtClean="0">
                <a:latin typeface="Cambria"/>
                <a:cs typeface="Cambria"/>
              </a:rPr>
              <a:t>)</a:t>
            </a:r>
          </a:p>
          <a:p>
            <a:pPr marL="914400" lvl="1" indent="-457200">
              <a:buFont typeface="+mj-lt"/>
              <a:buAutoNum type="alphaUcPeriod"/>
            </a:pPr>
            <a:r>
              <a:rPr lang="fr-FR" sz="1800" dirty="0" smtClean="0">
                <a:latin typeface="Cambria"/>
                <a:cs typeface="Cambria"/>
              </a:rPr>
              <a:t> La sphère de la communauté scientifique au </a:t>
            </a:r>
            <a:r>
              <a:rPr lang="fr-FR" sz="1800" dirty="0" smtClean="0">
                <a:latin typeface="Cambria"/>
                <a:cs typeface="Cambria"/>
              </a:rPr>
              <a:t>large</a:t>
            </a:r>
          </a:p>
          <a:p>
            <a:pPr marL="914400" lvl="1" indent="-457200">
              <a:buFont typeface="+mj-lt"/>
              <a:buAutoNum type="alphaUcPeriod"/>
            </a:pPr>
            <a:r>
              <a:rPr lang="fr-FR" sz="1800" dirty="0" smtClean="0">
                <a:latin typeface="Cambria"/>
                <a:cs typeface="Cambria"/>
              </a:rPr>
              <a:t> La sphère des organisation de financement de la </a:t>
            </a:r>
            <a:r>
              <a:rPr lang="fr-FR" sz="1800" dirty="0" smtClean="0">
                <a:latin typeface="Cambria"/>
                <a:cs typeface="Cambria"/>
              </a:rPr>
              <a:t>recherche</a:t>
            </a:r>
          </a:p>
          <a:p>
            <a:pPr marL="914400" lvl="1" indent="-457200">
              <a:buFont typeface="+mj-lt"/>
              <a:buAutoNum type="alphaUcPeriod"/>
            </a:pPr>
            <a:r>
              <a:rPr lang="fr-FR" sz="1800" dirty="0" smtClean="0">
                <a:latin typeface="Cambria"/>
                <a:cs typeface="Cambria"/>
              </a:rPr>
              <a:t>La sphère des medias des journaux traditionnels aux blogs     </a:t>
            </a:r>
          </a:p>
          <a:p>
            <a:pPr marL="457200" indent="-457200"/>
            <a:r>
              <a:rPr lang="fr-FR" sz="1800" dirty="0" smtClean="0">
                <a:latin typeface="Cambria"/>
                <a:cs typeface="Cambria"/>
              </a:rPr>
              <a:t> </a:t>
            </a:r>
            <a:r>
              <a:rPr lang="fr-FR" sz="2000" dirty="0" smtClean="0">
                <a:latin typeface="Cambria"/>
                <a:cs typeface="Cambria"/>
              </a:rPr>
              <a:t>  </a:t>
            </a:r>
            <a:endParaRPr lang="fr-FR" sz="2000" dirty="0">
              <a:latin typeface="Cambria"/>
              <a:cs typeface="Cambria"/>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990600" y="228600"/>
            <a:ext cx="7175500" cy="685800"/>
          </a:xfrm>
        </p:spPr>
        <p:txBody>
          <a:bodyPr/>
          <a:lstStyle/>
          <a:p>
            <a:r>
              <a:rPr lang="fr-FR" sz="2800" dirty="0" smtClean="0"/>
              <a:t>Les réactions</a:t>
            </a:r>
            <a:r>
              <a:rPr lang="fr-FR" sz="2800" dirty="0" smtClean="0"/>
              <a:t> selon les « sphères » différents</a:t>
            </a:r>
            <a:r>
              <a:rPr lang="fr-FR" sz="2800" dirty="0" smtClean="0"/>
              <a:t> </a:t>
            </a:r>
            <a:endParaRPr lang="fr-FR" sz="2800" dirty="0"/>
          </a:p>
        </p:txBody>
      </p:sp>
      <p:sp>
        <p:nvSpPr>
          <p:cNvPr id="3" name="ZoneTexte 2"/>
          <p:cNvSpPr txBox="1"/>
          <p:nvPr/>
        </p:nvSpPr>
        <p:spPr>
          <a:xfrm>
            <a:off x="152400" y="1066800"/>
            <a:ext cx="8991600" cy="5632311"/>
          </a:xfrm>
          <a:prstGeom prst="rect">
            <a:avLst/>
          </a:prstGeom>
          <a:noFill/>
        </p:spPr>
        <p:txBody>
          <a:bodyPr wrap="square" rtlCol="0">
            <a:spAutoFit/>
          </a:bodyPr>
          <a:lstStyle/>
          <a:p>
            <a:pPr>
              <a:buFont typeface="Arial"/>
              <a:buChar char="•"/>
            </a:pPr>
            <a:r>
              <a:rPr lang="fr-FR" sz="1800" dirty="0" smtClean="0"/>
              <a:t> </a:t>
            </a:r>
            <a:r>
              <a:rPr lang="fr-FR" sz="2000" dirty="0" smtClean="0">
                <a:solidFill>
                  <a:srgbClr val="FA1D18"/>
                </a:solidFill>
                <a:latin typeface="Cambria"/>
                <a:cs typeface="Cambria"/>
              </a:rPr>
              <a:t>Sphère A:</a:t>
            </a:r>
            <a:r>
              <a:rPr lang="fr-FR" sz="2000" dirty="0" smtClean="0">
                <a:latin typeface="Cambria"/>
                <a:cs typeface="Cambria"/>
              </a:rPr>
              <a:t> Chercheurs </a:t>
            </a:r>
            <a:r>
              <a:rPr lang="fr-FR" sz="2000" dirty="0" smtClean="0">
                <a:latin typeface="Cambria"/>
                <a:cs typeface="Cambria"/>
              </a:rPr>
              <a:t>de l’équipe,</a:t>
            </a:r>
            <a:r>
              <a:rPr lang="fr-FR" sz="2000" dirty="0" smtClean="0">
                <a:latin typeface="Cambria"/>
                <a:cs typeface="Cambria"/>
              </a:rPr>
              <a:t> innovation (</a:t>
            </a:r>
            <a:r>
              <a:rPr lang="fr-FR" sz="2000" dirty="0" err="1" smtClean="0">
                <a:latin typeface="Cambria"/>
                <a:cs typeface="Cambria"/>
              </a:rPr>
              <a:t>e.g</a:t>
            </a:r>
            <a:r>
              <a:rPr lang="fr-FR" sz="2000" dirty="0" smtClean="0">
                <a:latin typeface="Cambria"/>
                <a:cs typeface="Cambria"/>
              </a:rPr>
              <a:t>. GPS vue commune) transparence et méthode</a:t>
            </a:r>
          </a:p>
          <a:p>
            <a:r>
              <a:rPr lang="fr-FR" sz="2000" dirty="0" smtClean="0">
                <a:latin typeface="Cambria"/>
                <a:cs typeface="Cambria"/>
              </a:rPr>
              <a:t> </a:t>
            </a:r>
          </a:p>
          <a:p>
            <a:pPr>
              <a:buFont typeface="Arial"/>
              <a:buChar char="•"/>
            </a:pPr>
            <a:r>
              <a:rPr lang="fr-FR" sz="2000" dirty="0" smtClean="0">
                <a:latin typeface="Cambria"/>
                <a:cs typeface="Cambria"/>
              </a:rPr>
              <a:t> Voir ce que Nature a écrit dans un article intitulé « No </a:t>
            </a:r>
            <a:r>
              <a:rPr lang="fr-FR" sz="2000" dirty="0" err="1" smtClean="0">
                <a:latin typeface="Cambria"/>
                <a:cs typeface="Cambria"/>
              </a:rPr>
              <a:t>shame</a:t>
            </a:r>
            <a:r>
              <a:rPr lang="fr-FR" sz="2000" dirty="0" smtClean="0">
                <a:latin typeface="Cambria"/>
                <a:cs typeface="Cambria"/>
              </a:rPr>
              <a:t> »:</a:t>
            </a:r>
          </a:p>
          <a:p>
            <a:r>
              <a:rPr lang="fr-FR" sz="2000" dirty="0" smtClean="0">
                <a:latin typeface="Cambria"/>
                <a:cs typeface="Cambria"/>
              </a:rPr>
              <a:t> </a:t>
            </a:r>
          </a:p>
          <a:p>
            <a:r>
              <a:rPr lang="en-GB" sz="2000" dirty="0" smtClean="0">
                <a:latin typeface="Cambria"/>
                <a:cs typeface="Cambria"/>
              </a:rPr>
              <a:t>«</a:t>
            </a:r>
            <a:r>
              <a:rPr lang="en-GB" sz="2000" dirty="0" smtClean="0">
                <a:latin typeface="Cambria"/>
                <a:cs typeface="Cambria"/>
              </a:rPr>
              <a:t> The handling of results suggesting faster-than-light neutrinos was a model of fitting behaviour. The no-confidence vote and resignations are a matter for the collaboration's internal processes, and have no bearing on the quality of the collaboration's science. But beyond OPERA itself, scientists should celebrate the way in which the results were disseminated and the findings ultimately refuted. The process was open and deliberate, and it led to the correct scientific result. In an era in which politics, business and celebrity fixate on spin, control and staying 'on message', </a:t>
            </a:r>
            <a:r>
              <a:rPr lang="en-GB" sz="2000" dirty="0" err="1" smtClean="0">
                <a:latin typeface="Cambria"/>
                <a:cs typeface="Cambria"/>
              </a:rPr>
              <a:t>OPERA's</a:t>
            </a:r>
            <a:r>
              <a:rPr lang="en-GB" sz="2000" dirty="0" smtClean="0">
                <a:latin typeface="Cambria"/>
                <a:cs typeface="Cambria"/>
              </a:rPr>
              <a:t> rise and fall make science stand apart. The message here is that scientists are not afraid to question the big ideas. They are not afraid to open themselves to public scrutiny. And they should not be afraid to be wrong. </a:t>
            </a:r>
            <a:r>
              <a:rPr lang="en-GB" sz="2000" dirty="0" smtClean="0">
                <a:latin typeface="Cambria"/>
                <a:cs typeface="Cambria"/>
              </a:rPr>
              <a:t>»</a:t>
            </a:r>
          </a:p>
          <a:p>
            <a:endParaRPr lang="en-GB" sz="2000" dirty="0" smtClean="0">
              <a:latin typeface="Cambria"/>
              <a:cs typeface="Cambria"/>
            </a:endParaRPr>
          </a:p>
          <a:p>
            <a:r>
              <a:rPr lang="fr-FR" sz="2000" dirty="0" smtClean="0">
                <a:solidFill>
                  <a:srgbClr val="FA1D18"/>
                </a:solidFill>
                <a:latin typeface="Cambria"/>
                <a:cs typeface="Cambria"/>
              </a:rPr>
              <a:t>Sphère D: </a:t>
            </a:r>
            <a:r>
              <a:rPr lang="fr-FR" sz="2000" dirty="0" smtClean="0">
                <a:latin typeface="Cambria"/>
                <a:cs typeface="Cambria"/>
              </a:rPr>
              <a:t>Les agences ont suivi les événements avec réactivité </a:t>
            </a:r>
            <a:r>
              <a:rPr lang="fr-FR" sz="2000" dirty="0" smtClean="0">
                <a:latin typeface="Cambria"/>
                <a:cs typeface="Cambria"/>
              </a:rPr>
              <a:t>(nouveau </a:t>
            </a:r>
            <a:r>
              <a:rPr lang="fr-FR" sz="2000" dirty="0" smtClean="0">
                <a:latin typeface="Cambria"/>
                <a:cs typeface="Cambria"/>
              </a:rPr>
              <a:t>faisceau CERN) </a:t>
            </a:r>
            <a:endParaRPr lang="fr-FR" sz="2000" dirty="0" smtClean="0">
              <a:latin typeface="Cambria"/>
              <a:cs typeface="Cambria"/>
            </a:endParaRPr>
          </a:p>
          <a:p>
            <a:endParaRPr lang="en-GB" sz="2000" dirty="0" smtClean="0">
              <a:latin typeface="Cambria"/>
              <a:cs typeface="Cambria"/>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990600" y="228600"/>
            <a:ext cx="7175500" cy="685800"/>
          </a:xfrm>
        </p:spPr>
        <p:txBody>
          <a:bodyPr/>
          <a:lstStyle/>
          <a:p>
            <a:r>
              <a:rPr lang="fr-FR" sz="2800" dirty="0" smtClean="0"/>
              <a:t>Les réactions</a:t>
            </a:r>
            <a:r>
              <a:rPr lang="fr-FR" sz="2800" dirty="0" smtClean="0"/>
              <a:t> selon les « sphères » </a:t>
            </a:r>
            <a:endParaRPr lang="fr-FR" sz="2800" dirty="0"/>
          </a:p>
        </p:txBody>
      </p:sp>
      <p:sp>
        <p:nvSpPr>
          <p:cNvPr id="3" name="ZoneTexte 2"/>
          <p:cNvSpPr txBox="1"/>
          <p:nvPr/>
        </p:nvSpPr>
        <p:spPr>
          <a:xfrm>
            <a:off x="304800" y="1219200"/>
            <a:ext cx="8534400" cy="5016758"/>
          </a:xfrm>
          <a:prstGeom prst="rect">
            <a:avLst/>
          </a:prstGeom>
          <a:noFill/>
        </p:spPr>
        <p:txBody>
          <a:bodyPr wrap="square" rtlCol="0">
            <a:spAutoFit/>
          </a:bodyPr>
          <a:lstStyle/>
          <a:p>
            <a:r>
              <a:rPr lang="fr-FR" sz="1800" dirty="0" smtClean="0"/>
              <a:t> </a:t>
            </a:r>
            <a:r>
              <a:rPr lang="fr-FR" sz="2000" dirty="0" smtClean="0">
                <a:latin typeface="Cambria"/>
                <a:cs typeface="Cambria"/>
              </a:rPr>
              <a:t> </a:t>
            </a:r>
          </a:p>
          <a:p>
            <a:pPr algn="just">
              <a:buFont typeface="Arial"/>
              <a:buChar char="•"/>
            </a:pPr>
            <a:r>
              <a:rPr lang="fr-FR" sz="2000" dirty="0" smtClean="0">
                <a:latin typeface="Cambria"/>
                <a:cs typeface="Cambria"/>
              </a:rPr>
              <a:t> </a:t>
            </a:r>
            <a:r>
              <a:rPr lang="fr-FR" sz="2000" dirty="0" smtClean="0">
                <a:solidFill>
                  <a:srgbClr val="FA1D18"/>
                </a:solidFill>
                <a:latin typeface="Cambria"/>
                <a:cs typeface="Cambria"/>
              </a:rPr>
              <a:t>Sphère B:</a:t>
            </a:r>
            <a:r>
              <a:rPr lang="fr-FR" sz="2000" dirty="0" smtClean="0">
                <a:latin typeface="Cambria"/>
                <a:cs typeface="Cambria"/>
              </a:rPr>
              <a:t>  Collaboration</a:t>
            </a:r>
            <a:r>
              <a:rPr lang="fr-FR" sz="2000" dirty="0" smtClean="0">
                <a:latin typeface="Cambria"/>
                <a:cs typeface="Cambria"/>
              </a:rPr>
              <a:t>. </a:t>
            </a:r>
            <a:r>
              <a:rPr lang="fr-FR" sz="2000" dirty="0" smtClean="0">
                <a:latin typeface="Cambria"/>
                <a:cs typeface="Cambria"/>
              </a:rPr>
              <a:t> </a:t>
            </a:r>
            <a:r>
              <a:rPr lang="fr-FR" sz="2000" dirty="0" smtClean="0">
                <a:latin typeface="Cambria"/>
                <a:cs typeface="Cambria"/>
              </a:rPr>
              <a:t>T</a:t>
            </a:r>
            <a:r>
              <a:rPr lang="fr-FR" sz="2000" dirty="0" smtClean="0">
                <a:latin typeface="Cambria"/>
                <a:cs typeface="Cambria"/>
              </a:rPr>
              <a:t>ransparence et méthode  aussi</a:t>
            </a:r>
            <a:r>
              <a:rPr lang="fr-FR" sz="2000" dirty="0" smtClean="0">
                <a:latin typeface="Cambria"/>
                <a:cs typeface="Cambria"/>
              </a:rPr>
              <a:t>, mais l’exposition</a:t>
            </a:r>
            <a:r>
              <a:rPr lang="fr-FR" sz="2000" dirty="0" smtClean="0">
                <a:latin typeface="Cambria"/>
                <a:cs typeface="Cambria"/>
              </a:rPr>
              <a:t> médiatique </a:t>
            </a:r>
            <a:r>
              <a:rPr lang="fr-FR" sz="2000" dirty="0" smtClean="0">
                <a:latin typeface="Cambria"/>
                <a:cs typeface="Cambria"/>
              </a:rPr>
              <a:t>a crée</a:t>
            </a:r>
            <a:r>
              <a:rPr lang="fr-FR" sz="2000" dirty="0" smtClean="0">
                <a:latin typeface="Cambria"/>
                <a:cs typeface="Cambria"/>
              </a:rPr>
              <a:t> des conflits. Les </a:t>
            </a:r>
            <a:r>
              <a:rPr lang="fr-FR" sz="2000" dirty="0" smtClean="0">
                <a:latin typeface="Cambria"/>
                <a:cs typeface="Cambria"/>
              </a:rPr>
              <a:t>événements demandent de repenser l’organisation </a:t>
            </a:r>
            <a:r>
              <a:rPr lang="fr-FR" sz="2000" dirty="0" smtClean="0">
                <a:latin typeface="Cambria"/>
                <a:cs typeface="Cambria"/>
              </a:rPr>
              <a:t>des grands </a:t>
            </a:r>
            <a:r>
              <a:rPr lang="fr-FR" sz="2000" dirty="0" smtClean="0">
                <a:latin typeface="Cambria"/>
                <a:cs typeface="Cambria"/>
              </a:rPr>
              <a:t>collaborations par </a:t>
            </a:r>
            <a:r>
              <a:rPr lang="fr-FR" sz="2000" dirty="0" smtClean="0">
                <a:latin typeface="Cambria"/>
                <a:cs typeface="Cambria"/>
              </a:rPr>
              <a:t>rapport aux découvertes </a:t>
            </a:r>
            <a:r>
              <a:rPr lang="fr-FR" sz="2000" dirty="0" smtClean="0">
                <a:latin typeface="Cambria"/>
                <a:cs typeface="Cambria"/>
              </a:rPr>
              <a:t>inattendues induisant des différentiels d’information (intérieurs, « acousmatiques »)  et des  rôles  </a:t>
            </a:r>
            <a:r>
              <a:rPr lang="fr-FR" sz="2000" dirty="0" smtClean="0">
                <a:latin typeface="Cambria"/>
                <a:cs typeface="Cambria"/>
              </a:rPr>
              <a:t>de visibilité dans </a:t>
            </a:r>
            <a:r>
              <a:rPr lang="fr-FR" sz="2000" dirty="0" smtClean="0">
                <a:latin typeface="Cambria"/>
                <a:cs typeface="Cambria"/>
              </a:rPr>
              <a:t>la </a:t>
            </a:r>
            <a:r>
              <a:rPr lang="fr-FR" sz="2000" dirty="0" smtClean="0">
                <a:latin typeface="Cambria"/>
                <a:cs typeface="Cambria"/>
              </a:rPr>
              <a:t>collaborations</a:t>
            </a:r>
            <a:r>
              <a:rPr lang="fr-FR" sz="2000" dirty="0" smtClean="0">
                <a:latin typeface="Cambria"/>
                <a:cs typeface="Cambria"/>
              </a:rPr>
              <a:t> </a:t>
            </a:r>
            <a:r>
              <a:rPr lang="fr-FR" sz="2000" dirty="0" smtClean="0">
                <a:latin typeface="Cambria"/>
                <a:cs typeface="Cambria"/>
              </a:rPr>
              <a:t>  </a:t>
            </a:r>
            <a:endParaRPr lang="fr-FR" sz="2000" dirty="0" smtClean="0">
              <a:latin typeface="Cambria"/>
              <a:cs typeface="Cambria"/>
            </a:endParaRPr>
          </a:p>
          <a:p>
            <a:pPr algn="just">
              <a:buFont typeface="Arial"/>
              <a:buChar char="•"/>
            </a:pPr>
            <a:r>
              <a:rPr lang="fr-FR" sz="2000" dirty="0" smtClean="0">
                <a:latin typeface="Cambria"/>
                <a:cs typeface="Cambria"/>
              </a:rPr>
              <a:t> </a:t>
            </a:r>
            <a:r>
              <a:rPr lang="fr-FR" sz="2000" dirty="0" smtClean="0">
                <a:solidFill>
                  <a:srgbClr val="FA1D18"/>
                </a:solidFill>
                <a:latin typeface="Cambria"/>
                <a:cs typeface="Cambria"/>
              </a:rPr>
              <a:t>Sphère C:</a:t>
            </a:r>
            <a:r>
              <a:rPr lang="fr-FR" sz="2000" dirty="0" smtClean="0">
                <a:latin typeface="Cambria"/>
                <a:cs typeface="Cambria"/>
              </a:rPr>
              <a:t> </a:t>
            </a:r>
          </a:p>
          <a:p>
            <a:pPr lvl="1" algn="just">
              <a:buFont typeface="Arial"/>
              <a:buChar char="•"/>
            </a:pPr>
            <a:r>
              <a:rPr lang="fr-FR" sz="2000" dirty="0" smtClean="0">
                <a:latin typeface="Cambria"/>
                <a:cs typeface="Cambria"/>
              </a:rPr>
              <a:t> Communauté </a:t>
            </a:r>
            <a:r>
              <a:rPr lang="fr-FR" sz="2000" dirty="0" smtClean="0">
                <a:latin typeface="Cambria"/>
                <a:cs typeface="Cambria"/>
              </a:rPr>
              <a:t>expérimentale l’a pris comme un enjeu important : dans 6 mois, il y a eu 5 expériences de control. La précision de la</a:t>
            </a:r>
            <a:r>
              <a:rPr lang="fr-FR" sz="2000" dirty="0" smtClean="0">
                <a:latin typeface="Cambria"/>
                <a:cs typeface="Cambria"/>
              </a:rPr>
              <a:t> mesure de la vitesse </a:t>
            </a:r>
            <a:r>
              <a:rPr lang="fr-FR" sz="2000" dirty="0" smtClean="0">
                <a:latin typeface="Cambria"/>
                <a:cs typeface="Cambria"/>
              </a:rPr>
              <a:t>du neutrino a </a:t>
            </a:r>
            <a:r>
              <a:rPr lang="fr-FR" sz="2000" dirty="0" smtClean="0">
                <a:latin typeface="Cambria"/>
                <a:cs typeface="Cambria"/>
              </a:rPr>
              <a:t>augmenté </a:t>
            </a:r>
            <a:r>
              <a:rPr lang="fr-FR" sz="2000" dirty="0" smtClean="0">
                <a:latin typeface="Cambria"/>
                <a:cs typeface="Cambria"/>
              </a:rPr>
              <a:t>un ordre de grandeur avec utilisation des nouvelles </a:t>
            </a:r>
            <a:r>
              <a:rPr lang="fr-FR" sz="2000" dirty="0" smtClean="0">
                <a:latin typeface="Cambria"/>
                <a:cs typeface="Cambria"/>
              </a:rPr>
              <a:t>technologies (</a:t>
            </a:r>
            <a:r>
              <a:rPr lang="fr-FR" sz="2000" dirty="0" err="1" smtClean="0">
                <a:latin typeface="Cambria"/>
                <a:cs typeface="Cambria"/>
              </a:rPr>
              <a:t>e.g</a:t>
            </a:r>
            <a:r>
              <a:rPr lang="fr-FR" sz="2000" dirty="0" smtClean="0">
                <a:latin typeface="Cambria"/>
                <a:cs typeface="Cambria"/>
              </a:rPr>
              <a:t>. GPS</a:t>
            </a:r>
            <a:r>
              <a:rPr lang="fr-FR" sz="2000" dirty="0" smtClean="0">
                <a:latin typeface="Cambria"/>
                <a:cs typeface="Cambria"/>
              </a:rPr>
              <a:t> mode commun )</a:t>
            </a:r>
            <a:endParaRPr lang="fr-FR" sz="2000" dirty="0" smtClean="0">
              <a:latin typeface="Cambria"/>
              <a:cs typeface="Cambria"/>
            </a:endParaRPr>
          </a:p>
          <a:p>
            <a:pPr lvl="1" algn="just">
              <a:buFont typeface="Arial"/>
              <a:buChar char="•"/>
            </a:pPr>
            <a:r>
              <a:rPr lang="fr-FR" sz="2000" dirty="0" smtClean="0">
                <a:latin typeface="Cambria"/>
                <a:cs typeface="Cambria"/>
              </a:rPr>
              <a:t>Communauté </a:t>
            </a:r>
            <a:r>
              <a:rPr lang="fr-FR" sz="2000" dirty="0" smtClean="0">
                <a:latin typeface="Cambria"/>
                <a:cs typeface="Cambria"/>
              </a:rPr>
              <a:t>théorique: 200 papiers théoriques. Tous valables ont ouvert des pistes, et surtout avaient presque  exclu le résultat en mesurant ses implications indirectes.</a:t>
            </a:r>
            <a:r>
              <a:rPr lang="fr-FR" sz="2000" dirty="0" smtClean="0">
                <a:latin typeface="Cambria"/>
                <a:cs typeface="Cambria"/>
              </a:rPr>
              <a:t> </a:t>
            </a:r>
          </a:p>
          <a:p>
            <a:pPr lvl="1" algn="just">
              <a:buFont typeface="Arial"/>
              <a:buChar char="•"/>
            </a:pPr>
            <a:r>
              <a:rPr lang="fr-FR" sz="2000" dirty="0" smtClean="0">
                <a:latin typeface="Cambria"/>
                <a:cs typeface="Cambria"/>
              </a:rPr>
              <a:t> Système de referee: il a eu des difficultés de suivre le rythme de crise, travail directement à </a:t>
            </a:r>
            <a:r>
              <a:rPr lang="fr-FR" sz="2000" dirty="0" err="1" smtClean="0">
                <a:latin typeface="Cambria"/>
                <a:cs typeface="Cambria"/>
              </a:rPr>
              <a:t>arxiv.org</a:t>
            </a:r>
            <a:r>
              <a:rPr lang="fr-FR" sz="2000" dirty="0" smtClean="0">
                <a:latin typeface="Cambria"/>
                <a:cs typeface="Cambria"/>
              </a:rPr>
              <a:t> </a:t>
            </a:r>
            <a:endParaRPr lang="en-GB" sz="2000" dirty="0" smtClean="0">
              <a:latin typeface="Cambria"/>
              <a:cs typeface="Cambria"/>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990600" y="0"/>
            <a:ext cx="7175500" cy="685800"/>
          </a:xfrm>
        </p:spPr>
        <p:txBody>
          <a:bodyPr/>
          <a:lstStyle/>
          <a:p>
            <a:r>
              <a:rPr lang="fr-FR" sz="3200" dirty="0" smtClean="0"/>
              <a:t>Les réactions</a:t>
            </a:r>
            <a:r>
              <a:rPr lang="fr-FR" sz="3200" dirty="0" smtClean="0"/>
              <a:t> médiatiques (sphère E) </a:t>
            </a:r>
            <a:endParaRPr lang="fr-FR" sz="3200" dirty="0"/>
          </a:p>
        </p:txBody>
      </p:sp>
      <p:sp>
        <p:nvSpPr>
          <p:cNvPr id="3" name="ZoneTexte 2"/>
          <p:cNvSpPr txBox="1"/>
          <p:nvPr/>
        </p:nvSpPr>
        <p:spPr>
          <a:xfrm>
            <a:off x="0" y="990600"/>
            <a:ext cx="8915400" cy="6124753"/>
          </a:xfrm>
          <a:prstGeom prst="rect">
            <a:avLst/>
          </a:prstGeom>
          <a:noFill/>
        </p:spPr>
        <p:txBody>
          <a:bodyPr wrap="square" rtlCol="0">
            <a:spAutoFit/>
          </a:bodyPr>
          <a:lstStyle/>
          <a:p>
            <a:pPr>
              <a:buFont typeface="Arial"/>
              <a:buChar char="•"/>
            </a:pPr>
            <a:r>
              <a:rPr lang="fr-FR" dirty="0" smtClean="0"/>
              <a:t> </a:t>
            </a:r>
            <a:r>
              <a:rPr lang="fr-FR" sz="2000" dirty="0" smtClean="0">
                <a:solidFill>
                  <a:srgbClr val="FA1D18"/>
                </a:solidFill>
                <a:latin typeface="Cambria"/>
                <a:cs typeface="Cambria"/>
              </a:rPr>
              <a:t>Communicateurs </a:t>
            </a:r>
            <a:r>
              <a:rPr lang="fr-FR" sz="2000" dirty="0" smtClean="0">
                <a:solidFill>
                  <a:srgbClr val="FA1D18"/>
                </a:solidFill>
                <a:latin typeface="Cambria"/>
                <a:cs typeface="Cambria"/>
              </a:rPr>
              <a:t>institutionnels: </a:t>
            </a:r>
            <a:r>
              <a:rPr lang="fr-FR" sz="2000" dirty="0" smtClean="0">
                <a:latin typeface="Cambria"/>
                <a:cs typeface="Cambria"/>
              </a:rPr>
              <a:t>ont utilisé l’incident comme occasion d’expliquer la </a:t>
            </a:r>
            <a:r>
              <a:rPr lang="fr-FR" sz="2000" dirty="0" smtClean="0">
                <a:latin typeface="Cambria"/>
                <a:cs typeface="Cambria"/>
              </a:rPr>
              <a:t>science</a:t>
            </a:r>
          </a:p>
          <a:p>
            <a:pPr>
              <a:buFont typeface="Arial"/>
              <a:buChar char="•"/>
            </a:pPr>
            <a:r>
              <a:rPr lang="fr-FR" sz="2000" dirty="0" smtClean="0">
                <a:latin typeface="Cambria"/>
                <a:cs typeface="Cambria"/>
              </a:rPr>
              <a:t> </a:t>
            </a:r>
            <a:r>
              <a:rPr lang="fr-FR" sz="2000" dirty="0" smtClean="0">
                <a:solidFill>
                  <a:srgbClr val="FA1D18"/>
                </a:solidFill>
                <a:latin typeface="Cambria"/>
                <a:cs typeface="Cambria"/>
              </a:rPr>
              <a:t>Presse </a:t>
            </a:r>
            <a:r>
              <a:rPr lang="fr-FR" sz="2000" dirty="0" smtClean="0">
                <a:solidFill>
                  <a:srgbClr val="FA1D18"/>
                </a:solidFill>
                <a:latin typeface="Cambria"/>
                <a:cs typeface="Cambria"/>
              </a:rPr>
              <a:t>générale  Française: </a:t>
            </a:r>
            <a:r>
              <a:rPr lang="fr-FR" sz="2000" dirty="0" smtClean="0">
                <a:solidFill>
                  <a:srgbClr val="FA1D18"/>
                </a:solidFill>
                <a:latin typeface="Cambria"/>
                <a:cs typeface="Cambria"/>
              </a:rPr>
              <a:t> </a:t>
            </a:r>
            <a:r>
              <a:rPr lang="fr-FR" sz="2000" dirty="0" smtClean="0">
                <a:latin typeface="Cambria"/>
                <a:cs typeface="Cambria"/>
              </a:rPr>
              <a:t>elle a </a:t>
            </a:r>
            <a:r>
              <a:rPr lang="fr-FR" sz="2000" dirty="0" smtClean="0">
                <a:latin typeface="Cambria"/>
                <a:cs typeface="Cambria"/>
              </a:rPr>
              <a:t>vu les enjeux, au dessous des titres </a:t>
            </a:r>
            <a:r>
              <a:rPr lang="fr-FR" sz="2000" dirty="0" err="1" smtClean="0">
                <a:latin typeface="Cambria"/>
                <a:cs typeface="Cambria"/>
              </a:rPr>
              <a:t>tapageux</a:t>
            </a:r>
            <a:r>
              <a:rPr lang="fr-FR" sz="2000" dirty="0" smtClean="0">
                <a:latin typeface="Cambria"/>
                <a:cs typeface="Cambria"/>
              </a:rPr>
              <a:t> a </a:t>
            </a:r>
            <a:r>
              <a:rPr lang="fr-FR" sz="2000" dirty="0" err="1" smtClean="0">
                <a:latin typeface="Cambria"/>
                <a:cs typeface="Cambria"/>
              </a:rPr>
              <a:t>reperé</a:t>
            </a:r>
            <a:r>
              <a:rPr lang="fr-FR" sz="2000" dirty="0" smtClean="0">
                <a:latin typeface="Cambria"/>
                <a:cs typeface="Cambria"/>
              </a:rPr>
              <a:t> qu’il </a:t>
            </a:r>
            <a:r>
              <a:rPr lang="fr-FR" sz="2000" dirty="0" smtClean="0">
                <a:latin typeface="Cambria"/>
                <a:cs typeface="Cambria"/>
              </a:rPr>
              <a:t>s’agissait de la communication d’un doute</a:t>
            </a:r>
            <a:r>
              <a:rPr lang="fr-FR" sz="2000" dirty="0" smtClean="0">
                <a:latin typeface="Cambria"/>
                <a:cs typeface="Cambria"/>
              </a:rPr>
              <a:t> et d’une anomalie demandant confirmation (</a:t>
            </a:r>
            <a:r>
              <a:rPr lang="fr-FR" sz="2000" dirty="0" smtClean="0">
                <a:latin typeface="Cambria"/>
                <a:cs typeface="Cambria"/>
              </a:rPr>
              <a:t>Le</a:t>
            </a:r>
            <a:r>
              <a:rPr lang="fr-FR" sz="2000" dirty="0" smtClean="0">
                <a:latin typeface="Cambria"/>
                <a:cs typeface="Cambria"/>
              </a:rPr>
              <a:t> Monde, voir  diapo suivante, mais </a:t>
            </a:r>
            <a:r>
              <a:rPr lang="fr-FR" sz="2000" dirty="0" smtClean="0">
                <a:latin typeface="Cambria"/>
                <a:cs typeface="Cambria"/>
              </a:rPr>
              <a:t>aussi Figaro, </a:t>
            </a:r>
            <a:r>
              <a:rPr lang="fr-FR" sz="2000" dirty="0" err="1" smtClean="0">
                <a:latin typeface="Cambria"/>
                <a:cs typeface="Cambria"/>
              </a:rPr>
              <a:t>Liberation</a:t>
            </a:r>
            <a:r>
              <a:rPr lang="fr-FR" sz="2000" dirty="0" smtClean="0">
                <a:latin typeface="Cambria"/>
                <a:cs typeface="Cambria"/>
              </a:rPr>
              <a:t> </a:t>
            </a:r>
            <a:r>
              <a:rPr lang="fr-FR" sz="2000" dirty="0" err="1" smtClean="0">
                <a:latin typeface="Cambria"/>
                <a:cs typeface="Cambria"/>
              </a:rPr>
              <a:t>etc</a:t>
            </a:r>
            <a:r>
              <a:rPr lang="fr-FR" sz="2000" dirty="0" smtClean="0">
                <a:latin typeface="Cambria"/>
                <a:cs typeface="Cambria"/>
              </a:rPr>
              <a:t>)</a:t>
            </a:r>
            <a:r>
              <a:rPr lang="fr-FR" sz="2000" dirty="0" smtClean="0">
                <a:latin typeface="Cambria"/>
                <a:cs typeface="Cambria"/>
              </a:rPr>
              <a:t>.</a:t>
            </a:r>
          </a:p>
          <a:p>
            <a:pPr>
              <a:buFont typeface="Arial"/>
              <a:buChar char="•"/>
            </a:pPr>
            <a:r>
              <a:rPr lang="fr-FR" sz="2000" dirty="0" smtClean="0">
                <a:latin typeface="Cambria"/>
                <a:cs typeface="Cambria"/>
              </a:rPr>
              <a:t> </a:t>
            </a:r>
            <a:r>
              <a:rPr lang="fr-FR" sz="2000" dirty="0" smtClean="0">
                <a:solidFill>
                  <a:srgbClr val="FA1D18"/>
                </a:solidFill>
                <a:latin typeface="Cambria"/>
                <a:cs typeface="Cambria"/>
              </a:rPr>
              <a:t>Presse </a:t>
            </a:r>
            <a:r>
              <a:rPr lang="fr-FR" sz="2000" dirty="0" smtClean="0">
                <a:solidFill>
                  <a:srgbClr val="FA1D18"/>
                </a:solidFill>
                <a:latin typeface="Cambria"/>
                <a:cs typeface="Cambria"/>
              </a:rPr>
              <a:t>Scientifique : </a:t>
            </a:r>
            <a:r>
              <a:rPr lang="fr-FR" sz="2000" dirty="0" smtClean="0">
                <a:latin typeface="Cambria"/>
                <a:cs typeface="Cambria"/>
              </a:rPr>
              <a:t>On a vu deux sortes d’attitude: analyse sérieuse</a:t>
            </a:r>
            <a:r>
              <a:rPr lang="fr-FR" sz="2000" dirty="0" smtClean="0">
                <a:latin typeface="Cambria"/>
                <a:cs typeface="Cambria"/>
              </a:rPr>
              <a:t> (Nature) mais </a:t>
            </a:r>
            <a:r>
              <a:rPr lang="fr-FR" sz="2000" dirty="0" err="1" smtClean="0">
                <a:latin typeface="Cambria"/>
                <a:cs typeface="Cambria"/>
              </a:rPr>
              <a:t>aussiparfois</a:t>
            </a:r>
            <a:r>
              <a:rPr lang="fr-FR" sz="2000" dirty="0" smtClean="0">
                <a:latin typeface="Cambria"/>
                <a:cs typeface="Cambria"/>
              </a:rPr>
              <a:t>  </a:t>
            </a:r>
            <a:r>
              <a:rPr lang="fr-FR" sz="2000" dirty="0" smtClean="0">
                <a:latin typeface="Cambria"/>
                <a:cs typeface="Cambria"/>
              </a:rPr>
              <a:t>recherche du scandale </a:t>
            </a:r>
            <a:r>
              <a:rPr lang="fr-FR" sz="2000" dirty="0" smtClean="0">
                <a:latin typeface="Cambria"/>
                <a:cs typeface="Cambria"/>
              </a:rPr>
              <a:t> </a:t>
            </a:r>
          </a:p>
          <a:p>
            <a:pPr>
              <a:buFont typeface="Arial"/>
              <a:buChar char="•"/>
            </a:pPr>
            <a:r>
              <a:rPr lang="fr-FR" sz="2000" dirty="0" smtClean="0">
                <a:latin typeface="Cambria"/>
                <a:cs typeface="Cambria"/>
              </a:rPr>
              <a:t> </a:t>
            </a:r>
            <a:r>
              <a:rPr lang="fr-FR" sz="2000" dirty="0" smtClean="0">
                <a:solidFill>
                  <a:srgbClr val="FA1D18"/>
                </a:solidFill>
                <a:latin typeface="Cambria"/>
                <a:cs typeface="Cambria"/>
              </a:rPr>
              <a:t>Communicateurs </a:t>
            </a:r>
            <a:r>
              <a:rPr lang="fr-FR" sz="2000" dirty="0" smtClean="0">
                <a:solidFill>
                  <a:srgbClr val="FA1D18"/>
                </a:solidFill>
                <a:latin typeface="Cambria"/>
                <a:cs typeface="Cambria"/>
              </a:rPr>
              <a:t>autoproclamés, blogs </a:t>
            </a:r>
            <a:r>
              <a:rPr lang="fr-FR" sz="2000" dirty="0" err="1" smtClean="0">
                <a:solidFill>
                  <a:srgbClr val="FA1D18"/>
                </a:solidFill>
                <a:latin typeface="Cambria"/>
                <a:cs typeface="Cambria"/>
              </a:rPr>
              <a:t>etc</a:t>
            </a:r>
            <a:r>
              <a:rPr lang="fr-FR" sz="2000" dirty="0" smtClean="0">
                <a:solidFill>
                  <a:srgbClr val="FA1D18"/>
                </a:solidFill>
                <a:latin typeface="Cambria"/>
                <a:cs typeface="Cambria"/>
              </a:rPr>
              <a:t>:</a:t>
            </a:r>
            <a:r>
              <a:rPr lang="fr-FR" sz="2000" dirty="0" smtClean="0">
                <a:latin typeface="Cambria"/>
                <a:cs typeface="Cambria"/>
              </a:rPr>
              <a:t> </a:t>
            </a:r>
            <a:r>
              <a:rPr lang="fr-FR" sz="2000" dirty="0" smtClean="0">
                <a:latin typeface="Cambria"/>
                <a:cs typeface="Cambria"/>
              </a:rPr>
              <a:t>N’ont pas compris l’enjeu, ils sont tombés dans la « manière grand seigneur » qui prétend connaître tout directement par intuition sans le travail</a:t>
            </a:r>
            <a:r>
              <a:rPr lang="fr-FR" sz="2000" dirty="0" smtClean="0">
                <a:latin typeface="Cambria"/>
                <a:cs typeface="Cambria"/>
              </a:rPr>
              <a:t> préalable nécessaire à la décision. </a:t>
            </a:r>
            <a:r>
              <a:rPr lang="fr-FR" sz="2000" dirty="0" smtClean="0">
                <a:latin typeface="Cambria"/>
                <a:cs typeface="Cambria"/>
              </a:rPr>
              <a:t>P</a:t>
            </a:r>
            <a:r>
              <a:rPr lang="fr-FR" sz="2000" dirty="0" smtClean="0">
                <a:latin typeface="Cambria"/>
                <a:cs typeface="Cambria"/>
              </a:rPr>
              <a:t>rocès d’intention etc.</a:t>
            </a:r>
          </a:p>
          <a:p>
            <a:pPr>
              <a:buFont typeface="Arial"/>
              <a:buChar char="•"/>
            </a:pPr>
            <a:endParaRPr lang="fr-FR" sz="2000" dirty="0" smtClean="0">
              <a:latin typeface="Cambria"/>
              <a:cs typeface="Cambria"/>
            </a:endParaRPr>
          </a:p>
          <a:p>
            <a:pPr algn="just"/>
            <a:r>
              <a:rPr lang="fr-FR" sz="2000" i="1" dirty="0" smtClean="0">
                <a:latin typeface="Cambria"/>
                <a:cs typeface="Cambria"/>
              </a:rPr>
              <a:t>Comment </a:t>
            </a:r>
            <a:r>
              <a:rPr lang="fr-FR" sz="2000" i="1" dirty="0" smtClean="0">
                <a:latin typeface="Cambria"/>
                <a:cs typeface="Cambria"/>
              </a:rPr>
              <a:t>fait-il communiquer la science</a:t>
            </a:r>
            <a:r>
              <a:rPr lang="fr-FR" sz="2000" i="1" dirty="0" smtClean="0">
                <a:latin typeface="Cambria"/>
                <a:cs typeface="Cambria"/>
              </a:rPr>
              <a:t>  ? Comme «</a:t>
            </a:r>
            <a:r>
              <a:rPr lang="fr-FR" sz="2000" i="1" dirty="0" smtClean="0">
                <a:latin typeface="Cambria"/>
                <a:cs typeface="Cambria"/>
              </a:rPr>
              <a:t> un ensemble des vérités » ? Alors en quoi elle est différente des autres institutions ? </a:t>
            </a:r>
            <a:r>
              <a:rPr lang="fr-FR" sz="2000" i="1" dirty="0" smtClean="0">
                <a:latin typeface="Cambria"/>
                <a:cs typeface="Cambria"/>
              </a:rPr>
              <a:t> Ne  </a:t>
            </a:r>
            <a:r>
              <a:rPr lang="fr-FR" sz="2000" i="1" dirty="0" smtClean="0">
                <a:latin typeface="Cambria"/>
                <a:cs typeface="Cambria"/>
              </a:rPr>
              <a:t>faut-il</a:t>
            </a:r>
            <a:r>
              <a:rPr lang="fr-FR" sz="2000" i="1" dirty="0" smtClean="0">
                <a:latin typeface="Cambria"/>
                <a:cs typeface="Cambria"/>
              </a:rPr>
              <a:t> plut</a:t>
            </a:r>
            <a:r>
              <a:rPr lang="fr-FR" sz="2000" i="1" dirty="0" smtClean="0">
                <a:latin typeface="Cambria"/>
                <a:cs typeface="Cambria"/>
              </a:rPr>
              <a:t>ôt </a:t>
            </a:r>
            <a:r>
              <a:rPr lang="fr-FR" sz="2000" i="1" dirty="0" smtClean="0">
                <a:latin typeface="Cambria"/>
                <a:cs typeface="Cambria"/>
              </a:rPr>
              <a:t>la </a:t>
            </a:r>
            <a:r>
              <a:rPr lang="fr-FR" sz="2000" i="1" dirty="0" smtClean="0">
                <a:latin typeface="Cambria"/>
                <a:cs typeface="Cambria"/>
              </a:rPr>
              <a:t>présenter surtout</a:t>
            </a:r>
            <a:r>
              <a:rPr lang="fr-FR" sz="2000" i="1" dirty="0" smtClean="0">
                <a:latin typeface="Cambria"/>
                <a:cs typeface="Cambria"/>
              </a:rPr>
              <a:t> comme une méthodologie de recherche de la vérité, avec ses temporalités propres et des aspects institutionnels forts de vérification à court et long terme ?  </a:t>
            </a:r>
            <a:r>
              <a:rPr lang="fr-FR" i="1" dirty="0" smtClean="0">
                <a:latin typeface="Cambria"/>
                <a:cs typeface="Cambria"/>
              </a:rPr>
              <a:t>  </a:t>
            </a:r>
            <a:endParaRPr lang="fr-FR" i="1" dirty="0" smtClean="0">
              <a:latin typeface="Cambria"/>
              <a:cs typeface="Cambria"/>
            </a:endParaRPr>
          </a:p>
          <a:p>
            <a:pPr algn="just"/>
            <a:r>
              <a:rPr lang="fr-FR" i="1" dirty="0" smtClean="0">
                <a:latin typeface="Cambria"/>
                <a:cs typeface="Cambria"/>
              </a:rPr>
              <a:t> </a:t>
            </a:r>
            <a:endParaRPr lang="fr-FR" sz="1800" i="1" dirty="0" smtClean="0">
              <a:latin typeface="Cambria"/>
              <a:cs typeface="Cambria"/>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Monde du 24 Septembre 2011</a:t>
            </a:r>
            <a:endParaRPr lang="fr-FR" dirty="0"/>
          </a:p>
        </p:txBody>
      </p:sp>
      <p:graphicFrame>
        <p:nvGraphicFramePr>
          <p:cNvPr id="167938" name="Object 2"/>
          <p:cNvGraphicFramePr>
            <a:graphicFrameLocks noChangeAspect="1"/>
          </p:cNvGraphicFramePr>
          <p:nvPr/>
        </p:nvGraphicFramePr>
        <p:xfrm>
          <a:off x="66841" y="2057400"/>
          <a:ext cx="8796421" cy="4267200"/>
        </p:xfrm>
        <a:graphic>
          <a:graphicData uri="http://schemas.openxmlformats.org/presentationml/2006/ole">
            <p:oleObj spid="_x0000_s167938" name="Document" r:id="rId3" imgW="5969000" imgH="2895600" progId="Word.Document.12">
              <p:link updateAutomatic="1"/>
            </p:oleObj>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Pour finir,  quelques </a:t>
            </a:r>
            <a:r>
              <a:rPr lang="fr-FR" dirty="0" smtClean="0"/>
              <a:t>citations</a:t>
            </a:r>
            <a:endParaRPr lang="fr-FR" dirty="0"/>
          </a:p>
        </p:txBody>
      </p:sp>
      <p:sp>
        <p:nvSpPr>
          <p:cNvPr id="3" name="ZoneTexte 2"/>
          <p:cNvSpPr txBox="1"/>
          <p:nvPr/>
        </p:nvSpPr>
        <p:spPr>
          <a:xfrm>
            <a:off x="304800" y="2057400"/>
            <a:ext cx="8458200" cy="3785652"/>
          </a:xfrm>
          <a:prstGeom prst="rect">
            <a:avLst/>
          </a:prstGeom>
          <a:noFill/>
        </p:spPr>
        <p:txBody>
          <a:bodyPr wrap="square" rtlCol="0">
            <a:spAutoFit/>
          </a:bodyPr>
          <a:lstStyle/>
          <a:p>
            <a:pPr>
              <a:buFont typeface="Arial"/>
              <a:buChar char="•"/>
            </a:pPr>
            <a:r>
              <a:rPr lang="fr-FR" dirty="0" smtClean="0"/>
              <a:t>  </a:t>
            </a:r>
            <a:r>
              <a:rPr lang="fr-FR" dirty="0" smtClean="0">
                <a:latin typeface="Cambria"/>
                <a:cs typeface="Cambria"/>
              </a:rPr>
              <a:t>Aristote </a:t>
            </a:r>
            <a:r>
              <a:rPr lang="fr-FR" dirty="0" smtClean="0">
                <a:latin typeface="Cambria"/>
                <a:cs typeface="Cambria"/>
              </a:rPr>
              <a:t>dans sa Poétique écrit: « La tragédie met l’homme dans des situations ou l’issu est inconnu pour révéler son caractère (ethos</a:t>
            </a:r>
            <a:r>
              <a:rPr lang="fr-FR" dirty="0" smtClean="0">
                <a:latin typeface="Cambria"/>
                <a:cs typeface="Cambria"/>
              </a:rPr>
              <a:t>) »</a:t>
            </a:r>
          </a:p>
          <a:p>
            <a:pPr>
              <a:buFont typeface="Arial"/>
              <a:buChar char="•"/>
            </a:pPr>
            <a:endParaRPr lang="fr-FR" dirty="0" smtClean="0">
              <a:latin typeface="Cambria"/>
              <a:cs typeface="Cambria"/>
            </a:endParaRPr>
          </a:p>
          <a:p>
            <a:pPr>
              <a:buFont typeface="Arial"/>
              <a:buChar char="•"/>
            </a:pPr>
            <a:r>
              <a:rPr lang="fr-FR" dirty="0" smtClean="0">
                <a:latin typeface="Cambria"/>
                <a:cs typeface="Cambria"/>
              </a:rPr>
              <a:t>  </a:t>
            </a:r>
            <a:r>
              <a:rPr lang="fr-FR" dirty="0" smtClean="0">
                <a:latin typeface="Cambria"/>
                <a:cs typeface="Cambria"/>
              </a:rPr>
              <a:t>René Thom « Pour comprendre le réel il faut le plonger dans le virtuel </a:t>
            </a:r>
            <a:r>
              <a:rPr lang="fr-FR" dirty="0" smtClean="0">
                <a:latin typeface="Cambria"/>
                <a:cs typeface="Cambria"/>
              </a:rPr>
              <a:t>»</a:t>
            </a:r>
          </a:p>
          <a:p>
            <a:pPr>
              <a:buFont typeface="Arial"/>
              <a:buChar char="•"/>
            </a:pPr>
            <a:endParaRPr lang="fr-FR" dirty="0" smtClean="0">
              <a:latin typeface="Cambria"/>
              <a:cs typeface="Cambria"/>
            </a:endParaRPr>
          </a:p>
          <a:p>
            <a:pPr>
              <a:buFont typeface="Arial"/>
              <a:buChar char="•"/>
            </a:pPr>
            <a:r>
              <a:rPr lang="fr-FR" dirty="0" smtClean="0">
                <a:latin typeface="Cambria"/>
                <a:cs typeface="Cambria"/>
              </a:rPr>
              <a:t> Le </a:t>
            </a:r>
            <a:r>
              <a:rPr lang="fr-FR" dirty="0" smtClean="0">
                <a:latin typeface="Cambria"/>
                <a:cs typeface="Cambria"/>
              </a:rPr>
              <a:t>juge </a:t>
            </a:r>
            <a:r>
              <a:rPr lang="fr-FR" dirty="0" smtClean="0">
                <a:latin typeface="Cambria"/>
                <a:cs typeface="Cambria"/>
              </a:rPr>
              <a:t>d’Aquila: </a:t>
            </a:r>
            <a:r>
              <a:rPr lang="fr-FR" dirty="0" smtClean="0">
                <a:latin typeface="Cambria"/>
                <a:cs typeface="Cambria"/>
              </a:rPr>
              <a:t>« Ces sismologues connaissaient tout </a:t>
            </a:r>
            <a:r>
              <a:rPr lang="fr-FR" dirty="0" smtClean="0">
                <a:latin typeface="Cambria"/>
                <a:cs typeface="Cambria"/>
              </a:rPr>
              <a:t> sur le séisme et </a:t>
            </a:r>
            <a:r>
              <a:rPr lang="fr-FR" dirty="0" smtClean="0">
                <a:latin typeface="Cambria"/>
                <a:cs typeface="Cambria"/>
              </a:rPr>
              <a:t>ne nous ont pas prévenu à temps » </a:t>
            </a:r>
          </a:p>
          <a:p>
            <a:pPr>
              <a:buFont typeface="Arial"/>
              <a:buChar char="•"/>
            </a:pPr>
            <a:endParaRPr lang="fr-F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0" name="AutoShape 2"/>
          <p:cNvSpPr>
            <a:spLocks noChangeArrowheads="1"/>
          </p:cNvSpPr>
          <p:nvPr/>
        </p:nvSpPr>
        <p:spPr bwMode="auto">
          <a:xfrm>
            <a:off x="228600" y="304800"/>
            <a:ext cx="8915400" cy="793750"/>
          </a:xfrm>
          <a:prstGeom prst="roundRect">
            <a:avLst>
              <a:gd name="adj" fmla="val 16667"/>
            </a:avLst>
          </a:prstGeom>
          <a:solidFill>
            <a:srgbClr val="CCFFCC"/>
          </a:solidFill>
          <a:ln w="25400">
            <a:solidFill>
              <a:schemeClr val="hlink"/>
            </a:solidFill>
            <a:round/>
            <a:headEnd/>
            <a:tailEnd/>
          </a:ln>
        </p:spPr>
        <p:txBody>
          <a:bodyPr wrap="none" anchor="ctr">
            <a:prstTxWarp prst="textNoShape">
              <a:avLst/>
            </a:prstTxWarp>
          </a:bodyPr>
          <a:lstStyle/>
          <a:p>
            <a:pPr algn="ctr"/>
            <a:r>
              <a:rPr lang="fr-FR" sz="3200">
                <a:latin typeface="Comic Sans MS" charset="0"/>
              </a:rPr>
              <a:t>Neutrinos, </a:t>
            </a:r>
            <a:r>
              <a:rPr lang="fr-FR" sz="2800">
                <a:latin typeface="Comic Sans MS" charset="0"/>
              </a:rPr>
              <a:t>les premières particules « invisibles »</a:t>
            </a:r>
          </a:p>
        </p:txBody>
      </p:sp>
      <p:grpSp>
        <p:nvGrpSpPr>
          <p:cNvPr id="99331" name="Group 21"/>
          <p:cNvGrpSpPr>
            <a:grpSpLocks/>
          </p:cNvGrpSpPr>
          <p:nvPr/>
        </p:nvGrpSpPr>
        <p:grpSpPr bwMode="auto">
          <a:xfrm>
            <a:off x="5154613" y="2236788"/>
            <a:ext cx="3751262" cy="3981450"/>
            <a:chOff x="3518" y="1409"/>
            <a:chExt cx="2559" cy="2508"/>
          </a:xfrm>
        </p:grpSpPr>
        <p:sp>
          <p:nvSpPr>
            <p:cNvPr id="99354" name="Rectangle 8"/>
            <p:cNvSpPr>
              <a:spLocks noChangeArrowheads="1"/>
            </p:cNvSpPr>
            <p:nvPr/>
          </p:nvSpPr>
          <p:spPr bwMode="auto">
            <a:xfrm>
              <a:off x="3882" y="2482"/>
              <a:ext cx="1937" cy="1109"/>
            </a:xfrm>
            <a:prstGeom prst="rect">
              <a:avLst/>
            </a:prstGeom>
            <a:solidFill>
              <a:srgbClr val="E8FFD1"/>
            </a:solidFill>
            <a:ln w="12700">
              <a:solidFill>
                <a:schemeClr val="tx1"/>
              </a:solidFill>
              <a:miter lim="800000"/>
              <a:headEnd/>
              <a:tailEnd/>
            </a:ln>
          </p:spPr>
          <p:txBody>
            <a:bodyPr wrap="none" anchor="ctr">
              <a:prstTxWarp prst="textNoShape">
                <a:avLst/>
              </a:prstTxWarp>
            </a:bodyPr>
            <a:lstStyle/>
            <a:p>
              <a:endParaRPr lang="fr-FR"/>
            </a:p>
          </p:txBody>
        </p:sp>
        <p:sp>
          <p:nvSpPr>
            <p:cNvPr id="99355" name="Text Box 9"/>
            <p:cNvSpPr txBox="1">
              <a:spLocks noChangeArrowheads="1"/>
            </p:cNvSpPr>
            <p:nvPr/>
          </p:nvSpPr>
          <p:spPr bwMode="auto">
            <a:xfrm>
              <a:off x="4116" y="3704"/>
              <a:ext cx="1471" cy="213"/>
            </a:xfrm>
            <a:prstGeom prst="rect">
              <a:avLst/>
            </a:prstGeom>
            <a:noFill/>
            <a:ln w="12700">
              <a:noFill/>
              <a:miter lim="800000"/>
              <a:headEnd/>
              <a:tailEnd/>
            </a:ln>
          </p:spPr>
          <p:txBody>
            <a:bodyPr wrap="none">
              <a:prstTxWarp prst="textNoShape">
                <a:avLst/>
              </a:prstTxWarp>
              <a:spAutoFit/>
            </a:bodyPr>
            <a:lstStyle/>
            <a:p>
              <a:r>
                <a:rPr lang="fr-FR" sz="1600">
                  <a:latin typeface="Comic Sans MS" charset="0"/>
                </a:rPr>
                <a:t>Energie de l’électron</a:t>
              </a:r>
            </a:p>
          </p:txBody>
        </p:sp>
        <p:sp>
          <p:nvSpPr>
            <p:cNvPr id="99356" name="Line 11"/>
            <p:cNvSpPr>
              <a:spLocks noChangeShapeType="1"/>
            </p:cNvSpPr>
            <p:nvPr/>
          </p:nvSpPr>
          <p:spPr bwMode="auto">
            <a:xfrm>
              <a:off x="5406" y="2636"/>
              <a:ext cx="1" cy="956"/>
            </a:xfrm>
            <a:prstGeom prst="line">
              <a:avLst/>
            </a:prstGeom>
            <a:noFill/>
            <a:ln w="31750">
              <a:solidFill>
                <a:srgbClr val="3366FF"/>
              </a:solidFill>
              <a:round/>
              <a:headEnd/>
              <a:tailEnd/>
            </a:ln>
          </p:spPr>
          <p:txBody>
            <a:bodyPr wrap="none" anchor="ctr">
              <a:prstTxWarp prst="textNoShape">
                <a:avLst/>
              </a:prstTxWarp>
            </a:bodyPr>
            <a:lstStyle/>
            <a:p>
              <a:endParaRPr lang="fr-FR"/>
            </a:p>
          </p:txBody>
        </p:sp>
        <p:sp>
          <p:nvSpPr>
            <p:cNvPr id="99357" name="Line 12"/>
            <p:cNvSpPr>
              <a:spLocks noChangeShapeType="1"/>
            </p:cNvSpPr>
            <p:nvPr/>
          </p:nvSpPr>
          <p:spPr bwMode="auto">
            <a:xfrm>
              <a:off x="4312" y="1998"/>
              <a:ext cx="128" cy="938"/>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fr-FR"/>
            </a:p>
          </p:txBody>
        </p:sp>
        <p:sp>
          <p:nvSpPr>
            <p:cNvPr id="99358" name="Text Box 13"/>
            <p:cNvSpPr txBox="1">
              <a:spLocks noChangeArrowheads="1"/>
            </p:cNvSpPr>
            <p:nvPr/>
          </p:nvSpPr>
          <p:spPr bwMode="auto">
            <a:xfrm>
              <a:off x="3518" y="1777"/>
              <a:ext cx="1310" cy="213"/>
            </a:xfrm>
            <a:prstGeom prst="rect">
              <a:avLst/>
            </a:prstGeom>
            <a:noFill/>
            <a:ln w="12700">
              <a:solidFill>
                <a:schemeClr val="hlink"/>
              </a:solidFill>
              <a:miter lim="800000"/>
              <a:headEnd/>
              <a:tailEnd/>
            </a:ln>
          </p:spPr>
          <p:txBody>
            <a:bodyPr wrap="none">
              <a:prstTxWarp prst="textNoShape">
                <a:avLst/>
              </a:prstTxWarp>
              <a:spAutoFit/>
            </a:bodyPr>
            <a:lstStyle/>
            <a:p>
              <a:r>
                <a:rPr lang="fr-FR" sz="1600">
                  <a:latin typeface="Comic Sans MS" charset="0"/>
                </a:rPr>
                <a:t>ce qui est observé</a:t>
              </a:r>
            </a:p>
          </p:txBody>
        </p:sp>
        <p:sp>
          <p:nvSpPr>
            <p:cNvPr id="99359" name="Text Box 14"/>
            <p:cNvSpPr txBox="1">
              <a:spLocks noChangeArrowheads="1"/>
            </p:cNvSpPr>
            <p:nvPr/>
          </p:nvSpPr>
          <p:spPr bwMode="auto">
            <a:xfrm>
              <a:off x="4892" y="1409"/>
              <a:ext cx="1185" cy="368"/>
            </a:xfrm>
            <a:prstGeom prst="rect">
              <a:avLst/>
            </a:prstGeom>
            <a:noFill/>
            <a:ln w="12700">
              <a:solidFill>
                <a:srgbClr val="3366FF"/>
              </a:solidFill>
              <a:miter lim="800000"/>
              <a:headEnd/>
              <a:tailEnd/>
            </a:ln>
          </p:spPr>
          <p:txBody>
            <a:bodyPr wrap="none">
              <a:prstTxWarp prst="textNoShape">
                <a:avLst/>
              </a:prstTxWarp>
              <a:spAutoFit/>
            </a:bodyPr>
            <a:lstStyle/>
            <a:p>
              <a:pPr algn="ctr"/>
              <a:r>
                <a:rPr lang="fr-FR" sz="1600">
                  <a:latin typeface="Comic Sans MS" charset="0"/>
                </a:rPr>
                <a:t>ce qui </a:t>
              </a:r>
              <a:r>
                <a:rPr lang="fr-FR" sz="1600">
                  <a:solidFill>
                    <a:srgbClr val="0000FF"/>
                  </a:solidFill>
                  <a:latin typeface="Comic Sans MS" charset="0"/>
                </a:rPr>
                <a:t>DEVRAIT</a:t>
              </a:r>
              <a:endParaRPr lang="fr-FR" sz="1600">
                <a:latin typeface="Comic Sans MS" charset="0"/>
              </a:endParaRPr>
            </a:p>
            <a:p>
              <a:pPr algn="ctr"/>
              <a:r>
                <a:rPr lang="fr-FR" sz="1600">
                  <a:latin typeface="Comic Sans MS" charset="0"/>
                </a:rPr>
                <a:t>être observé !!!</a:t>
              </a:r>
            </a:p>
          </p:txBody>
        </p:sp>
        <p:sp>
          <p:nvSpPr>
            <p:cNvPr id="99360" name="Line 15"/>
            <p:cNvSpPr>
              <a:spLocks noChangeShapeType="1"/>
            </p:cNvSpPr>
            <p:nvPr/>
          </p:nvSpPr>
          <p:spPr bwMode="auto">
            <a:xfrm flipH="1">
              <a:off x="5421" y="1803"/>
              <a:ext cx="336" cy="965"/>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fr-FR"/>
            </a:p>
          </p:txBody>
        </p:sp>
        <p:sp>
          <p:nvSpPr>
            <p:cNvPr id="99361" name="Freeform 20"/>
            <p:cNvSpPr>
              <a:spLocks/>
            </p:cNvSpPr>
            <p:nvPr/>
          </p:nvSpPr>
          <p:spPr bwMode="auto">
            <a:xfrm>
              <a:off x="3884" y="2936"/>
              <a:ext cx="1512" cy="652"/>
            </a:xfrm>
            <a:custGeom>
              <a:avLst/>
              <a:gdLst>
                <a:gd name="T0" fmla="*/ 0 w 1512"/>
                <a:gd name="T1" fmla="*/ 652 h 652"/>
                <a:gd name="T2" fmla="*/ 76 w 1512"/>
                <a:gd name="T3" fmla="*/ 524 h 652"/>
                <a:gd name="T4" fmla="*/ 164 w 1512"/>
                <a:gd name="T5" fmla="*/ 360 h 652"/>
                <a:gd name="T6" fmla="*/ 272 w 1512"/>
                <a:gd name="T7" fmla="*/ 196 h 652"/>
                <a:gd name="T8" fmla="*/ 392 w 1512"/>
                <a:gd name="T9" fmla="*/ 68 h 652"/>
                <a:gd name="T10" fmla="*/ 516 w 1512"/>
                <a:gd name="T11" fmla="*/ 16 h 652"/>
                <a:gd name="T12" fmla="*/ 652 w 1512"/>
                <a:gd name="T13" fmla="*/ 16 h 652"/>
                <a:gd name="T14" fmla="*/ 752 w 1512"/>
                <a:gd name="T15" fmla="*/ 112 h 652"/>
                <a:gd name="T16" fmla="*/ 844 w 1512"/>
                <a:gd name="T17" fmla="*/ 232 h 652"/>
                <a:gd name="T18" fmla="*/ 972 w 1512"/>
                <a:gd name="T19" fmla="*/ 396 h 652"/>
                <a:gd name="T20" fmla="*/ 1072 w 1512"/>
                <a:gd name="T21" fmla="*/ 492 h 652"/>
                <a:gd name="T22" fmla="*/ 1204 w 1512"/>
                <a:gd name="T23" fmla="*/ 580 h 652"/>
                <a:gd name="T24" fmla="*/ 1336 w 1512"/>
                <a:gd name="T25" fmla="*/ 624 h 652"/>
                <a:gd name="T26" fmla="*/ 1448 w 1512"/>
                <a:gd name="T27" fmla="*/ 644 h 652"/>
                <a:gd name="T28" fmla="*/ 1512 w 1512"/>
                <a:gd name="T29" fmla="*/ 644 h 6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12"/>
                <a:gd name="T46" fmla="*/ 0 h 652"/>
                <a:gd name="T47" fmla="*/ 1512 w 1512"/>
                <a:gd name="T48" fmla="*/ 652 h 65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12" h="652">
                  <a:moveTo>
                    <a:pt x="0" y="652"/>
                  </a:moveTo>
                  <a:cubicBezTo>
                    <a:pt x="24" y="612"/>
                    <a:pt x="49" y="573"/>
                    <a:pt x="76" y="524"/>
                  </a:cubicBezTo>
                  <a:cubicBezTo>
                    <a:pt x="103" y="475"/>
                    <a:pt x="131" y="415"/>
                    <a:pt x="164" y="360"/>
                  </a:cubicBezTo>
                  <a:cubicBezTo>
                    <a:pt x="197" y="305"/>
                    <a:pt x="234" y="245"/>
                    <a:pt x="272" y="196"/>
                  </a:cubicBezTo>
                  <a:cubicBezTo>
                    <a:pt x="310" y="147"/>
                    <a:pt x="351" y="98"/>
                    <a:pt x="392" y="68"/>
                  </a:cubicBezTo>
                  <a:cubicBezTo>
                    <a:pt x="433" y="38"/>
                    <a:pt x="473" y="25"/>
                    <a:pt x="516" y="16"/>
                  </a:cubicBezTo>
                  <a:cubicBezTo>
                    <a:pt x="559" y="7"/>
                    <a:pt x="613" y="0"/>
                    <a:pt x="652" y="16"/>
                  </a:cubicBezTo>
                  <a:cubicBezTo>
                    <a:pt x="691" y="32"/>
                    <a:pt x="720" y="76"/>
                    <a:pt x="752" y="112"/>
                  </a:cubicBezTo>
                  <a:cubicBezTo>
                    <a:pt x="784" y="148"/>
                    <a:pt x="807" y="185"/>
                    <a:pt x="844" y="232"/>
                  </a:cubicBezTo>
                  <a:cubicBezTo>
                    <a:pt x="881" y="279"/>
                    <a:pt x="934" y="353"/>
                    <a:pt x="972" y="396"/>
                  </a:cubicBezTo>
                  <a:cubicBezTo>
                    <a:pt x="1010" y="439"/>
                    <a:pt x="1033" y="461"/>
                    <a:pt x="1072" y="492"/>
                  </a:cubicBezTo>
                  <a:cubicBezTo>
                    <a:pt x="1111" y="523"/>
                    <a:pt x="1160" y="558"/>
                    <a:pt x="1204" y="580"/>
                  </a:cubicBezTo>
                  <a:cubicBezTo>
                    <a:pt x="1248" y="602"/>
                    <a:pt x="1295" y="613"/>
                    <a:pt x="1336" y="624"/>
                  </a:cubicBezTo>
                  <a:cubicBezTo>
                    <a:pt x="1377" y="635"/>
                    <a:pt x="1419" y="641"/>
                    <a:pt x="1448" y="644"/>
                  </a:cubicBezTo>
                  <a:cubicBezTo>
                    <a:pt x="1477" y="647"/>
                    <a:pt x="1494" y="645"/>
                    <a:pt x="1512" y="644"/>
                  </a:cubicBezTo>
                </a:path>
              </a:pathLst>
            </a:custGeom>
            <a:noFill/>
            <a:ln w="25400">
              <a:solidFill>
                <a:schemeClr val="hlink"/>
              </a:solidFill>
              <a:round/>
              <a:headEnd/>
              <a:tailEnd/>
            </a:ln>
          </p:spPr>
          <p:txBody>
            <a:bodyPr wrap="none" anchor="ctr">
              <a:prstTxWarp prst="textNoShape">
                <a:avLst/>
              </a:prstTxWarp>
            </a:bodyPr>
            <a:lstStyle/>
            <a:p>
              <a:endParaRPr lang="fr-FR"/>
            </a:p>
          </p:txBody>
        </p:sp>
      </p:grpSp>
      <p:sp>
        <p:nvSpPr>
          <p:cNvPr id="99332" name="Text Box 22"/>
          <p:cNvSpPr txBox="1">
            <a:spLocks noChangeArrowheads="1"/>
          </p:cNvSpPr>
          <p:nvPr/>
        </p:nvSpPr>
        <p:spPr bwMode="auto">
          <a:xfrm>
            <a:off x="381000" y="1295400"/>
            <a:ext cx="6934200" cy="1015663"/>
          </a:xfrm>
          <a:prstGeom prst="rect">
            <a:avLst/>
          </a:prstGeom>
          <a:noFill/>
          <a:ln w="12700">
            <a:noFill/>
            <a:miter lim="800000"/>
            <a:headEnd/>
            <a:tailEnd/>
          </a:ln>
        </p:spPr>
        <p:txBody>
          <a:bodyPr wrap="square">
            <a:prstTxWarp prst="textNoShape">
              <a:avLst/>
            </a:prstTxWarp>
            <a:spAutoFit/>
          </a:bodyPr>
          <a:lstStyle/>
          <a:p>
            <a:r>
              <a:rPr lang="fr-FR" sz="2000" dirty="0">
                <a:solidFill>
                  <a:schemeClr val="hlink"/>
                </a:solidFill>
                <a:latin typeface="Comic Sans MS" charset="0"/>
              </a:rPr>
              <a:t>1909-1914 : La radioactivité </a:t>
            </a:r>
            <a:r>
              <a:rPr lang="fr-FR" sz="2000" dirty="0">
                <a:solidFill>
                  <a:schemeClr val="hlink"/>
                </a:solidFill>
                <a:latin typeface="Symbol" charset="2"/>
              </a:rPr>
              <a:t>b</a:t>
            </a:r>
            <a:r>
              <a:rPr lang="fr-FR" sz="2000" dirty="0" smtClean="0">
                <a:solidFill>
                  <a:schemeClr val="hlink"/>
                </a:solidFill>
                <a:latin typeface="Comic Sans MS" charset="0"/>
              </a:rPr>
              <a:t>  présente </a:t>
            </a:r>
            <a:r>
              <a:rPr lang="fr-FR" sz="2000" dirty="0">
                <a:solidFill>
                  <a:schemeClr val="hlink"/>
                </a:solidFill>
                <a:latin typeface="Comic Sans MS" charset="0"/>
              </a:rPr>
              <a:t>une anomalie </a:t>
            </a:r>
            <a:r>
              <a:rPr lang="fr-FR" sz="2000" dirty="0" smtClean="0">
                <a:solidFill>
                  <a:schemeClr val="hlink"/>
                </a:solidFill>
                <a:latin typeface="Comic Sans MS" charset="0"/>
              </a:rPr>
              <a:t>! Grande discussion si il s’agit d’un artefact nucléaire. Marie Curie, Lise </a:t>
            </a:r>
            <a:r>
              <a:rPr lang="fr-FR" sz="2000" dirty="0">
                <a:solidFill>
                  <a:schemeClr val="hlink"/>
                </a:solidFill>
                <a:latin typeface="Comic Sans MS" charset="0"/>
              </a:rPr>
              <a:t>Meitner, …, James Chadwick</a:t>
            </a:r>
          </a:p>
        </p:txBody>
      </p:sp>
      <p:grpSp>
        <p:nvGrpSpPr>
          <p:cNvPr id="99333" name="Group 74"/>
          <p:cNvGrpSpPr>
            <a:grpSpLocks/>
          </p:cNvGrpSpPr>
          <p:nvPr/>
        </p:nvGrpSpPr>
        <p:grpSpPr bwMode="auto">
          <a:xfrm>
            <a:off x="533400" y="3124200"/>
            <a:ext cx="3973513" cy="1401763"/>
            <a:chOff x="234" y="2576"/>
            <a:chExt cx="2712" cy="883"/>
          </a:xfrm>
        </p:grpSpPr>
        <p:grpSp>
          <p:nvGrpSpPr>
            <p:cNvPr id="99334" name="Group 49"/>
            <p:cNvGrpSpPr>
              <a:grpSpLocks/>
            </p:cNvGrpSpPr>
            <p:nvPr/>
          </p:nvGrpSpPr>
          <p:grpSpPr bwMode="auto">
            <a:xfrm>
              <a:off x="773" y="2598"/>
              <a:ext cx="861" cy="861"/>
              <a:chOff x="929" y="493"/>
              <a:chExt cx="861" cy="861"/>
            </a:xfrm>
          </p:grpSpPr>
          <p:sp>
            <p:nvSpPr>
              <p:cNvPr id="99340" name="Oval 50"/>
              <p:cNvSpPr>
                <a:spLocks noChangeArrowheads="1"/>
              </p:cNvSpPr>
              <p:nvPr/>
            </p:nvSpPr>
            <p:spPr bwMode="auto">
              <a:xfrm>
                <a:off x="929" y="493"/>
                <a:ext cx="861" cy="861"/>
              </a:xfrm>
              <a:prstGeom prst="ellipse">
                <a:avLst/>
              </a:prstGeom>
              <a:gradFill rotWithShape="0">
                <a:gsLst>
                  <a:gs pos="0">
                    <a:srgbClr val="DCDC84"/>
                  </a:gs>
                  <a:gs pos="100000">
                    <a:srgbClr val="FFFF99"/>
                  </a:gs>
                </a:gsLst>
                <a:path path="shape">
                  <a:fillToRect l="50000" t="50000" r="50000" b="50000"/>
                </a:path>
              </a:gradFill>
              <a:ln w="12700">
                <a:noFill/>
                <a:round/>
                <a:headEnd/>
                <a:tailEnd/>
              </a:ln>
            </p:spPr>
            <p:txBody>
              <a:bodyPr wrap="none" anchor="ctr">
                <a:prstTxWarp prst="textNoShape">
                  <a:avLst/>
                </a:prstTxWarp>
              </a:bodyPr>
              <a:lstStyle/>
              <a:p>
                <a:endParaRPr lang="fr-FR"/>
              </a:p>
            </p:txBody>
          </p:sp>
          <p:grpSp>
            <p:nvGrpSpPr>
              <p:cNvPr id="99341" name="Group 51"/>
              <p:cNvGrpSpPr>
                <a:grpSpLocks/>
              </p:cNvGrpSpPr>
              <p:nvPr/>
            </p:nvGrpSpPr>
            <p:grpSpPr bwMode="auto">
              <a:xfrm>
                <a:off x="1245" y="803"/>
                <a:ext cx="226" cy="220"/>
                <a:chOff x="1419" y="1911"/>
                <a:chExt cx="226" cy="220"/>
              </a:xfrm>
            </p:grpSpPr>
            <p:sp>
              <p:nvSpPr>
                <p:cNvPr id="99347" name="Oval 52"/>
                <p:cNvSpPr>
                  <a:spLocks noChangeArrowheads="1"/>
                </p:cNvSpPr>
                <p:nvPr/>
              </p:nvSpPr>
              <p:spPr bwMode="auto">
                <a:xfrm>
                  <a:off x="1554" y="2001"/>
                  <a:ext cx="91" cy="91"/>
                </a:xfrm>
                <a:prstGeom prst="ellipse">
                  <a:avLst/>
                </a:prstGeom>
                <a:gradFill rotWithShape="0">
                  <a:gsLst>
                    <a:gs pos="0">
                      <a:srgbClr val="00CC00"/>
                    </a:gs>
                    <a:gs pos="100000">
                      <a:srgbClr val="005E00"/>
                    </a:gs>
                  </a:gsLst>
                  <a:lin ang="5400000" scaled="1"/>
                </a:gradFill>
                <a:ln w="12700">
                  <a:noFill/>
                  <a:round/>
                  <a:headEnd/>
                  <a:tailEnd/>
                </a:ln>
              </p:spPr>
              <p:txBody>
                <a:bodyPr wrap="none" anchor="ctr">
                  <a:prstTxWarp prst="textNoShape">
                    <a:avLst/>
                  </a:prstTxWarp>
                </a:bodyPr>
                <a:lstStyle/>
                <a:p>
                  <a:endParaRPr lang="fr-FR"/>
                </a:p>
              </p:txBody>
            </p:sp>
            <p:sp>
              <p:nvSpPr>
                <p:cNvPr id="99348" name="Oval 53"/>
                <p:cNvSpPr>
                  <a:spLocks noChangeArrowheads="1"/>
                </p:cNvSpPr>
                <p:nvPr/>
              </p:nvSpPr>
              <p:spPr bwMode="auto">
                <a:xfrm>
                  <a:off x="1554" y="1950"/>
                  <a:ext cx="91" cy="91"/>
                </a:xfrm>
                <a:prstGeom prst="ellipse">
                  <a:avLst/>
                </a:prstGeom>
                <a:gradFill rotWithShape="0">
                  <a:gsLst>
                    <a:gs pos="0">
                      <a:srgbClr val="005E00"/>
                    </a:gs>
                    <a:gs pos="50000">
                      <a:srgbClr val="00CC00"/>
                    </a:gs>
                    <a:gs pos="100000">
                      <a:srgbClr val="005E00"/>
                    </a:gs>
                  </a:gsLst>
                  <a:lin ang="5400000" scaled="1"/>
                </a:gradFill>
                <a:ln w="12700">
                  <a:noFill/>
                  <a:round/>
                  <a:headEnd/>
                  <a:tailEnd/>
                </a:ln>
              </p:spPr>
              <p:txBody>
                <a:bodyPr wrap="none" anchor="ctr">
                  <a:prstTxWarp prst="textNoShape">
                    <a:avLst/>
                  </a:prstTxWarp>
                </a:bodyPr>
                <a:lstStyle/>
                <a:p>
                  <a:endParaRPr lang="fr-FR"/>
                </a:p>
              </p:txBody>
            </p:sp>
            <p:sp>
              <p:nvSpPr>
                <p:cNvPr id="99349" name="Oval 54"/>
                <p:cNvSpPr>
                  <a:spLocks noChangeArrowheads="1"/>
                </p:cNvSpPr>
                <p:nvPr/>
              </p:nvSpPr>
              <p:spPr bwMode="auto">
                <a:xfrm>
                  <a:off x="1461" y="2019"/>
                  <a:ext cx="91" cy="91"/>
                </a:xfrm>
                <a:prstGeom prst="ellipse">
                  <a:avLst/>
                </a:prstGeom>
                <a:gradFill rotWithShape="0">
                  <a:gsLst>
                    <a:gs pos="0">
                      <a:srgbClr val="005E00"/>
                    </a:gs>
                    <a:gs pos="50000">
                      <a:srgbClr val="00CC00"/>
                    </a:gs>
                    <a:gs pos="100000">
                      <a:srgbClr val="005E00"/>
                    </a:gs>
                  </a:gsLst>
                  <a:lin ang="5400000" scaled="1"/>
                </a:gradFill>
                <a:ln w="12700">
                  <a:noFill/>
                  <a:round/>
                  <a:headEnd/>
                  <a:tailEnd/>
                </a:ln>
              </p:spPr>
              <p:txBody>
                <a:bodyPr wrap="none" anchor="ctr">
                  <a:prstTxWarp prst="textNoShape">
                    <a:avLst/>
                  </a:prstTxWarp>
                </a:bodyPr>
                <a:lstStyle/>
                <a:p>
                  <a:endParaRPr lang="fr-FR"/>
                </a:p>
              </p:txBody>
            </p:sp>
            <p:sp>
              <p:nvSpPr>
                <p:cNvPr id="99350" name="Oval 55"/>
                <p:cNvSpPr>
                  <a:spLocks noChangeArrowheads="1"/>
                </p:cNvSpPr>
                <p:nvPr/>
              </p:nvSpPr>
              <p:spPr bwMode="auto">
                <a:xfrm>
                  <a:off x="1494" y="1911"/>
                  <a:ext cx="91" cy="91"/>
                </a:xfrm>
                <a:prstGeom prst="ellipse">
                  <a:avLst/>
                </a:prstGeom>
                <a:gradFill rotWithShape="0">
                  <a:gsLst>
                    <a:gs pos="0">
                      <a:srgbClr val="005E00"/>
                    </a:gs>
                    <a:gs pos="50000">
                      <a:srgbClr val="00CC00"/>
                    </a:gs>
                    <a:gs pos="100000">
                      <a:srgbClr val="005E00"/>
                    </a:gs>
                  </a:gsLst>
                  <a:lin ang="5400000" scaled="1"/>
                </a:gradFill>
                <a:ln w="12700">
                  <a:noFill/>
                  <a:round/>
                  <a:headEnd/>
                  <a:tailEnd/>
                </a:ln>
              </p:spPr>
              <p:txBody>
                <a:bodyPr wrap="none" anchor="ctr">
                  <a:prstTxWarp prst="textNoShape">
                    <a:avLst/>
                  </a:prstTxWarp>
                </a:bodyPr>
                <a:lstStyle/>
                <a:p>
                  <a:endParaRPr lang="fr-FR"/>
                </a:p>
              </p:txBody>
            </p:sp>
            <p:sp>
              <p:nvSpPr>
                <p:cNvPr id="99351" name="Oval 56"/>
                <p:cNvSpPr>
                  <a:spLocks noChangeArrowheads="1"/>
                </p:cNvSpPr>
                <p:nvPr/>
              </p:nvSpPr>
              <p:spPr bwMode="auto">
                <a:xfrm>
                  <a:off x="1506" y="2040"/>
                  <a:ext cx="91" cy="91"/>
                </a:xfrm>
                <a:prstGeom prst="ellipse">
                  <a:avLst/>
                </a:prstGeom>
                <a:gradFill rotWithShape="0">
                  <a:gsLst>
                    <a:gs pos="0">
                      <a:srgbClr val="005E00"/>
                    </a:gs>
                    <a:gs pos="50000">
                      <a:srgbClr val="00CC00"/>
                    </a:gs>
                    <a:gs pos="100000">
                      <a:srgbClr val="005E00"/>
                    </a:gs>
                  </a:gsLst>
                  <a:lin ang="5400000" scaled="1"/>
                </a:gradFill>
                <a:ln w="12700">
                  <a:noFill/>
                  <a:round/>
                  <a:headEnd/>
                  <a:tailEnd/>
                </a:ln>
              </p:spPr>
              <p:txBody>
                <a:bodyPr wrap="none" anchor="ctr">
                  <a:prstTxWarp prst="textNoShape">
                    <a:avLst/>
                  </a:prstTxWarp>
                </a:bodyPr>
                <a:lstStyle/>
                <a:p>
                  <a:endParaRPr lang="fr-FR"/>
                </a:p>
              </p:txBody>
            </p:sp>
            <p:sp>
              <p:nvSpPr>
                <p:cNvPr id="99352" name="Oval 57"/>
                <p:cNvSpPr>
                  <a:spLocks noChangeArrowheads="1"/>
                </p:cNvSpPr>
                <p:nvPr/>
              </p:nvSpPr>
              <p:spPr bwMode="auto">
                <a:xfrm>
                  <a:off x="1419" y="1950"/>
                  <a:ext cx="91" cy="91"/>
                </a:xfrm>
                <a:prstGeom prst="ellipse">
                  <a:avLst/>
                </a:prstGeom>
                <a:gradFill rotWithShape="0">
                  <a:gsLst>
                    <a:gs pos="0">
                      <a:srgbClr val="005E00"/>
                    </a:gs>
                    <a:gs pos="50000">
                      <a:srgbClr val="00CC00"/>
                    </a:gs>
                    <a:gs pos="100000">
                      <a:srgbClr val="005E00"/>
                    </a:gs>
                  </a:gsLst>
                  <a:lin ang="5400000" scaled="1"/>
                </a:gradFill>
                <a:ln w="12700">
                  <a:noFill/>
                  <a:round/>
                  <a:headEnd/>
                  <a:tailEnd/>
                </a:ln>
              </p:spPr>
              <p:txBody>
                <a:bodyPr wrap="none" anchor="ctr">
                  <a:prstTxWarp prst="textNoShape">
                    <a:avLst/>
                  </a:prstTxWarp>
                </a:bodyPr>
                <a:lstStyle/>
                <a:p>
                  <a:endParaRPr lang="fr-FR"/>
                </a:p>
              </p:txBody>
            </p:sp>
            <p:sp>
              <p:nvSpPr>
                <p:cNvPr id="99353" name="Oval 58"/>
                <p:cNvSpPr>
                  <a:spLocks noChangeArrowheads="1"/>
                </p:cNvSpPr>
                <p:nvPr/>
              </p:nvSpPr>
              <p:spPr bwMode="auto">
                <a:xfrm>
                  <a:off x="1497" y="1971"/>
                  <a:ext cx="91" cy="91"/>
                </a:xfrm>
                <a:prstGeom prst="ellipse">
                  <a:avLst/>
                </a:prstGeom>
                <a:gradFill rotWithShape="0">
                  <a:gsLst>
                    <a:gs pos="0">
                      <a:srgbClr val="005E00"/>
                    </a:gs>
                    <a:gs pos="50000">
                      <a:srgbClr val="00CC00"/>
                    </a:gs>
                    <a:gs pos="100000">
                      <a:srgbClr val="005E00"/>
                    </a:gs>
                  </a:gsLst>
                  <a:lin ang="5400000" scaled="1"/>
                </a:gradFill>
                <a:ln w="12700">
                  <a:noFill/>
                  <a:round/>
                  <a:headEnd/>
                  <a:tailEnd/>
                </a:ln>
              </p:spPr>
              <p:txBody>
                <a:bodyPr wrap="none" anchor="ctr">
                  <a:prstTxWarp prst="textNoShape">
                    <a:avLst/>
                  </a:prstTxWarp>
                </a:bodyPr>
                <a:lstStyle/>
                <a:p>
                  <a:endParaRPr lang="fr-FR"/>
                </a:p>
              </p:txBody>
            </p:sp>
          </p:grpSp>
          <p:sp>
            <p:nvSpPr>
              <p:cNvPr id="99342" name="Oval 59"/>
              <p:cNvSpPr>
                <a:spLocks noChangeArrowheads="1"/>
              </p:cNvSpPr>
              <p:nvPr/>
            </p:nvSpPr>
            <p:spPr bwMode="auto">
              <a:xfrm>
                <a:off x="1262" y="1232"/>
                <a:ext cx="57" cy="57"/>
              </a:xfrm>
              <a:prstGeom prst="ellipse">
                <a:avLst/>
              </a:prstGeom>
              <a:solidFill>
                <a:srgbClr val="FF9900"/>
              </a:solidFill>
              <a:ln w="12700">
                <a:noFill/>
                <a:round/>
                <a:headEnd/>
                <a:tailEnd/>
              </a:ln>
            </p:spPr>
            <p:txBody>
              <a:bodyPr wrap="none" anchor="ctr">
                <a:prstTxWarp prst="textNoShape">
                  <a:avLst/>
                </a:prstTxWarp>
              </a:bodyPr>
              <a:lstStyle/>
              <a:p>
                <a:endParaRPr lang="fr-FR"/>
              </a:p>
            </p:txBody>
          </p:sp>
          <p:sp>
            <p:nvSpPr>
              <p:cNvPr id="99343" name="Oval 60"/>
              <p:cNvSpPr>
                <a:spLocks noChangeArrowheads="1"/>
              </p:cNvSpPr>
              <p:nvPr/>
            </p:nvSpPr>
            <p:spPr bwMode="auto">
              <a:xfrm>
                <a:off x="1160" y="584"/>
                <a:ext cx="57" cy="57"/>
              </a:xfrm>
              <a:prstGeom prst="ellipse">
                <a:avLst/>
              </a:prstGeom>
              <a:gradFill rotWithShape="0">
                <a:gsLst>
                  <a:gs pos="0">
                    <a:srgbClr val="FF9900"/>
                  </a:gs>
                  <a:gs pos="100000">
                    <a:srgbClr val="DB8300"/>
                  </a:gs>
                </a:gsLst>
                <a:lin ang="5400000" scaled="1"/>
              </a:gradFill>
              <a:ln w="12700">
                <a:noFill/>
                <a:round/>
                <a:headEnd/>
                <a:tailEnd/>
              </a:ln>
            </p:spPr>
            <p:txBody>
              <a:bodyPr wrap="none" anchor="ctr">
                <a:prstTxWarp prst="textNoShape">
                  <a:avLst/>
                </a:prstTxWarp>
              </a:bodyPr>
              <a:lstStyle/>
              <a:p>
                <a:endParaRPr lang="fr-FR"/>
              </a:p>
            </p:txBody>
          </p:sp>
          <p:sp>
            <p:nvSpPr>
              <p:cNvPr id="99344" name="Oval 61"/>
              <p:cNvSpPr>
                <a:spLocks noChangeArrowheads="1"/>
              </p:cNvSpPr>
              <p:nvPr/>
            </p:nvSpPr>
            <p:spPr bwMode="auto">
              <a:xfrm>
                <a:off x="1544" y="1190"/>
                <a:ext cx="57" cy="57"/>
              </a:xfrm>
              <a:prstGeom prst="ellipse">
                <a:avLst/>
              </a:prstGeom>
              <a:solidFill>
                <a:srgbClr val="FF9900"/>
              </a:solidFill>
              <a:ln w="12700">
                <a:noFill/>
                <a:round/>
                <a:headEnd/>
                <a:tailEnd/>
              </a:ln>
            </p:spPr>
            <p:txBody>
              <a:bodyPr wrap="none" anchor="ctr">
                <a:prstTxWarp prst="textNoShape">
                  <a:avLst/>
                </a:prstTxWarp>
              </a:bodyPr>
              <a:lstStyle/>
              <a:p>
                <a:endParaRPr lang="fr-FR"/>
              </a:p>
            </p:txBody>
          </p:sp>
          <p:sp>
            <p:nvSpPr>
              <p:cNvPr id="99345" name="Oval 62"/>
              <p:cNvSpPr>
                <a:spLocks noChangeArrowheads="1"/>
              </p:cNvSpPr>
              <p:nvPr/>
            </p:nvSpPr>
            <p:spPr bwMode="auto">
              <a:xfrm>
                <a:off x="1421" y="548"/>
                <a:ext cx="57" cy="57"/>
              </a:xfrm>
              <a:prstGeom prst="ellipse">
                <a:avLst/>
              </a:prstGeom>
              <a:gradFill rotWithShape="0">
                <a:gsLst>
                  <a:gs pos="0">
                    <a:srgbClr val="FF9900"/>
                  </a:gs>
                  <a:gs pos="100000">
                    <a:srgbClr val="DB8300"/>
                  </a:gs>
                </a:gsLst>
                <a:lin ang="5400000" scaled="1"/>
              </a:gradFill>
              <a:ln w="12700">
                <a:noFill/>
                <a:round/>
                <a:headEnd/>
                <a:tailEnd/>
              </a:ln>
            </p:spPr>
            <p:txBody>
              <a:bodyPr wrap="none" anchor="ctr">
                <a:prstTxWarp prst="textNoShape">
                  <a:avLst/>
                </a:prstTxWarp>
              </a:bodyPr>
              <a:lstStyle/>
              <a:p>
                <a:endParaRPr lang="fr-FR"/>
              </a:p>
            </p:txBody>
          </p:sp>
          <p:sp>
            <p:nvSpPr>
              <p:cNvPr id="99346" name="Oval 63"/>
              <p:cNvSpPr>
                <a:spLocks noChangeArrowheads="1"/>
              </p:cNvSpPr>
              <p:nvPr/>
            </p:nvSpPr>
            <p:spPr bwMode="auto">
              <a:xfrm>
                <a:off x="968" y="905"/>
                <a:ext cx="57" cy="57"/>
              </a:xfrm>
              <a:prstGeom prst="ellipse">
                <a:avLst/>
              </a:prstGeom>
              <a:gradFill rotWithShape="0">
                <a:gsLst>
                  <a:gs pos="0">
                    <a:srgbClr val="FF9900"/>
                  </a:gs>
                  <a:gs pos="100000">
                    <a:srgbClr val="DB8300"/>
                  </a:gs>
                </a:gsLst>
                <a:lin ang="5400000" scaled="1"/>
              </a:gradFill>
              <a:ln w="12700">
                <a:noFill/>
                <a:round/>
                <a:headEnd/>
                <a:tailEnd/>
              </a:ln>
            </p:spPr>
            <p:txBody>
              <a:bodyPr wrap="none" anchor="ctr">
                <a:prstTxWarp prst="textNoShape">
                  <a:avLst/>
                </a:prstTxWarp>
              </a:bodyPr>
              <a:lstStyle/>
              <a:p>
                <a:endParaRPr lang="fr-FR"/>
              </a:p>
            </p:txBody>
          </p:sp>
        </p:grpSp>
        <p:sp>
          <p:nvSpPr>
            <p:cNvPr id="99335" name="Line 64"/>
            <p:cNvSpPr>
              <a:spLocks noChangeShapeType="1"/>
            </p:cNvSpPr>
            <p:nvPr/>
          </p:nvSpPr>
          <p:spPr bwMode="auto">
            <a:xfrm flipV="1">
              <a:off x="1268" y="2689"/>
              <a:ext cx="920" cy="304"/>
            </a:xfrm>
            <a:prstGeom prst="line">
              <a:avLst/>
            </a:prstGeom>
            <a:noFill/>
            <a:ln w="31750">
              <a:solidFill>
                <a:srgbClr val="FF6600"/>
              </a:solidFill>
              <a:round/>
              <a:headEnd/>
              <a:tailEnd type="triangle" w="med" len="med"/>
            </a:ln>
          </p:spPr>
          <p:txBody>
            <a:bodyPr wrap="none" anchor="ctr">
              <a:prstTxWarp prst="textNoShape">
                <a:avLst/>
              </a:prstTxWarp>
            </a:bodyPr>
            <a:lstStyle/>
            <a:p>
              <a:endParaRPr lang="fr-FR"/>
            </a:p>
          </p:txBody>
        </p:sp>
        <p:sp>
          <p:nvSpPr>
            <p:cNvPr id="99336" name="Oval 65"/>
            <p:cNvSpPr>
              <a:spLocks noChangeArrowheads="1"/>
            </p:cNvSpPr>
            <p:nvPr/>
          </p:nvSpPr>
          <p:spPr bwMode="auto">
            <a:xfrm>
              <a:off x="2241" y="2637"/>
              <a:ext cx="57" cy="57"/>
            </a:xfrm>
            <a:prstGeom prst="ellipse">
              <a:avLst/>
            </a:prstGeom>
            <a:gradFill rotWithShape="0">
              <a:gsLst>
                <a:gs pos="0">
                  <a:srgbClr val="FF9900"/>
                </a:gs>
                <a:gs pos="100000">
                  <a:srgbClr val="DB8300"/>
                </a:gs>
              </a:gsLst>
              <a:lin ang="5400000" scaled="1"/>
            </a:gradFill>
            <a:ln w="12700">
              <a:noFill/>
              <a:round/>
              <a:headEnd/>
              <a:tailEnd/>
            </a:ln>
          </p:spPr>
          <p:txBody>
            <a:bodyPr wrap="none" anchor="ctr">
              <a:prstTxWarp prst="textNoShape">
                <a:avLst/>
              </a:prstTxWarp>
            </a:bodyPr>
            <a:lstStyle/>
            <a:p>
              <a:endParaRPr lang="fr-FR"/>
            </a:p>
          </p:txBody>
        </p:sp>
        <p:sp>
          <p:nvSpPr>
            <p:cNvPr id="99337" name="Text Box 68"/>
            <p:cNvSpPr txBox="1">
              <a:spLocks noChangeArrowheads="1"/>
            </p:cNvSpPr>
            <p:nvPr/>
          </p:nvSpPr>
          <p:spPr bwMode="auto">
            <a:xfrm>
              <a:off x="234" y="2912"/>
              <a:ext cx="480" cy="194"/>
            </a:xfrm>
            <a:prstGeom prst="rect">
              <a:avLst/>
            </a:prstGeom>
            <a:noFill/>
            <a:ln w="12700">
              <a:noFill/>
              <a:miter lim="800000"/>
              <a:headEnd/>
              <a:tailEnd/>
            </a:ln>
          </p:spPr>
          <p:txBody>
            <a:bodyPr wrap="none">
              <a:prstTxWarp prst="textNoShape">
                <a:avLst/>
              </a:prstTxWarp>
              <a:spAutoFit/>
            </a:bodyPr>
            <a:lstStyle/>
            <a:p>
              <a:r>
                <a:rPr lang="fr-FR" sz="1400"/>
                <a:t>Atome</a:t>
              </a:r>
            </a:p>
          </p:txBody>
        </p:sp>
        <p:sp>
          <p:nvSpPr>
            <p:cNvPr id="99338" name="Text Box 69"/>
            <p:cNvSpPr txBox="1">
              <a:spLocks noChangeArrowheads="1"/>
            </p:cNvSpPr>
            <p:nvPr/>
          </p:nvSpPr>
          <p:spPr bwMode="auto">
            <a:xfrm>
              <a:off x="2371" y="2576"/>
              <a:ext cx="575" cy="194"/>
            </a:xfrm>
            <a:prstGeom prst="rect">
              <a:avLst/>
            </a:prstGeom>
            <a:noFill/>
            <a:ln w="12700">
              <a:noFill/>
              <a:miter lim="800000"/>
              <a:headEnd/>
              <a:tailEnd/>
            </a:ln>
          </p:spPr>
          <p:txBody>
            <a:bodyPr wrap="none">
              <a:prstTxWarp prst="textNoShape">
                <a:avLst/>
              </a:prstTxWarp>
              <a:spAutoFit/>
            </a:bodyPr>
            <a:lstStyle/>
            <a:p>
              <a:r>
                <a:rPr lang="fr-FR" sz="1400"/>
                <a:t>Electron</a:t>
              </a:r>
            </a:p>
          </p:txBody>
        </p:sp>
        <p:sp>
          <p:nvSpPr>
            <p:cNvPr id="99339" name="Text Box 73"/>
            <p:cNvSpPr txBox="1">
              <a:spLocks noChangeArrowheads="1"/>
            </p:cNvSpPr>
            <p:nvPr/>
          </p:nvSpPr>
          <p:spPr bwMode="auto">
            <a:xfrm>
              <a:off x="721" y="2799"/>
              <a:ext cx="480" cy="194"/>
            </a:xfrm>
            <a:prstGeom prst="rect">
              <a:avLst/>
            </a:prstGeom>
            <a:noFill/>
            <a:ln w="12700">
              <a:noFill/>
              <a:miter lim="800000"/>
              <a:headEnd/>
              <a:tailEnd/>
            </a:ln>
          </p:spPr>
          <p:txBody>
            <a:bodyPr wrap="none">
              <a:prstTxWarp prst="textNoShape">
                <a:avLst/>
              </a:prstTxWarp>
              <a:spAutoFit/>
            </a:bodyPr>
            <a:lstStyle/>
            <a:p>
              <a:r>
                <a:rPr lang="fr-FR" sz="1400"/>
                <a:t>Noyau</a:t>
              </a:r>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5" name="Text Box 16"/>
          <p:cNvSpPr txBox="1">
            <a:spLocks noChangeArrowheads="1"/>
          </p:cNvSpPr>
          <p:nvPr/>
        </p:nvSpPr>
        <p:spPr bwMode="auto">
          <a:xfrm>
            <a:off x="0" y="2362200"/>
            <a:ext cx="9144000" cy="1323439"/>
          </a:xfrm>
          <a:prstGeom prst="rect">
            <a:avLst/>
          </a:prstGeom>
          <a:noFill/>
          <a:ln w="12700">
            <a:noFill/>
            <a:miter lim="800000"/>
            <a:headEnd/>
            <a:tailEnd/>
          </a:ln>
        </p:spPr>
        <p:txBody>
          <a:bodyPr wrap="square">
            <a:prstTxWarp prst="textNoShape">
              <a:avLst/>
            </a:prstTxWarp>
            <a:spAutoFit/>
          </a:bodyPr>
          <a:lstStyle/>
          <a:p>
            <a:endParaRPr lang="fr-FR" sz="2000" dirty="0" smtClean="0">
              <a:solidFill>
                <a:schemeClr val="hlink"/>
              </a:solidFill>
              <a:latin typeface="Comic Sans MS" charset="0"/>
            </a:endParaRPr>
          </a:p>
          <a:p>
            <a:r>
              <a:rPr lang="fr-FR" sz="2000" dirty="0" smtClean="0">
                <a:solidFill>
                  <a:schemeClr val="hlink"/>
                </a:solidFill>
                <a:latin typeface="Comic Sans MS" charset="0"/>
              </a:rPr>
              <a:t>Bohr</a:t>
            </a:r>
            <a:r>
              <a:rPr lang="fr-FR" sz="2000" dirty="0">
                <a:solidFill>
                  <a:schemeClr val="hlink"/>
                </a:solidFill>
                <a:latin typeface="Comic Sans MS" charset="0"/>
              </a:rPr>
              <a:t>: abandonnons la conservation d’énergie</a:t>
            </a:r>
            <a:endParaRPr lang="fr-FR" sz="2000" dirty="0" smtClean="0">
              <a:solidFill>
                <a:schemeClr val="hlink"/>
              </a:solidFill>
              <a:latin typeface="Comic Sans MS" charset="0"/>
            </a:endParaRPr>
          </a:p>
          <a:p>
            <a:r>
              <a:rPr lang="fr-FR" sz="2000" dirty="0" smtClean="0">
                <a:solidFill>
                  <a:schemeClr val="hlink"/>
                </a:solidFill>
                <a:latin typeface="Comic Sans MS" charset="0"/>
              </a:rPr>
              <a:t>Pauli</a:t>
            </a:r>
            <a:r>
              <a:rPr lang="fr-FR" sz="2000" dirty="0">
                <a:solidFill>
                  <a:schemeClr val="hlink"/>
                </a:solidFill>
                <a:latin typeface="Comic Sans MS" charset="0"/>
              </a:rPr>
              <a:t>:</a:t>
            </a:r>
            <a:r>
              <a:rPr lang="fr-FR" sz="2000" dirty="0" smtClean="0">
                <a:solidFill>
                  <a:schemeClr val="hlink"/>
                </a:solidFill>
                <a:latin typeface="Comic Sans MS" charset="0"/>
              </a:rPr>
              <a:t> postule (message envoyé avec une carte postale) il </a:t>
            </a:r>
            <a:r>
              <a:rPr lang="fr-FR" sz="2000" dirty="0">
                <a:solidFill>
                  <a:schemeClr val="hlink"/>
                </a:solidFill>
                <a:latin typeface="Comic Sans MS" charset="0"/>
              </a:rPr>
              <a:t>y a une particule inconnue qui emporte l’énergie manquante</a:t>
            </a:r>
          </a:p>
        </p:txBody>
      </p:sp>
      <p:pic>
        <p:nvPicPr>
          <p:cNvPr id="100356" name="Picture 17" descr="paulib3"/>
          <p:cNvPicPr>
            <a:picLocks noChangeAspect="1" noChangeArrowheads="1"/>
          </p:cNvPicPr>
          <p:nvPr/>
        </p:nvPicPr>
        <p:blipFill>
          <a:blip r:embed="rId2"/>
          <a:srcRect b="17868"/>
          <a:stretch>
            <a:fillRect/>
          </a:stretch>
        </p:blipFill>
        <p:spPr bwMode="auto">
          <a:xfrm>
            <a:off x="6096000" y="3657600"/>
            <a:ext cx="1116013" cy="1420813"/>
          </a:xfrm>
          <a:prstGeom prst="rect">
            <a:avLst/>
          </a:prstGeom>
          <a:noFill/>
          <a:ln w="9525">
            <a:noFill/>
            <a:miter lim="800000"/>
            <a:headEnd/>
            <a:tailEnd/>
          </a:ln>
        </p:spPr>
      </p:pic>
      <p:sp>
        <p:nvSpPr>
          <p:cNvPr id="100357" name="Text Box 93"/>
          <p:cNvSpPr txBox="1">
            <a:spLocks noChangeArrowheads="1"/>
          </p:cNvSpPr>
          <p:nvPr/>
        </p:nvSpPr>
        <p:spPr bwMode="auto">
          <a:xfrm>
            <a:off x="0" y="1981200"/>
            <a:ext cx="9144000" cy="400110"/>
          </a:xfrm>
          <a:prstGeom prst="rect">
            <a:avLst/>
          </a:prstGeom>
          <a:noFill/>
          <a:ln w="12700">
            <a:noFill/>
            <a:miter lim="800000"/>
            <a:headEnd/>
            <a:tailEnd/>
          </a:ln>
        </p:spPr>
        <p:txBody>
          <a:bodyPr wrap="square">
            <a:prstTxWarp prst="textNoShape">
              <a:avLst/>
            </a:prstTxWarp>
            <a:spAutoFit/>
          </a:bodyPr>
          <a:lstStyle/>
          <a:p>
            <a:r>
              <a:rPr lang="fr-FR" sz="2000" dirty="0">
                <a:solidFill>
                  <a:schemeClr val="hlink"/>
                </a:solidFill>
                <a:latin typeface="Comic Sans MS" charset="0"/>
              </a:rPr>
              <a:t>1930 : L’anomalie de la radioactivité </a:t>
            </a:r>
            <a:r>
              <a:rPr lang="fr-FR" sz="2000" dirty="0" smtClean="0">
                <a:solidFill>
                  <a:schemeClr val="hlink"/>
                </a:solidFill>
                <a:latin typeface="Symbol" charset="2"/>
              </a:rPr>
              <a:t>b</a:t>
            </a:r>
            <a:r>
              <a:rPr lang="fr-FR" sz="2000" dirty="0" smtClean="0">
                <a:solidFill>
                  <a:schemeClr val="hlink"/>
                </a:solidFill>
                <a:latin typeface="Comic Sans MS" charset="0"/>
              </a:rPr>
              <a:t>  persiste (après 20 ans)</a:t>
            </a:r>
            <a:endParaRPr lang="fr-FR" sz="2000" dirty="0">
              <a:solidFill>
                <a:schemeClr val="hlink"/>
              </a:solidFill>
              <a:latin typeface="Comic Sans MS" charset="0"/>
            </a:endParaRPr>
          </a:p>
        </p:txBody>
      </p:sp>
      <p:grpSp>
        <p:nvGrpSpPr>
          <p:cNvPr id="33" name="Grouper 32"/>
          <p:cNvGrpSpPr/>
          <p:nvPr/>
        </p:nvGrpSpPr>
        <p:grpSpPr>
          <a:xfrm>
            <a:off x="381000" y="4038600"/>
            <a:ext cx="3973513" cy="1939925"/>
            <a:chOff x="304800" y="3276600"/>
            <a:chExt cx="3973513" cy="1939925"/>
          </a:xfrm>
        </p:grpSpPr>
        <p:grpSp>
          <p:nvGrpSpPr>
            <p:cNvPr id="100354" name="Group 71"/>
            <p:cNvGrpSpPr>
              <a:grpSpLocks/>
            </p:cNvGrpSpPr>
            <p:nvPr/>
          </p:nvGrpSpPr>
          <p:grpSpPr bwMode="auto">
            <a:xfrm>
              <a:off x="304800" y="3276600"/>
              <a:ext cx="3973513" cy="1401763"/>
              <a:chOff x="234" y="2576"/>
              <a:chExt cx="2712" cy="883"/>
            </a:xfrm>
          </p:grpSpPr>
          <p:grpSp>
            <p:nvGrpSpPr>
              <p:cNvPr id="100363" name="Group 72"/>
              <p:cNvGrpSpPr>
                <a:grpSpLocks/>
              </p:cNvGrpSpPr>
              <p:nvPr/>
            </p:nvGrpSpPr>
            <p:grpSpPr bwMode="auto">
              <a:xfrm>
                <a:off x="773" y="2598"/>
                <a:ext cx="861" cy="861"/>
                <a:chOff x="929" y="493"/>
                <a:chExt cx="861" cy="861"/>
              </a:xfrm>
            </p:grpSpPr>
            <p:sp>
              <p:nvSpPr>
                <p:cNvPr id="100369" name="Oval 73"/>
                <p:cNvSpPr>
                  <a:spLocks noChangeArrowheads="1"/>
                </p:cNvSpPr>
                <p:nvPr/>
              </p:nvSpPr>
              <p:spPr bwMode="auto">
                <a:xfrm>
                  <a:off x="929" y="493"/>
                  <a:ext cx="861" cy="861"/>
                </a:xfrm>
                <a:prstGeom prst="ellipse">
                  <a:avLst/>
                </a:prstGeom>
                <a:gradFill rotWithShape="0">
                  <a:gsLst>
                    <a:gs pos="0">
                      <a:srgbClr val="DCDC84"/>
                    </a:gs>
                    <a:gs pos="100000">
                      <a:srgbClr val="FFFF99"/>
                    </a:gs>
                  </a:gsLst>
                  <a:path path="shape">
                    <a:fillToRect l="50000" t="50000" r="50000" b="50000"/>
                  </a:path>
                </a:gradFill>
                <a:ln w="12700">
                  <a:noFill/>
                  <a:round/>
                  <a:headEnd/>
                  <a:tailEnd/>
                </a:ln>
              </p:spPr>
              <p:txBody>
                <a:bodyPr wrap="none" anchor="ctr">
                  <a:prstTxWarp prst="textNoShape">
                    <a:avLst/>
                  </a:prstTxWarp>
                </a:bodyPr>
                <a:lstStyle/>
                <a:p>
                  <a:endParaRPr lang="fr-FR"/>
                </a:p>
              </p:txBody>
            </p:sp>
            <p:grpSp>
              <p:nvGrpSpPr>
                <p:cNvPr id="100370" name="Group 74"/>
                <p:cNvGrpSpPr>
                  <a:grpSpLocks/>
                </p:cNvGrpSpPr>
                <p:nvPr/>
              </p:nvGrpSpPr>
              <p:grpSpPr bwMode="auto">
                <a:xfrm>
                  <a:off x="1245" y="803"/>
                  <a:ext cx="226" cy="220"/>
                  <a:chOff x="1419" y="1911"/>
                  <a:chExt cx="226" cy="220"/>
                </a:xfrm>
              </p:grpSpPr>
              <p:sp>
                <p:nvSpPr>
                  <p:cNvPr id="100376" name="Oval 75"/>
                  <p:cNvSpPr>
                    <a:spLocks noChangeArrowheads="1"/>
                  </p:cNvSpPr>
                  <p:nvPr/>
                </p:nvSpPr>
                <p:spPr bwMode="auto">
                  <a:xfrm>
                    <a:off x="1554" y="2001"/>
                    <a:ext cx="91" cy="91"/>
                  </a:xfrm>
                  <a:prstGeom prst="ellipse">
                    <a:avLst/>
                  </a:prstGeom>
                  <a:gradFill rotWithShape="0">
                    <a:gsLst>
                      <a:gs pos="0">
                        <a:srgbClr val="00CC00"/>
                      </a:gs>
                      <a:gs pos="100000">
                        <a:srgbClr val="005E00"/>
                      </a:gs>
                    </a:gsLst>
                    <a:lin ang="5400000" scaled="1"/>
                  </a:gradFill>
                  <a:ln w="12700">
                    <a:noFill/>
                    <a:round/>
                    <a:headEnd/>
                    <a:tailEnd/>
                  </a:ln>
                </p:spPr>
                <p:txBody>
                  <a:bodyPr wrap="none" anchor="ctr">
                    <a:prstTxWarp prst="textNoShape">
                      <a:avLst/>
                    </a:prstTxWarp>
                  </a:bodyPr>
                  <a:lstStyle/>
                  <a:p>
                    <a:endParaRPr lang="fr-FR"/>
                  </a:p>
                </p:txBody>
              </p:sp>
              <p:sp>
                <p:nvSpPr>
                  <p:cNvPr id="100377" name="Oval 76"/>
                  <p:cNvSpPr>
                    <a:spLocks noChangeArrowheads="1"/>
                  </p:cNvSpPr>
                  <p:nvPr/>
                </p:nvSpPr>
                <p:spPr bwMode="auto">
                  <a:xfrm>
                    <a:off x="1554" y="1950"/>
                    <a:ext cx="91" cy="91"/>
                  </a:xfrm>
                  <a:prstGeom prst="ellipse">
                    <a:avLst/>
                  </a:prstGeom>
                  <a:gradFill rotWithShape="0">
                    <a:gsLst>
                      <a:gs pos="0">
                        <a:srgbClr val="005E00"/>
                      </a:gs>
                      <a:gs pos="50000">
                        <a:srgbClr val="00CC00"/>
                      </a:gs>
                      <a:gs pos="100000">
                        <a:srgbClr val="005E00"/>
                      </a:gs>
                    </a:gsLst>
                    <a:lin ang="5400000" scaled="1"/>
                  </a:gradFill>
                  <a:ln w="12700">
                    <a:noFill/>
                    <a:round/>
                    <a:headEnd/>
                    <a:tailEnd/>
                  </a:ln>
                </p:spPr>
                <p:txBody>
                  <a:bodyPr wrap="none" anchor="ctr">
                    <a:prstTxWarp prst="textNoShape">
                      <a:avLst/>
                    </a:prstTxWarp>
                  </a:bodyPr>
                  <a:lstStyle/>
                  <a:p>
                    <a:endParaRPr lang="fr-FR"/>
                  </a:p>
                </p:txBody>
              </p:sp>
              <p:sp>
                <p:nvSpPr>
                  <p:cNvPr id="100378" name="Oval 77"/>
                  <p:cNvSpPr>
                    <a:spLocks noChangeArrowheads="1"/>
                  </p:cNvSpPr>
                  <p:nvPr/>
                </p:nvSpPr>
                <p:spPr bwMode="auto">
                  <a:xfrm>
                    <a:off x="1461" y="2019"/>
                    <a:ext cx="91" cy="91"/>
                  </a:xfrm>
                  <a:prstGeom prst="ellipse">
                    <a:avLst/>
                  </a:prstGeom>
                  <a:gradFill rotWithShape="0">
                    <a:gsLst>
                      <a:gs pos="0">
                        <a:srgbClr val="005E00"/>
                      </a:gs>
                      <a:gs pos="50000">
                        <a:srgbClr val="00CC00"/>
                      </a:gs>
                      <a:gs pos="100000">
                        <a:srgbClr val="005E00"/>
                      </a:gs>
                    </a:gsLst>
                    <a:lin ang="5400000" scaled="1"/>
                  </a:gradFill>
                  <a:ln w="12700">
                    <a:noFill/>
                    <a:round/>
                    <a:headEnd/>
                    <a:tailEnd/>
                  </a:ln>
                </p:spPr>
                <p:txBody>
                  <a:bodyPr wrap="none" anchor="ctr">
                    <a:prstTxWarp prst="textNoShape">
                      <a:avLst/>
                    </a:prstTxWarp>
                  </a:bodyPr>
                  <a:lstStyle/>
                  <a:p>
                    <a:endParaRPr lang="fr-FR"/>
                  </a:p>
                </p:txBody>
              </p:sp>
              <p:sp>
                <p:nvSpPr>
                  <p:cNvPr id="100379" name="Oval 78"/>
                  <p:cNvSpPr>
                    <a:spLocks noChangeArrowheads="1"/>
                  </p:cNvSpPr>
                  <p:nvPr/>
                </p:nvSpPr>
                <p:spPr bwMode="auto">
                  <a:xfrm>
                    <a:off x="1494" y="1911"/>
                    <a:ext cx="91" cy="91"/>
                  </a:xfrm>
                  <a:prstGeom prst="ellipse">
                    <a:avLst/>
                  </a:prstGeom>
                  <a:gradFill rotWithShape="0">
                    <a:gsLst>
                      <a:gs pos="0">
                        <a:srgbClr val="005E00"/>
                      </a:gs>
                      <a:gs pos="50000">
                        <a:srgbClr val="00CC00"/>
                      </a:gs>
                      <a:gs pos="100000">
                        <a:srgbClr val="005E00"/>
                      </a:gs>
                    </a:gsLst>
                    <a:lin ang="5400000" scaled="1"/>
                  </a:gradFill>
                  <a:ln w="12700">
                    <a:noFill/>
                    <a:round/>
                    <a:headEnd/>
                    <a:tailEnd/>
                  </a:ln>
                </p:spPr>
                <p:txBody>
                  <a:bodyPr wrap="none" anchor="ctr">
                    <a:prstTxWarp prst="textNoShape">
                      <a:avLst/>
                    </a:prstTxWarp>
                  </a:bodyPr>
                  <a:lstStyle/>
                  <a:p>
                    <a:endParaRPr lang="fr-FR"/>
                  </a:p>
                </p:txBody>
              </p:sp>
              <p:sp>
                <p:nvSpPr>
                  <p:cNvPr id="100380" name="Oval 79"/>
                  <p:cNvSpPr>
                    <a:spLocks noChangeArrowheads="1"/>
                  </p:cNvSpPr>
                  <p:nvPr/>
                </p:nvSpPr>
                <p:spPr bwMode="auto">
                  <a:xfrm>
                    <a:off x="1506" y="2040"/>
                    <a:ext cx="91" cy="91"/>
                  </a:xfrm>
                  <a:prstGeom prst="ellipse">
                    <a:avLst/>
                  </a:prstGeom>
                  <a:gradFill rotWithShape="0">
                    <a:gsLst>
                      <a:gs pos="0">
                        <a:srgbClr val="005E00"/>
                      </a:gs>
                      <a:gs pos="50000">
                        <a:srgbClr val="00CC00"/>
                      </a:gs>
                      <a:gs pos="100000">
                        <a:srgbClr val="005E00"/>
                      </a:gs>
                    </a:gsLst>
                    <a:lin ang="5400000" scaled="1"/>
                  </a:gradFill>
                  <a:ln w="12700">
                    <a:noFill/>
                    <a:round/>
                    <a:headEnd/>
                    <a:tailEnd/>
                  </a:ln>
                </p:spPr>
                <p:txBody>
                  <a:bodyPr wrap="none" anchor="ctr">
                    <a:prstTxWarp prst="textNoShape">
                      <a:avLst/>
                    </a:prstTxWarp>
                  </a:bodyPr>
                  <a:lstStyle/>
                  <a:p>
                    <a:endParaRPr lang="fr-FR"/>
                  </a:p>
                </p:txBody>
              </p:sp>
              <p:sp>
                <p:nvSpPr>
                  <p:cNvPr id="100381" name="Oval 80"/>
                  <p:cNvSpPr>
                    <a:spLocks noChangeArrowheads="1"/>
                  </p:cNvSpPr>
                  <p:nvPr/>
                </p:nvSpPr>
                <p:spPr bwMode="auto">
                  <a:xfrm>
                    <a:off x="1419" y="1950"/>
                    <a:ext cx="91" cy="91"/>
                  </a:xfrm>
                  <a:prstGeom prst="ellipse">
                    <a:avLst/>
                  </a:prstGeom>
                  <a:gradFill rotWithShape="0">
                    <a:gsLst>
                      <a:gs pos="0">
                        <a:srgbClr val="005E00"/>
                      </a:gs>
                      <a:gs pos="50000">
                        <a:srgbClr val="00CC00"/>
                      </a:gs>
                      <a:gs pos="100000">
                        <a:srgbClr val="005E00"/>
                      </a:gs>
                    </a:gsLst>
                    <a:lin ang="5400000" scaled="1"/>
                  </a:gradFill>
                  <a:ln w="12700">
                    <a:noFill/>
                    <a:round/>
                    <a:headEnd/>
                    <a:tailEnd/>
                  </a:ln>
                </p:spPr>
                <p:txBody>
                  <a:bodyPr wrap="none" anchor="ctr">
                    <a:prstTxWarp prst="textNoShape">
                      <a:avLst/>
                    </a:prstTxWarp>
                  </a:bodyPr>
                  <a:lstStyle/>
                  <a:p>
                    <a:endParaRPr lang="fr-FR"/>
                  </a:p>
                </p:txBody>
              </p:sp>
              <p:sp>
                <p:nvSpPr>
                  <p:cNvPr id="100382" name="Oval 81"/>
                  <p:cNvSpPr>
                    <a:spLocks noChangeArrowheads="1"/>
                  </p:cNvSpPr>
                  <p:nvPr/>
                </p:nvSpPr>
                <p:spPr bwMode="auto">
                  <a:xfrm>
                    <a:off x="1497" y="1971"/>
                    <a:ext cx="91" cy="91"/>
                  </a:xfrm>
                  <a:prstGeom prst="ellipse">
                    <a:avLst/>
                  </a:prstGeom>
                  <a:gradFill rotWithShape="0">
                    <a:gsLst>
                      <a:gs pos="0">
                        <a:srgbClr val="005E00"/>
                      </a:gs>
                      <a:gs pos="50000">
                        <a:srgbClr val="00CC00"/>
                      </a:gs>
                      <a:gs pos="100000">
                        <a:srgbClr val="005E00"/>
                      </a:gs>
                    </a:gsLst>
                    <a:lin ang="5400000" scaled="1"/>
                  </a:gradFill>
                  <a:ln w="12700">
                    <a:noFill/>
                    <a:round/>
                    <a:headEnd/>
                    <a:tailEnd/>
                  </a:ln>
                </p:spPr>
                <p:txBody>
                  <a:bodyPr wrap="none" anchor="ctr">
                    <a:prstTxWarp prst="textNoShape">
                      <a:avLst/>
                    </a:prstTxWarp>
                  </a:bodyPr>
                  <a:lstStyle/>
                  <a:p>
                    <a:endParaRPr lang="fr-FR"/>
                  </a:p>
                </p:txBody>
              </p:sp>
            </p:grpSp>
            <p:sp>
              <p:nvSpPr>
                <p:cNvPr id="100371" name="Oval 82"/>
                <p:cNvSpPr>
                  <a:spLocks noChangeArrowheads="1"/>
                </p:cNvSpPr>
                <p:nvPr/>
              </p:nvSpPr>
              <p:spPr bwMode="auto">
                <a:xfrm>
                  <a:off x="1262" y="1232"/>
                  <a:ext cx="57" cy="57"/>
                </a:xfrm>
                <a:prstGeom prst="ellipse">
                  <a:avLst/>
                </a:prstGeom>
                <a:solidFill>
                  <a:srgbClr val="FF9900"/>
                </a:solidFill>
                <a:ln w="12700">
                  <a:noFill/>
                  <a:round/>
                  <a:headEnd/>
                  <a:tailEnd/>
                </a:ln>
              </p:spPr>
              <p:txBody>
                <a:bodyPr wrap="none" anchor="ctr">
                  <a:prstTxWarp prst="textNoShape">
                    <a:avLst/>
                  </a:prstTxWarp>
                </a:bodyPr>
                <a:lstStyle/>
                <a:p>
                  <a:endParaRPr lang="fr-FR"/>
                </a:p>
              </p:txBody>
            </p:sp>
            <p:sp>
              <p:nvSpPr>
                <p:cNvPr id="100372" name="Oval 83"/>
                <p:cNvSpPr>
                  <a:spLocks noChangeArrowheads="1"/>
                </p:cNvSpPr>
                <p:nvPr/>
              </p:nvSpPr>
              <p:spPr bwMode="auto">
                <a:xfrm>
                  <a:off x="1160" y="584"/>
                  <a:ext cx="57" cy="57"/>
                </a:xfrm>
                <a:prstGeom prst="ellipse">
                  <a:avLst/>
                </a:prstGeom>
                <a:gradFill rotWithShape="0">
                  <a:gsLst>
                    <a:gs pos="0">
                      <a:srgbClr val="FF9900"/>
                    </a:gs>
                    <a:gs pos="100000">
                      <a:srgbClr val="DB8300"/>
                    </a:gs>
                  </a:gsLst>
                  <a:lin ang="5400000" scaled="1"/>
                </a:gradFill>
                <a:ln w="12700">
                  <a:noFill/>
                  <a:round/>
                  <a:headEnd/>
                  <a:tailEnd/>
                </a:ln>
              </p:spPr>
              <p:txBody>
                <a:bodyPr wrap="none" anchor="ctr">
                  <a:prstTxWarp prst="textNoShape">
                    <a:avLst/>
                  </a:prstTxWarp>
                </a:bodyPr>
                <a:lstStyle/>
                <a:p>
                  <a:endParaRPr lang="fr-FR"/>
                </a:p>
              </p:txBody>
            </p:sp>
            <p:sp>
              <p:nvSpPr>
                <p:cNvPr id="100373" name="Oval 84"/>
                <p:cNvSpPr>
                  <a:spLocks noChangeArrowheads="1"/>
                </p:cNvSpPr>
                <p:nvPr/>
              </p:nvSpPr>
              <p:spPr bwMode="auto">
                <a:xfrm>
                  <a:off x="1544" y="1190"/>
                  <a:ext cx="57" cy="57"/>
                </a:xfrm>
                <a:prstGeom prst="ellipse">
                  <a:avLst/>
                </a:prstGeom>
                <a:solidFill>
                  <a:srgbClr val="FF9900"/>
                </a:solidFill>
                <a:ln w="12700">
                  <a:noFill/>
                  <a:round/>
                  <a:headEnd/>
                  <a:tailEnd/>
                </a:ln>
              </p:spPr>
              <p:txBody>
                <a:bodyPr wrap="none" anchor="ctr">
                  <a:prstTxWarp prst="textNoShape">
                    <a:avLst/>
                  </a:prstTxWarp>
                </a:bodyPr>
                <a:lstStyle/>
                <a:p>
                  <a:endParaRPr lang="fr-FR"/>
                </a:p>
              </p:txBody>
            </p:sp>
            <p:sp>
              <p:nvSpPr>
                <p:cNvPr id="100374" name="Oval 85"/>
                <p:cNvSpPr>
                  <a:spLocks noChangeArrowheads="1"/>
                </p:cNvSpPr>
                <p:nvPr/>
              </p:nvSpPr>
              <p:spPr bwMode="auto">
                <a:xfrm>
                  <a:off x="1421" y="548"/>
                  <a:ext cx="57" cy="57"/>
                </a:xfrm>
                <a:prstGeom prst="ellipse">
                  <a:avLst/>
                </a:prstGeom>
                <a:gradFill rotWithShape="0">
                  <a:gsLst>
                    <a:gs pos="0">
                      <a:srgbClr val="FF9900"/>
                    </a:gs>
                    <a:gs pos="100000">
                      <a:srgbClr val="DB8300"/>
                    </a:gs>
                  </a:gsLst>
                  <a:lin ang="5400000" scaled="1"/>
                </a:gradFill>
                <a:ln w="12700">
                  <a:noFill/>
                  <a:round/>
                  <a:headEnd/>
                  <a:tailEnd/>
                </a:ln>
              </p:spPr>
              <p:txBody>
                <a:bodyPr wrap="none" anchor="ctr">
                  <a:prstTxWarp prst="textNoShape">
                    <a:avLst/>
                  </a:prstTxWarp>
                </a:bodyPr>
                <a:lstStyle/>
                <a:p>
                  <a:endParaRPr lang="fr-FR"/>
                </a:p>
              </p:txBody>
            </p:sp>
            <p:sp>
              <p:nvSpPr>
                <p:cNvPr id="100375" name="Oval 86"/>
                <p:cNvSpPr>
                  <a:spLocks noChangeArrowheads="1"/>
                </p:cNvSpPr>
                <p:nvPr/>
              </p:nvSpPr>
              <p:spPr bwMode="auto">
                <a:xfrm>
                  <a:off x="968" y="905"/>
                  <a:ext cx="57" cy="57"/>
                </a:xfrm>
                <a:prstGeom prst="ellipse">
                  <a:avLst/>
                </a:prstGeom>
                <a:gradFill rotWithShape="0">
                  <a:gsLst>
                    <a:gs pos="0">
                      <a:srgbClr val="FF9900"/>
                    </a:gs>
                    <a:gs pos="100000">
                      <a:srgbClr val="DB8300"/>
                    </a:gs>
                  </a:gsLst>
                  <a:lin ang="5400000" scaled="1"/>
                </a:gradFill>
                <a:ln w="12700">
                  <a:noFill/>
                  <a:round/>
                  <a:headEnd/>
                  <a:tailEnd/>
                </a:ln>
              </p:spPr>
              <p:txBody>
                <a:bodyPr wrap="none" anchor="ctr">
                  <a:prstTxWarp prst="textNoShape">
                    <a:avLst/>
                  </a:prstTxWarp>
                </a:bodyPr>
                <a:lstStyle/>
                <a:p>
                  <a:endParaRPr lang="fr-FR"/>
                </a:p>
              </p:txBody>
            </p:sp>
          </p:grpSp>
          <p:sp>
            <p:nvSpPr>
              <p:cNvPr id="100364" name="Line 87"/>
              <p:cNvSpPr>
                <a:spLocks noChangeShapeType="1"/>
              </p:cNvSpPr>
              <p:nvPr/>
            </p:nvSpPr>
            <p:spPr bwMode="auto">
              <a:xfrm flipV="1">
                <a:off x="1268" y="2689"/>
                <a:ext cx="920" cy="304"/>
              </a:xfrm>
              <a:prstGeom prst="line">
                <a:avLst/>
              </a:prstGeom>
              <a:noFill/>
              <a:ln w="31750">
                <a:solidFill>
                  <a:srgbClr val="FF6600"/>
                </a:solidFill>
                <a:round/>
                <a:headEnd/>
                <a:tailEnd type="triangle" w="med" len="med"/>
              </a:ln>
            </p:spPr>
            <p:txBody>
              <a:bodyPr wrap="none" anchor="ctr">
                <a:prstTxWarp prst="textNoShape">
                  <a:avLst/>
                </a:prstTxWarp>
              </a:bodyPr>
              <a:lstStyle/>
              <a:p>
                <a:endParaRPr lang="fr-FR"/>
              </a:p>
            </p:txBody>
          </p:sp>
          <p:sp>
            <p:nvSpPr>
              <p:cNvPr id="100365" name="Oval 88"/>
              <p:cNvSpPr>
                <a:spLocks noChangeArrowheads="1"/>
              </p:cNvSpPr>
              <p:nvPr/>
            </p:nvSpPr>
            <p:spPr bwMode="auto">
              <a:xfrm>
                <a:off x="2241" y="2637"/>
                <a:ext cx="57" cy="57"/>
              </a:xfrm>
              <a:prstGeom prst="ellipse">
                <a:avLst/>
              </a:prstGeom>
              <a:gradFill rotWithShape="0">
                <a:gsLst>
                  <a:gs pos="0">
                    <a:srgbClr val="FF9900"/>
                  </a:gs>
                  <a:gs pos="100000">
                    <a:srgbClr val="DB8300"/>
                  </a:gs>
                </a:gsLst>
                <a:lin ang="5400000" scaled="1"/>
              </a:gradFill>
              <a:ln w="12700">
                <a:noFill/>
                <a:round/>
                <a:headEnd/>
                <a:tailEnd/>
              </a:ln>
            </p:spPr>
            <p:txBody>
              <a:bodyPr wrap="none" anchor="ctr">
                <a:prstTxWarp prst="textNoShape">
                  <a:avLst/>
                </a:prstTxWarp>
              </a:bodyPr>
              <a:lstStyle/>
              <a:p>
                <a:endParaRPr lang="fr-FR"/>
              </a:p>
            </p:txBody>
          </p:sp>
          <p:sp>
            <p:nvSpPr>
              <p:cNvPr id="100366" name="Text Box 89"/>
              <p:cNvSpPr txBox="1">
                <a:spLocks noChangeArrowheads="1"/>
              </p:cNvSpPr>
              <p:nvPr/>
            </p:nvSpPr>
            <p:spPr bwMode="auto">
              <a:xfrm>
                <a:off x="234" y="2912"/>
                <a:ext cx="480" cy="194"/>
              </a:xfrm>
              <a:prstGeom prst="rect">
                <a:avLst/>
              </a:prstGeom>
              <a:noFill/>
              <a:ln w="12700">
                <a:noFill/>
                <a:miter lim="800000"/>
                <a:headEnd/>
                <a:tailEnd/>
              </a:ln>
            </p:spPr>
            <p:txBody>
              <a:bodyPr wrap="none">
                <a:prstTxWarp prst="textNoShape">
                  <a:avLst/>
                </a:prstTxWarp>
                <a:spAutoFit/>
              </a:bodyPr>
              <a:lstStyle/>
              <a:p>
                <a:r>
                  <a:rPr lang="fr-FR" sz="1400"/>
                  <a:t>Atome</a:t>
                </a:r>
              </a:p>
            </p:txBody>
          </p:sp>
          <p:sp>
            <p:nvSpPr>
              <p:cNvPr id="100367" name="Text Box 90"/>
              <p:cNvSpPr txBox="1">
                <a:spLocks noChangeArrowheads="1"/>
              </p:cNvSpPr>
              <p:nvPr/>
            </p:nvSpPr>
            <p:spPr bwMode="auto">
              <a:xfrm>
                <a:off x="2371" y="2576"/>
                <a:ext cx="575" cy="194"/>
              </a:xfrm>
              <a:prstGeom prst="rect">
                <a:avLst/>
              </a:prstGeom>
              <a:noFill/>
              <a:ln w="12700">
                <a:noFill/>
                <a:miter lim="800000"/>
                <a:headEnd/>
                <a:tailEnd/>
              </a:ln>
            </p:spPr>
            <p:txBody>
              <a:bodyPr wrap="none">
                <a:prstTxWarp prst="textNoShape">
                  <a:avLst/>
                </a:prstTxWarp>
                <a:spAutoFit/>
              </a:bodyPr>
              <a:lstStyle/>
              <a:p>
                <a:r>
                  <a:rPr lang="fr-FR" sz="1400"/>
                  <a:t>Electron</a:t>
                </a:r>
              </a:p>
            </p:txBody>
          </p:sp>
          <p:sp>
            <p:nvSpPr>
              <p:cNvPr id="100368" name="Text Box 91"/>
              <p:cNvSpPr txBox="1">
                <a:spLocks noChangeArrowheads="1"/>
              </p:cNvSpPr>
              <p:nvPr/>
            </p:nvSpPr>
            <p:spPr bwMode="auto">
              <a:xfrm>
                <a:off x="721" y="2799"/>
                <a:ext cx="480" cy="194"/>
              </a:xfrm>
              <a:prstGeom prst="rect">
                <a:avLst/>
              </a:prstGeom>
              <a:noFill/>
              <a:ln w="12700">
                <a:noFill/>
                <a:miter lim="800000"/>
                <a:headEnd/>
                <a:tailEnd/>
              </a:ln>
            </p:spPr>
            <p:txBody>
              <a:bodyPr wrap="none">
                <a:prstTxWarp prst="textNoShape">
                  <a:avLst/>
                </a:prstTxWarp>
                <a:spAutoFit/>
              </a:bodyPr>
              <a:lstStyle/>
              <a:p>
                <a:r>
                  <a:rPr lang="fr-FR" sz="1400" dirty="0"/>
                  <a:t>Noyau</a:t>
                </a:r>
              </a:p>
            </p:txBody>
          </p:sp>
        </p:grpSp>
        <p:grpSp>
          <p:nvGrpSpPr>
            <p:cNvPr id="5" name="Group 121"/>
            <p:cNvGrpSpPr>
              <a:grpSpLocks/>
            </p:cNvGrpSpPr>
            <p:nvPr/>
          </p:nvGrpSpPr>
          <p:grpSpPr bwMode="auto">
            <a:xfrm>
              <a:off x="1905000" y="4191000"/>
              <a:ext cx="2287587" cy="1025525"/>
              <a:chOff x="1277" y="3053"/>
              <a:chExt cx="1561" cy="646"/>
            </a:xfrm>
          </p:grpSpPr>
          <p:sp>
            <p:nvSpPr>
              <p:cNvPr id="100360" name="Line 118"/>
              <p:cNvSpPr>
                <a:spLocks noChangeShapeType="1"/>
              </p:cNvSpPr>
              <p:nvPr/>
            </p:nvSpPr>
            <p:spPr bwMode="auto">
              <a:xfrm>
                <a:off x="1277" y="3053"/>
                <a:ext cx="902" cy="413"/>
              </a:xfrm>
              <a:prstGeom prst="line">
                <a:avLst/>
              </a:prstGeom>
              <a:noFill/>
              <a:ln w="31750">
                <a:solidFill>
                  <a:srgbClr val="0000FF"/>
                </a:solidFill>
                <a:round/>
                <a:headEnd/>
                <a:tailEnd type="triangle" w="med" len="med"/>
              </a:ln>
            </p:spPr>
            <p:txBody>
              <a:bodyPr>
                <a:prstTxWarp prst="textNoShape">
                  <a:avLst/>
                </a:prstTxWarp>
              </a:bodyPr>
              <a:lstStyle/>
              <a:p>
                <a:endParaRPr lang="fr-FR"/>
              </a:p>
            </p:txBody>
          </p:sp>
          <p:sp>
            <p:nvSpPr>
              <p:cNvPr id="100361" name="Oval 119"/>
              <p:cNvSpPr>
                <a:spLocks noChangeArrowheads="1"/>
              </p:cNvSpPr>
              <p:nvPr/>
            </p:nvSpPr>
            <p:spPr bwMode="auto">
              <a:xfrm>
                <a:off x="2240" y="3459"/>
                <a:ext cx="57" cy="57"/>
              </a:xfrm>
              <a:prstGeom prst="ellipse">
                <a:avLst/>
              </a:prstGeom>
              <a:solidFill>
                <a:srgbClr val="0000FF"/>
              </a:solidFill>
              <a:ln w="12700">
                <a:noFill/>
                <a:round/>
                <a:headEnd/>
                <a:tailEnd/>
              </a:ln>
            </p:spPr>
            <p:txBody>
              <a:bodyPr wrap="none" anchor="ctr">
                <a:prstTxWarp prst="textNoShape">
                  <a:avLst/>
                </a:prstTxWarp>
              </a:bodyPr>
              <a:lstStyle/>
              <a:p>
                <a:endParaRPr lang="fr-FR"/>
              </a:p>
            </p:txBody>
          </p:sp>
          <p:sp>
            <p:nvSpPr>
              <p:cNvPr id="100362" name="Text Box 120"/>
              <p:cNvSpPr txBox="1">
                <a:spLocks noChangeArrowheads="1"/>
              </p:cNvSpPr>
              <p:nvPr/>
            </p:nvSpPr>
            <p:spPr bwMode="auto">
              <a:xfrm>
                <a:off x="2453" y="3292"/>
                <a:ext cx="385" cy="407"/>
              </a:xfrm>
              <a:prstGeom prst="rect">
                <a:avLst/>
              </a:prstGeom>
              <a:noFill/>
              <a:ln w="12700">
                <a:solidFill>
                  <a:srgbClr val="3333CC"/>
                </a:solidFill>
                <a:miter lim="800000"/>
                <a:headEnd/>
                <a:tailEnd/>
              </a:ln>
            </p:spPr>
            <p:txBody>
              <a:bodyPr wrap="none">
                <a:prstTxWarp prst="textNoShape">
                  <a:avLst/>
                </a:prstTxWarp>
                <a:spAutoFit/>
              </a:bodyPr>
              <a:lstStyle/>
              <a:p>
                <a:r>
                  <a:rPr lang="fr-FR" sz="3600">
                    <a:solidFill>
                      <a:srgbClr val="3333CC"/>
                    </a:solidFill>
                    <a:latin typeface="Comic Sans MS" charset="0"/>
                  </a:rPr>
                  <a:t> ? </a:t>
                </a:r>
              </a:p>
            </p:txBody>
          </p:sp>
        </p:grpSp>
      </p:grpSp>
      <p:sp>
        <p:nvSpPr>
          <p:cNvPr id="100359" name="AutoShape 2"/>
          <p:cNvSpPr>
            <a:spLocks noChangeArrowheads="1"/>
          </p:cNvSpPr>
          <p:nvPr/>
        </p:nvSpPr>
        <p:spPr bwMode="auto">
          <a:xfrm>
            <a:off x="228600" y="290513"/>
            <a:ext cx="8915400" cy="793750"/>
          </a:xfrm>
          <a:prstGeom prst="roundRect">
            <a:avLst>
              <a:gd name="adj" fmla="val 16667"/>
            </a:avLst>
          </a:prstGeom>
          <a:solidFill>
            <a:srgbClr val="CCFFCC"/>
          </a:solidFill>
          <a:ln w="25400">
            <a:solidFill>
              <a:schemeClr val="hlink"/>
            </a:solidFill>
            <a:round/>
            <a:headEnd/>
            <a:tailEnd/>
          </a:ln>
        </p:spPr>
        <p:txBody>
          <a:bodyPr wrap="none" anchor="ctr">
            <a:prstTxWarp prst="textNoShape">
              <a:avLst/>
            </a:prstTxWarp>
          </a:bodyPr>
          <a:lstStyle/>
          <a:p>
            <a:pPr algn="ctr"/>
            <a:r>
              <a:rPr lang="fr-FR" sz="3200" dirty="0">
                <a:latin typeface="Comic Sans MS" charset="0"/>
              </a:rPr>
              <a:t>Neutrinos, </a:t>
            </a:r>
            <a:r>
              <a:rPr lang="fr-FR" sz="2800" dirty="0">
                <a:latin typeface="Comic Sans MS" charset="0"/>
              </a:rPr>
              <a:t>les premières particules « invisibles »</a:t>
            </a:r>
          </a:p>
        </p:txBody>
      </p:sp>
      <p:sp>
        <p:nvSpPr>
          <p:cNvPr id="31" name="Rectangle 30"/>
          <p:cNvSpPr/>
          <p:nvPr/>
        </p:nvSpPr>
        <p:spPr>
          <a:xfrm>
            <a:off x="4572000" y="5334000"/>
            <a:ext cx="4572000" cy="1015663"/>
          </a:xfrm>
          <a:prstGeom prst="rect">
            <a:avLst/>
          </a:prstGeom>
        </p:spPr>
        <p:txBody>
          <a:bodyPr>
            <a:spAutoFit/>
          </a:bodyPr>
          <a:lstStyle/>
          <a:p>
            <a:pPr>
              <a:spcBef>
                <a:spcPct val="20000"/>
              </a:spcBef>
            </a:pPr>
            <a:r>
              <a:rPr lang="fr-FR" sz="2000" b="1" i="1" dirty="0" smtClean="0">
                <a:solidFill>
                  <a:srgbClr val="FF0000"/>
                </a:solidFill>
                <a:latin typeface="Times New Roman" charset="0"/>
              </a:rPr>
              <a:t>Pauli: J’ai fait une chose horrible, j’ai postulé une particule qu’on ne peut pas détecter </a:t>
            </a:r>
            <a:endParaRPr lang="fr-FR" sz="2000" b="1" i="1" dirty="0">
              <a:solidFill>
                <a:srgbClr val="FF0000"/>
              </a:solidFill>
              <a:latin typeface="Times New Roman" charset="0"/>
            </a:endParaRPr>
          </a:p>
        </p:txBody>
      </p:sp>
      <p:sp>
        <p:nvSpPr>
          <p:cNvPr id="32" name="Rectangle 31"/>
          <p:cNvSpPr/>
          <p:nvPr/>
        </p:nvSpPr>
        <p:spPr>
          <a:xfrm>
            <a:off x="0" y="1219200"/>
            <a:ext cx="8915400" cy="646331"/>
          </a:xfrm>
          <a:prstGeom prst="rect">
            <a:avLst/>
          </a:prstGeom>
        </p:spPr>
        <p:txBody>
          <a:bodyPr wrap="square">
            <a:spAutoFit/>
          </a:bodyPr>
          <a:lstStyle/>
          <a:p>
            <a:r>
              <a:rPr lang="fr-FR" sz="1800" dirty="0" smtClean="0">
                <a:solidFill>
                  <a:schemeClr val="hlink"/>
                </a:solidFill>
                <a:latin typeface="Comic Sans MS" charset="0"/>
              </a:rPr>
              <a:t>Chadwick ayant été fait prisonnier à  la 1</a:t>
            </a:r>
            <a:r>
              <a:rPr lang="fr-FR" sz="1800" baseline="30000" dirty="0" smtClean="0">
                <a:solidFill>
                  <a:schemeClr val="hlink"/>
                </a:solidFill>
                <a:latin typeface="Comic Sans MS" charset="0"/>
              </a:rPr>
              <a:t>ere </a:t>
            </a:r>
            <a:r>
              <a:rPr lang="fr-FR" sz="1800" dirty="0" smtClean="0">
                <a:solidFill>
                  <a:schemeClr val="hlink"/>
                </a:solidFill>
                <a:latin typeface="Comic Sans MS" charset="0"/>
              </a:rPr>
              <a:t>guerre mondiale, avait redirigé ses recherches. . Il découvrira le neutron,  (1930), prix Nobel</a:t>
            </a:r>
            <a:endParaRPr lang="fr-FR" sz="1800" dirty="0">
              <a:solidFill>
                <a:schemeClr val="hlink"/>
              </a:solidFill>
              <a:latin typeface="Comic Sans MS"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7" name="Group 48"/>
          <p:cNvGrpSpPr>
            <a:grpSpLocks/>
          </p:cNvGrpSpPr>
          <p:nvPr/>
        </p:nvGrpSpPr>
        <p:grpSpPr bwMode="auto">
          <a:xfrm>
            <a:off x="4876800" y="3352786"/>
            <a:ext cx="2442077" cy="512764"/>
            <a:chOff x="860" y="3792"/>
            <a:chExt cx="1667" cy="323"/>
          </a:xfrm>
        </p:grpSpPr>
        <p:sp>
          <p:nvSpPr>
            <p:cNvPr id="101385" name="AutoShape 44"/>
            <p:cNvSpPr>
              <a:spLocks noChangeArrowheads="1"/>
            </p:cNvSpPr>
            <p:nvPr/>
          </p:nvSpPr>
          <p:spPr bwMode="auto">
            <a:xfrm>
              <a:off x="860" y="3815"/>
              <a:ext cx="1650" cy="300"/>
            </a:xfrm>
            <a:prstGeom prst="flowChartTerminator">
              <a:avLst/>
            </a:prstGeom>
            <a:solidFill>
              <a:srgbClr val="CCFFCC"/>
            </a:solidFill>
            <a:ln w="12700">
              <a:solidFill>
                <a:schemeClr val="tx1"/>
              </a:solidFill>
              <a:miter lim="800000"/>
              <a:headEnd/>
              <a:tailEnd/>
            </a:ln>
          </p:spPr>
          <p:txBody>
            <a:bodyPr wrap="none" anchor="ctr">
              <a:prstTxWarp prst="textNoShape">
                <a:avLst/>
              </a:prstTxWarp>
            </a:bodyPr>
            <a:lstStyle/>
            <a:p>
              <a:endParaRPr lang="fr-FR"/>
            </a:p>
          </p:txBody>
        </p:sp>
        <p:sp>
          <p:nvSpPr>
            <p:cNvPr id="101386" name="Text Box 45"/>
            <p:cNvSpPr txBox="1">
              <a:spLocks noChangeArrowheads="1"/>
            </p:cNvSpPr>
            <p:nvPr/>
          </p:nvSpPr>
          <p:spPr bwMode="auto">
            <a:xfrm>
              <a:off x="964" y="3792"/>
              <a:ext cx="1563" cy="291"/>
            </a:xfrm>
            <a:prstGeom prst="rect">
              <a:avLst/>
            </a:prstGeom>
            <a:noFill/>
            <a:ln w="12700">
              <a:noFill/>
              <a:miter lim="800000"/>
              <a:headEnd/>
              <a:tailEnd/>
            </a:ln>
          </p:spPr>
          <p:txBody>
            <a:bodyPr wrap="square">
              <a:prstTxWarp prst="textNoShape">
                <a:avLst/>
              </a:prstTxWarp>
              <a:spAutoFit/>
            </a:bodyPr>
            <a:lstStyle/>
            <a:p>
              <a:r>
                <a:rPr lang="fr-FR" dirty="0">
                  <a:latin typeface="Comic Sans MS" charset="0"/>
                </a:rPr>
                <a:t>n</a:t>
              </a:r>
              <a:r>
                <a:rPr lang="fr-FR" dirty="0"/>
                <a:t> </a:t>
              </a:r>
              <a:r>
                <a:rPr lang="fr-FR" dirty="0">
                  <a:latin typeface="Symbol" charset="2"/>
                </a:rPr>
                <a:t>® </a:t>
              </a:r>
              <a:r>
                <a:rPr lang="fr-FR" dirty="0"/>
                <a:t> </a:t>
              </a:r>
              <a:r>
                <a:rPr lang="fr-FR" dirty="0">
                  <a:latin typeface="Comic Sans MS" charset="0"/>
                </a:rPr>
                <a:t>p</a:t>
              </a:r>
              <a:r>
                <a:rPr lang="fr-FR" dirty="0"/>
                <a:t> + </a:t>
              </a:r>
              <a:r>
                <a:rPr lang="fr-FR" dirty="0" err="1">
                  <a:latin typeface="Comic Sans MS" charset="0"/>
                </a:rPr>
                <a:t>e</a:t>
              </a:r>
              <a:r>
                <a:rPr lang="fr-FR" baseline="30000" dirty="0" err="1">
                  <a:latin typeface="Comic Sans MS" charset="0"/>
                </a:rPr>
                <a:t>-</a:t>
              </a:r>
              <a:r>
                <a:rPr lang="fr-FR" dirty="0"/>
                <a:t> + </a:t>
              </a:r>
              <a:r>
                <a:rPr lang="fr-FR" dirty="0">
                  <a:latin typeface="Symbol" charset="2"/>
                </a:rPr>
                <a:t>n</a:t>
              </a:r>
              <a:r>
                <a:rPr lang="fr-FR" baseline="-25000" dirty="0">
                  <a:latin typeface="Comic Sans MS" charset="0"/>
                </a:rPr>
                <a:t>e</a:t>
              </a:r>
            </a:p>
          </p:txBody>
        </p:sp>
        <p:sp>
          <p:nvSpPr>
            <p:cNvPr id="101387" name="Line 46"/>
            <p:cNvSpPr>
              <a:spLocks noChangeShapeType="1"/>
            </p:cNvSpPr>
            <p:nvPr/>
          </p:nvSpPr>
          <p:spPr bwMode="auto">
            <a:xfrm>
              <a:off x="2184" y="3881"/>
              <a:ext cx="138" cy="0"/>
            </a:xfrm>
            <a:prstGeom prst="line">
              <a:avLst/>
            </a:prstGeom>
            <a:noFill/>
            <a:ln w="19050">
              <a:solidFill>
                <a:schemeClr val="tx1"/>
              </a:solidFill>
              <a:round/>
              <a:headEnd/>
              <a:tailEnd/>
            </a:ln>
          </p:spPr>
          <p:txBody>
            <a:bodyPr wrap="none" anchor="ctr">
              <a:prstTxWarp prst="textNoShape">
                <a:avLst/>
              </a:prstTxWarp>
            </a:bodyPr>
            <a:lstStyle/>
            <a:p>
              <a:endParaRPr lang="fr-FR"/>
            </a:p>
          </p:txBody>
        </p:sp>
      </p:grpSp>
      <p:sp>
        <p:nvSpPr>
          <p:cNvPr id="101378" name="Text Box 26"/>
          <p:cNvSpPr txBox="1">
            <a:spLocks noChangeArrowheads="1"/>
          </p:cNvSpPr>
          <p:nvPr/>
        </p:nvSpPr>
        <p:spPr bwMode="auto">
          <a:xfrm>
            <a:off x="457200" y="1219200"/>
            <a:ext cx="3594100" cy="1323975"/>
          </a:xfrm>
          <a:prstGeom prst="rect">
            <a:avLst/>
          </a:prstGeom>
          <a:noFill/>
          <a:ln w="12700">
            <a:noFill/>
            <a:miter lim="800000"/>
            <a:headEnd/>
            <a:tailEnd/>
          </a:ln>
        </p:spPr>
        <p:txBody>
          <a:bodyPr wrap="none">
            <a:prstTxWarp prst="textNoShape">
              <a:avLst/>
            </a:prstTxWarp>
            <a:spAutoFit/>
          </a:bodyPr>
          <a:lstStyle/>
          <a:p>
            <a:r>
              <a:rPr lang="fr-FR" sz="2000">
                <a:solidFill>
                  <a:srgbClr val="3333CC"/>
                </a:solidFill>
                <a:latin typeface="Comic Sans MS" charset="0"/>
              </a:rPr>
              <a:t>1933 : Enrico Fermi baptise</a:t>
            </a:r>
          </a:p>
          <a:p>
            <a:r>
              <a:rPr lang="fr-FR" sz="2000">
                <a:solidFill>
                  <a:srgbClr val="3333CC"/>
                </a:solidFill>
                <a:latin typeface="Comic Sans MS" charset="0"/>
              </a:rPr>
              <a:t>cette particule neutrino </a:t>
            </a:r>
          </a:p>
          <a:p>
            <a:r>
              <a:rPr lang="fr-FR" sz="2000">
                <a:solidFill>
                  <a:srgbClr val="3333CC"/>
                </a:solidFill>
                <a:latin typeface="Comic Sans MS" charset="0"/>
              </a:rPr>
              <a:t>(le « petit neutre »)</a:t>
            </a:r>
          </a:p>
          <a:p>
            <a:endParaRPr lang="fr-FR" sz="2000">
              <a:solidFill>
                <a:schemeClr val="hlink"/>
              </a:solidFill>
              <a:latin typeface="Comic Sans MS" charset="0"/>
            </a:endParaRPr>
          </a:p>
        </p:txBody>
      </p:sp>
      <p:pic>
        <p:nvPicPr>
          <p:cNvPr id="101379" name="Picture 32" descr="fermi"/>
          <p:cNvPicPr>
            <a:picLocks noChangeAspect="1" noChangeArrowheads="1"/>
          </p:cNvPicPr>
          <p:nvPr/>
        </p:nvPicPr>
        <p:blipFill>
          <a:blip r:embed="rId2"/>
          <a:srcRect t="9030"/>
          <a:stretch>
            <a:fillRect/>
          </a:stretch>
        </p:blipFill>
        <p:spPr bwMode="auto">
          <a:xfrm>
            <a:off x="1066800" y="2590800"/>
            <a:ext cx="1450975" cy="1833563"/>
          </a:xfrm>
          <a:prstGeom prst="rect">
            <a:avLst/>
          </a:prstGeom>
          <a:noFill/>
          <a:ln w="12700">
            <a:noFill/>
            <a:miter lim="800000"/>
            <a:headEnd/>
            <a:tailEnd/>
          </a:ln>
        </p:spPr>
      </p:pic>
      <p:grpSp>
        <p:nvGrpSpPr>
          <p:cNvPr id="101380" name="Group 42"/>
          <p:cNvGrpSpPr>
            <a:grpSpLocks/>
          </p:cNvGrpSpPr>
          <p:nvPr/>
        </p:nvGrpSpPr>
        <p:grpSpPr bwMode="auto">
          <a:xfrm>
            <a:off x="4343400" y="1524000"/>
            <a:ext cx="4441825" cy="1603375"/>
            <a:chOff x="234" y="2576"/>
            <a:chExt cx="3031" cy="1010"/>
          </a:xfrm>
        </p:grpSpPr>
        <p:grpSp>
          <p:nvGrpSpPr>
            <p:cNvPr id="101388" name="Group 2"/>
            <p:cNvGrpSpPr>
              <a:grpSpLocks/>
            </p:cNvGrpSpPr>
            <p:nvPr/>
          </p:nvGrpSpPr>
          <p:grpSpPr bwMode="auto">
            <a:xfrm>
              <a:off x="234" y="2576"/>
              <a:ext cx="2712" cy="883"/>
              <a:chOff x="234" y="2576"/>
              <a:chExt cx="2712" cy="883"/>
            </a:xfrm>
          </p:grpSpPr>
          <p:grpSp>
            <p:nvGrpSpPr>
              <p:cNvPr id="101394" name="Group 3"/>
              <p:cNvGrpSpPr>
                <a:grpSpLocks/>
              </p:cNvGrpSpPr>
              <p:nvPr/>
            </p:nvGrpSpPr>
            <p:grpSpPr bwMode="auto">
              <a:xfrm>
                <a:off x="773" y="2598"/>
                <a:ext cx="861" cy="861"/>
                <a:chOff x="929" y="493"/>
                <a:chExt cx="861" cy="861"/>
              </a:xfrm>
            </p:grpSpPr>
            <p:sp>
              <p:nvSpPr>
                <p:cNvPr id="101400" name="Oval 4"/>
                <p:cNvSpPr>
                  <a:spLocks noChangeArrowheads="1"/>
                </p:cNvSpPr>
                <p:nvPr/>
              </p:nvSpPr>
              <p:spPr bwMode="auto">
                <a:xfrm>
                  <a:off x="929" y="493"/>
                  <a:ext cx="861" cy="861"/>
                </a:xfrm>
                <a:prstGeom prst="ellipse">
                  <a:avLst/>
                </a:prstGeom>
                <a:gradFill rotWithShape="0">
                  <a:gsLst>
                    <a:gs pos="0">
                      <a:srgbClr val="DCDC84"/>
                    </a:gs>
                    <a:gs pos="100000">
                      <a:srgbClr val="FFFF99"/>
                    </a:gs>
                  </a:gsLst>
                  <a:path path="shape">
                    <a:fillToRect l="50000" t="50000" r="50000" b="50000"/>
                  </a:path>
                </a:gradFill>
                <a:ln w="12700">
                  <a:noFill/>
                  <a:round/>
                  <a:headEnd/>
                  <a:tailEnd/>
                </a:ln>
              </p:spPr>
              <p:txBody>
                <a:bodyPr wrap="none" anchor="ctr">
                  <a:prstTxWarp prst="textNoShape">
                    <a:avLst/>
                  </a:prstTxWarp>
                </a:bodyPr>
                <a:lstStyle/>
                <a:p>
                  <a:endParaRPr lang="fr-FR"/>
                </a:p>
              </p:txBody>
            </p:sp>
            <p:grpSp>
              <p:nvGrpSpPr>
                <p:cNvPr id="101401" name="Group 5"/>
                <p:cNvGrpSpPr>
                  <a:grpSpLocks/>
                </p:cNvGrpSpPr>
                <p:nvPr/>
              </p:nvGrpSpPr>
              <p:grpSpPr bwMode="auto">
                <a:xfrm>
                  <a:off x="1245" y="803"/>
                  <a:ext cx="226" cy="220"/>
                  <a:chOff x="1419" y="1911"/>
                  <a:chExt cx="226" cy="220"/>
                </a:xfrm>
              </p:grpSpPr>
              <p:sp>
                <p:nvSpPr>
                  <p:cNvPr id="101407" name="Oval 6"/>
                  <p:cNvSpPr>
                    <a:spLocks noChangeArrowheads="1"/>
                  </p:cNvSpPr>
                  <p:nvPr/>
                </p:nvSpPr>
                <p:spPr bwMode="auto">
                  <a:xfrm>
                    <a:off x="1554" y="2001"/>
                    <a:ext cx="91" cy="91"/>
                  </a:xfrm>
                  <a:prstGeom prst="ellipse">
                    <a:avLst/>
                  </a:prstGeom>
                  <a:gradFill rotWithShape="0">
                    <a:gsLst>
                      <a:gs pos="0">
                        <a:srgbClr val="00CC00"/>
                      </a:gs>
                      <a:gs pos="100000">
                        <a:srgbClr val="005E00"/>
                      </a:gs>
                    </a:gsLst>
                    <a:lin ang="5400000" scaled="1"/>
                  </a:gradFill>
                  <a:ln w="12700">
                    <a:noFill/>
                    <a:round/>
                    <a:headEnd/>
                    <a:tailEnd/>
                  </a:ln>
                </p:spPr>
                <p:txBody>
                  <a:bodyPr wrap="none" anchor="ctr">
                    <a:prstTxWarp prst="textNoShape">
                      <a:avLst/>
                    </a:prstTxWarp>
                  </a:bodyPr>
                  <a:lstStyle/>
                  <a:p>
                    <a:endParaRPr lang="fr-FR"/>
                  </a:p>
                </p:txBody>
              </p:sp>
              <p:sp>
                <p:nvSpPr>
                  <p:cNvPr id="101408" name="Oval 7"/>
                  <p:cNvSpPr>
                    <a:spLocks noChangeArrowheads="1"/>
                  </p:cNvSpPr>
                  <p:nvPr/>
                </p:nvSpPr>
                <p:spPr bwMode="auto">
                  <a:xfrm>
                    <a:off x="1554" y="1950"/>
                    <a:ext cx="91" cy="91"/>
                  </a:xfrm>
                  <a:prstGeom prst="ellipse">
                    <a:avLst/>
                  </a:prstGeom>
                  <a:gradFill rotWithShape="0">
                    <a:gsLst>
                      <a:gs pos="0">
                        <a:srgbClr val="005E00"/>
                      </a:gs>
                      <a:gs pos="50000">
                        <a:srgbClr val="00CC00"/>
                      </a:gs>
                      <a:gs pos="100000">
                        <a:srgbClr val="005E00"/>
                      </a:gs>
                    </a:gsLst>
                    <a:lin ang="5400000" scaled="1"/>
                  </a:gradFill>
                  <a:ln w="12700">
                    <a:noFill/>
                    <a:round/>
                    <a:headEnd/>
                    <a:tailEnd/>
                  </a:ln>
                </p:spPr>
                <p:txBody>
                  <a:bodyPr wrap="none" anchor="ctr">
                    <a:prstTxWarp prst="textNoShape">
                      <a:avLst/>
                    </a:prstTxWarp>
                  </a:bodyPr>
                  <a:lstStyle/>
                  <a:p>
                    <a:endParaRPr lang="fr-FR"/>
                  </a:p>
                </p:txBody>
              </p:sp>
              <p:sp>
                <p:nvSpPr>
                  <p:cNvPr id="101409" name="Oval 8"/>
                  <p:cNvSpPr>
                    <a:spLocks noChangeArrowheads="1"/>
                  </p:cNvSpPr>
                  <p:nvPr/>
                </p:nvSpPr>
                <p:spPr bwMode="auto">
                  <a:xfrm>
                    <a:off x="1461" y="2019"/>
                    <a:ext cx="91" cy="91"/>
                  </a:xfrm>
                  <a:prstGeom prst="ellipse">
                    <a:avLst/>
                  </a:prstGeom>
                  <a:gradFill rotWithShape="0">
                    <a:gsLst>
                      <a:gs pos="0">
                        <a:srgbClr val="005E00"/>
                      </a:gs>
                      <a:gs pos="50000">
                        <a:srgbClr val="00CC00"/>
                      </a:gs>
                      <a:gs pos="100000">
                        <a:srgbClr val="005E00"/>
                      </a:gs>
                    </a:gsLst>
                    <a:lin ang="5400000" scaled="1"/>
                  </a:gradFill>
                  <a:ln w="12700">
                    <a:noFill/>
                    <a:round/>
                    <a:headEnd/>
                    <a:tailEnd/>
                  </a:ln>
                </p:spPr>
                <p:txBody>
                  <a:bodyPr wrap="none" anchor="ctr">
                    <a:prstTxWarp prst="textNoShape">
                      <a:avLst/>
                    </a:prstTxWarp>
                  </a:bodyPr>
                  <a:lstStyle/>
                  <a:p>
                    <a:endParaRPr lang="fr-FR"/>
                  </a:p>
                </p:txBody>
              </p:sp>
              <p:sp>
                <p:nvSpPr>
                  <p:cNvPr id="101410" name="Oval 9"/>
                  <p:cNvSpPr>
                    <a:spLocks noChangeArrowheads="1"/>
                  </p:cNvSpPr>
                  <p:nvPr/>
                </p:nvSpPr>
                <p:spPr bwMode="auto">
                  <a:xfrm>
                    <a:off x="1494" y="1911"/>
                    <a:ext cx="91" cy="91"/>
                  </a:xfrm>
                  <a:prstGeom prst="ellipse">
                    <a:avLst/>
                  </a:prstGeom>
                  <a:gradFill rotWithShape="0">
                    <a:gsLst>
                      <a:gs pos="0">
                        <a:srgbClr val="005E00"/>
                      </a:gs>
                      <a:gs pos="50000">
                        <a:srgbClr val="00CC00"/>
                      </a:gs>
                      <a:gs pos="100000">
                        <a:srgbClr val="005E00"/>
                      </a:gs>
                    </a:gsLst>
                    <a:lin ang="5400000" scaled="1"/>
                  </a:gradFill>
                  <a:ln w="12700">
                    <a:noFill/>
                    <a:round/>
                    <a:headEnd/>
                    <a:tailEnd/>
                  </a:ln>
                </p:spPr>
                <p:txBody>
                  <a:bodyPr wrap="none" anchor="ctr">
                    <a:prstTxWarp prst="textNoShape">
                      <a:avLst/>
                    </a:prstTxWarp>
                  </a:bodyPr>
                  <a:lstStyle/>
                  <a:p>
                    <a:endParaRPr lang="fr-FR"/>
                  </a:p>
                </p:txBody>
              </p:sp>
              <p:sp>
                <p:nvSpPr>
                  <p:cNvPr id="101411" name="Oval 10"/>
                  <p:cNvSpPr>
                    <a:spLocks noChangeArrowheads="1"/>
                  </p:cNvSpPr>
                  <p:nvPr/>
                </p:nvSpPr>
                <p:spPr bwMode="auto">
                  <a:xfrm>
                    <a:off x="1506" y="2040"/>
                    <a:ext cx="91" cy="91"/>
                  </a:xfrm>
                  <a:prstGeom prst="ellipse">
                    <a:avLst/>
                  </a:prstGeom>
                  <a:gradFill rotWithShape="0">
                    <a:gsLst>
                      <a:gs pos="0">
                        <a:srgbClr val="005E00"/>
                      </a:gs>
                      <a:gs pos="50000">
                        <a:srgbClr val="00CC00"/>
                      </a:gs>
                      <a:gs pos="100000">
                        <a:srgbClr val="005E00"/>
                      </a:gs>
                    </a:gsLst>
                    <a:lin ang="5400000" scaled="1"/>
                  </a:gradFill>
                  <a:ln w="12700">
                    <a:noFill/>
                    <a:round/>
                    <a:headEnd/>
                    <a:tailEnd/>
                  </a:ln>
                </p:spPr>
                <p:txBody>
                  <a:bodyPr wrap="none" anchor="ctr">
                    <a:prstTxWarp prst="textNoShape">
                      <a:avLst/>
                    </a:prstTxWarp>
                  </a:bodyPr>
                  <a:lstStyle/>
                  <a:p>
                    <a:endParaRPr lang="fr-FR"/>
                  </a:p>
                </p:txBody>
              </p:sp>
              <p:sp>
                <p:nvSpPr>
                  <p:cNvPr id="101412" name="Oval 11"/>
                  <p:cNvSpPr>
                    <a:spLocks noChangeArrowheads="1"/>
                  </p:cNvSpPr>
                  <p:nvPr/>
                </p:nvSpPr>
                <p:spPr bwMode="auto">
                  <a:xfrm>
                    <a:off x="1419" y="1950"/>
                    <a:ext cx="91" cy="91"/>
                  </a:xfrm>
                  <a:prstGeom prst="ellipse">
                    <a:avLst/>
                  </a:prstGeom>
                  <a:gradFill rotWithShape="0">
                    <a:gsLst>
                      <a:gs pos="0">
                        <a:srgbClr val="005E00"/>
                      </a:gs>
                      <a:gs pos="50000">
                        <a:srgbClr val="00CC00"/>
                      </a:gs>
                      <a:gs pos="100000">
                        <a:srgbClr val="005E00"/>
                      </a:gs>
                    </a:gsLst>
                    <a:lin ang="5400000" scaled="1"/>
                  </a:gradFill>
                  <a:ln w="12700">
                    <a:noFill/>
                    <a:round/>
                    <a:headEnd/>
                    <a:tailEnd/>
                  </a:ln>
                </p:spPr>
                <p:txBody>
                  <a:bodyPr wrap="none" anchor="ctr">
                    <a:prstTxWarp prst="textNoShape">
                      <a:avLst/>
                    </a:prstTxWarp>
                  </a:bodyPr>
                  <a:lstStyle/>
                  <a:p>
                    <a:endParaRPr lang="fr-FR"/>
                  </a:p>
                </p:txBody>
              </p:sp>
              <p:sp>
                <p:nvSpPr>
                  <p:cNvPr id="101413" name="Oval 12"/>
                  <p:cNvSpPr>
                    <a:spLocks noChangeArrowheads="1"/>
                  </p:cNvSpPr>
                  <p:nvPr/>
                </p:nvSpPr>
                <p:spPr bwMode="auto">
                  <a:xfrm>
                    <a:off x="1497" y="1971"/>
                    <a:ext cx="91" cy="91"/>
                  </a:xfrm>
                  <a:prstGeom prst="ellipse">
                    <a:avLst/>
                  </a:prstGeom>
                  <a:gradFill rotWithShape="0">
                    <a:gsLst>
                      <a:gs pos="0">
                        <a:srgbClr val="005E00"/>
                      </a:gs>
                      <a:gs pos="50000">
                        <a:srgbClr val="00CC00"/>
                      </a:gs>
                      <a:gs pos="100000">
                        <a:srgbClr val="005E00"/>
                      </a:gs>
                    </a:gsLst>
                    <a:lin ang="5400000" scaled="1"/>
                  </a:gradFill>
                  <a:ln w="12700">
                    <a:noFill/>
                    <a:round/>
                    <a:headEnd/>
                    <a:tailEnd/>
                  </a:ln>
                </p:spPr>
                <p:txBody>
                  <a:bodyPr wrap="none" anchor="ctr">
                    <a:prstTxWarp prst="textNoShape">
                      <a:avLst/>
                    </a:prstTxWarp>
                  </a:bodyPr>
                  <a:lstStyle/>
                  <a:p>
                    <a:endParaRPr lang="fr-FR"/>
                  </a:p>
                </p:txBody>
              </p:sp>
            </p:grpSp>
            <p:sp>
              <p:nvSpPr>
                <p:cNvPr id="101402" name="Oval 13"/>
                <p:cNvSpPr>
                  <a:spLocks noChangeArrowheads="1"/>
                </p:cNvSpPr>
                <p:nvPr/>
              </p:nvSpPr>
              <p:spPr bwMode="auto">
                <a:xfrm>
                  <a:off x="1262" y="1232"/>
                  <a:ext cx="57" cy="57"/>
                </a:xfrm>
                <a:prstGeom prst="ellipse">
                  <a:avLst/>
                </a:prstGeom>
                <a:solidFill>
                  <a:srgbClr val="FF9900"/>
                </a:solidFill>
                <a:ln w="12700">
                  <a:noFill/>
                  <a:round/>
                  <a:headEnd/>
                  <a:tailEnd/>
                </a:ln>
              </p:spPr>
              <p:txBody>
                <a:bodyPr wrap="none" anchor="ctr">
                  <a:prstTxWarp prst="textNoShape">
                    <a:avLst/>
                  </a:prstTxWarp>
                </a:bodyPr>
                <a:lstStyle/>
                <a:p>
                  <a:endParaRPr lang="fr-FR"/>
                </a:p>
              </p:txBody>
            </p:sp>
            <p:sp>
              <p:nvSpPr>
                <p:cNvPr id="101403" name="Oval 14"/>
                <p:cNvSpPr>
                  <a:spLocks noChangeArrowheads="1"/>
                </p:cNvSpPr>
                <p:nvPr/>
              </p:nvSpPr>
              <p:spPr bwMode="auto">
                <a:xfrm>
                  <a:off x="1160" y="584"/>
                  <a:ext cx="57" cy="57"/>
                </a:xfrm>
                <a:prstGeom prst="ellipse">
                  <a:avLst/>
                </a:prstGeom>
                <a:gradFill rotWithShape="0">
                  <a:gsLst>
                    <a:gs pos="0">
                      <a:srgbClr val="FF9900"/>
                    </a:gs>
                    <a:gs pos="100000">
                      <a:srgbClr val="DB8300"/>
                    </a:gs>
                  </a:gsLst>
                  <a:lin ang="5400000" scaled="1"/>
                </a:gradFill>
                <a:ln w="12700">
                  <a:noFill/>
                  <a:round/>
                  <a:headEnd/>
                  <a:tailEnd/>
                </a:ln>
              </p:spPr>
              <p:txBody>
                <a:bodyPr wrap="none" anchor="ctr">
                  <a:prstTxWarp prst="textNoShape">
                    <a:avLst/>
                  </a:prstTxWarp>
                </a:bodyPr>
                <a:lstStyle/>
                <a:p>
                  <a:endParaRPr lang="fr-FR"/>
                </a:p>
              </p:txBody>
            </p:sp>
            <p:sp>
              <p:nvSpPr>
                <p:cNvPr id="101404" name="Oval 15"/>
                <p:cNvSpPr>
                  <a:spLocks noChangeArrowheads="1"/>
                </p:cNvSpPr>
                <p:nvPr/>
              </p:nvSpPr>
              <p:spPr bwMode="auto">
                <a:xfrm>
                  <a:off x="1544" y="1190"/>
                  <a:ext cx="57" cy="57"/>
                </a:xfrm>
                <a:prstGeom prst="ellipse">
                  <a:avLst/>
                </a:prstGeom>
                <a:solidFill>
                  <a:srgbClr val="FF9900"/>
                </a:solidFill>
                <a:ln w="12700">
                  <a:noFill/>
                  <a:round/>
                  <a:headEnd/>
                  <a:tailEnd/>
                </a:ln>
              </p:spPr>
              <p:txBody>
                <a:bodyPr wrap="none" anchor="ctr">
                  <a:prstTxWarp prst="textNoShape">
                    <a:avLst/>
                  </a:prstTxWarp>
                </a:bodyPr>
                <a:lstStyle/>
                <a:p>
                  <a:endParaRPr lang="fr-FR"/>
                </a:p>
              </p:txBody>
            </p:sp>
            <p:sp>
              <p:nvSpPr>
                <p:cNvPr id="101405" name="Oval 16"/>
                <p:cNvSpPr>
                  <a:spLocks noChangeArrowheads="1"/>
                </p:cNvSpPr>
                <p:nvPr/>
              </p:nvSpPr>
              <p:spPr bwMode="auto">
                <a:xfrm>
                  <a:off x="1421" y="548"/>
                  <a:ext cx="57" cy="57"/>
                </a:xfrm>
                <a:prstGeom prst="ellipse">
                  <a:avLst/>
                </a:prstGeom>
                <a:gradFill rotWithShape="0">
                  <a:gsLst>
                    <a:gs pos="0">
                      <a:srgbClr val="FF9900"/>
                    </a:gs>
                    <a:gs pos="100000">
                      <a:srgbClr val="DB8300"/>
                    </a:gs>
                  </a:gsLst>
                  <a:lin ang="5400000" scaled="1"/>
                </a:gradFill>
                <a:ln w="12700">
                  <a:noFill/>
                  <a:round/>
                  <a:headEnd/>
                  <a:tailEnd/>
                </a:ln>
              </p:spPr>
              <p:txBody>
                <a:bodyPr wrap="none" anchor="ctr">
                  <a:prstTxWarp prst="textNoShape">
                    <a:avLst/>
                  </a:prstTxWarp>
                </a:bodyPr>
                <a:lstStyle/>
                <a:p>
                  <a:endParaRPr lang="fr-FR"/>
                </a:p>
              </p:txBody>
            </p:sp>
            <p:sp>
              <p:nvSpPr>
                <p:cNvPr id="101406" name="Oval 17"/>
                <p:cNvSpPr>
                  <a:spLocks noChangeArrowheads="1"/>
                </p:cNvSpPr>
                <p:nvPr/>
              </p:nvSpPr>
              <p:spPr bwMode="auto">
                <a:xfrm>
                  <a:off x="968" y="905"/>
                  <a:ext cx="57" cy="57"/>
                </a:xfrm>
                <a:prstGeom prst="ellipse">
                  <a:avLst/>
                </a:prstGeom>
                <a:gradFill rotWithShape="0">
                  <a:gsLst>
                    <a:gs pos="0">
                      <a:srgbClr val="FF9900"/>
                    </a:gs>
                    <a:gs pos="100000">
                      <a:srgbClr val="DB8300"/>
                    </a:gs>
                  </a:gsLst>
                  <a:lin ang="5400000" scaled="1"/>
                </a:gradFill>
                <a:ln w="12700">
                  <a:noFill/>
                  <a:round/>
                  <a:headEnd/>
                  <a:tailEnd/>
                </a:ln>
              </p:spPr>
              <p:txBody>
                <a:bodyPr wrap="none" anchor="ctr">
                  <a:prstTxWarp prst="textNoShape">
                    <a:avLst/>
                  </a:prstTxWarp>
                </a:bodyPr>
                <a:lstStyle/>
                <a:p>
                  <a:endParaRPr lang="fr-FR"/>
                </a:p>
              </p:txBody>
            </p:sp>
          </p:grpSp>
          <p:sp>
            <p:nvSpPr>
              <p:cNvPr id="101395" name="Line 18"/>
              <p:cNvSpPr>
                <a:spLocks noChangeShapeType="1"/>
              </p:cNvSpPr>
              <p:nvPr/>
            </p:nvSpPr>
            <p:spPr bwMode="auto">
              <a:xfrm flipV="1">
                <a:off x="1268" y="2689"/>
                <a:ext cx="920" cy="304"/>
              </a:xfrm>
              <a:prstGeom prst="line">
                <a:avLst/>
              </a:prstGeom>
              <a:noFill/>
              <a:ln w="31750">
                <a:solidFill>
                  <a:srgbClr val="FF6600"/>
                </a:solidFill>
                <a:round/>
                <a:headEnd/>
                <a:tailEnd type="triangle" w="med" len="med"/>
              </a:ln>
            </p:spPr>
            <p:txBody>
              <a:bodyPr wrap="none" anchor="ctr">
                <a:prstTxWarp prst="textNoShape">
                  <a:avLst/>
                </a:prstTxWarp>
              </a:bodyPr>
              <a:lstStyle/>
              <a:p>
                <a:endParaRPr lang="fr-FR"/>
              </a:p>
            </p:txBody>
          </p:sp>
          <p:sp>
            <p:nvSpPr>
              <p:cNvPr id="101396" name="Oval 19"/>
              <p:cNvSpPr>
                <a:spLocks noChangeArrowheads="1"/>
              </p:cNvSpPr>
              <p:nvPr/>
            </p:nvSpPr>
            <p:spPr bwMode="auto">
              <a:xfrm>
                <a:off x="2241" y="2637"/>
                <a:ext cx="57" cy="57"/>
              </a:xfrm>
              <a:prstGeom prst="ellipse">
                <a:avLst/>
              </a:prstGeom>
              <a:gradFill rotWithShape="0">
                <a:gsLst>
                  <a:gs pos="0">
                    <a:srgbClr val="FF9900"/>
                  </a:gs>
                  <a:gs pos="100000">
                    <a:srgbClr val="DB8300"/>
                  </a:gs>
                </a:gsLst>
                <a:lin ang="5400000" scaled="1"/>
              </a:gradFill>
              <a:ln w="12700">
                <a:noFill/>
                <a:round/>
                <a:headEnd/>
                <a:tailEnd/>
              </a:ln>
            </p:spPr>
            <p:txBody>
              <a:bodyPr wrap="none" anchor="ctr">
                <a:prstTxWarp prst="textNoShape">
                  <a:avLst/>
                </a:prstTxWarp>
              </a:bodyPr>
              <a:lstStyle/>
              <a:p>
                <a:endParaRPr lang="fr-FR"/>
              </a:p>
            </p:txBody>
          </p:sp>
          <p:sp>
            <p:nvSpPr>
              <p:cNvPr id="101397" name="Text Box 20"/>
              <p:cNvSpPr txBox="1">
                <a:spLocks noChangeArrowheads="1"/>
              </p:cNvSpPr>
              <p:nvPr/>
            </p:nvSpPr>
            <p:spPr bwMode="auto">
              <a:xfrm>
                <a:off x="234" y="2912"/>
                <a:ext cx="480" cy="194"/>
              </a:xfrm>
              <a:prstGeom prst="rect">
                <a:avLst/>
              </a:prstGeom>
              <a:noFill/>
              <a:ln w="12700">
                <a:noFill/>
                <a:miter lim="800000"/>
                <a:headEnd/>
                <a:tailEnd/>
              </a:ln>
            </p:spPr>
            <p:txBody>
              <a:bodyPr wrap="none">
                <a:prstTxWarp prst="textNoShape">
                  <a:avLst/>
                </a:prstTxWarp>
                <a:spAutoFit/>
              </a:bodyPr>
              <a:lstStyle/>
              <a:p>
                <a:r>
                  <a:rPr lang="fr-FR" sz="1400"/>
                  <a:t>Atome</a:t>
                </a:r>
              </a:p>
            </p:txBody>
          </p:sp>
          <p:sp>
            <p:nvSpPr>
              <p:cNvPr id="101398" name="Text Box 21"/>
              <p:cNvSpPr txBox="1">
                <a:spLocks noChangeArrowheads="1"/>
              </p:cNvSpPr>
              <p:nvPr/>
            </p:nvSpPr>
            <p:spPr bwMode="auto">
              <a:xfrm>
                <a:off x="2371" y="2576"/>
                <a:ext cx="575" cy="194"/>
              </a:xfrm>
              <a:prstGeom prst="rect">
                <a:avLst/>
              </a:prstGeom>
              <a:noFill/>
              <a:ln w="12700">
                <a:noFill/>
                <a:miter lim="800000"/>
                <a:headEnd/>
                <a:tailEnd/>
              </a:ln>
            </p:spPr>
            <p:txBody>
              <a:bodyPr wrap="none">
                <a:prstTxWarp prst="textNoShape">
                  <a:avLst/>
                </a:prstTxWarp>
                <a:spAutoFit/>
              </a:bodyPr>
              <a:lstStyle/>
              <a:p>
                <a:r>
                  <a:rPr lang="fr-FR" sz="1400"/>
                  <a:t>Electron</a:t>
                </a:r>
              </a:p>
            </p:txBody>
          </p:sp>
          <p:sp>
            <p:nvSpPr>
              <p:cNvPr id="101399" name="Text Box 22"/>
              <p:cNvSpPr txBox="1">
                <a:spLocks noChangeArrowheads="1"/>
              </p:cNvSpPr>
              <p:nvPr/>
            </p:nvSpPr>
            <p:spPr bwMode="auto">
              <a:xfrm>
                <a:off x="721" y="2799"/>
                <a:ext cx="480" cy="194"/>
              </a:xfrm>
              <a:prstGeom prst="rect">
                <a:avLst/>
              </a:prstGeom>
              <a:noFill/>
              <a:ln w="12700">
                <a:noFill/>
                <a:miter lim="800000"/>
                <a:headEnd/>
                <a:tailEnd/>
              </a:ln>
            </p:spPr>
            <p:txBody>
              <a:bodyPr wrap="none">
                <a:prstTxWarp prst="textNoShape">
                  <a:avLst/>
                </a:prstTxWarp>
                <a:spAutoFit/>
              </a:bodyPr>
              <a:lstStyle/>
              <a:p>
                <a:r>
                  <a:rPr lang="fr-FR" sz="1400"/>
                  <a:t>Noyau</a:t>
                </a:r>
              </a:p>
            </p:txBody>
          </p:sp>
        </p:grpSp>
        <p:sp>
          <p:nvSpPr>
            <p:cNvPr id="101389" name="Line 36"/>
            <p:cNvSpPr>
              <a:spLocks noChangeShapeType="1"/>
            </p:cNvSpPr>
            <p:nvPr/>
          </p:nvSpPr>
          <p:spPr bwMode="auto">
            <a:xfrm>
              <a:off x="1277" y="3053"/>
              <a:ext cx="902" cy="413"/>
            </a:xfrm>
            <a:prstGeom prst="line">
              <a:avLst/>
            </a:prstGeom>
            <a:noFill/>
            <a:ln w="31750">
              <a:solidFill>
                <a:srgbClr val="0000FF"/>
              </a:solidFill>
              <a:round/>
              <a:headEnd/>
              <a:tailEnd type="triangle" w="med" len="med"/>
            </a:ln>
          </p:spPr>
          <p:txBody>
            <a:bodyPr>
              <a:prstTxWarp prst="textNoShape">
                <a:avLst/>
              </a:prstTxWarp>
            </a:bodyPr>
            <a:lstStyle/>
            <a:p>
              <a:endParaRPr lang="fr-FR"/>
            </a:p>
          </p:txBody>
        </p:sp>
        <p:sp>
          <p:nvSpPr>
            <p:cNvPr id="101390" name="Oval 37"/>
            <p:cNvSpPr>
              <a:spLocks noChangeArrowheads="1"/>
            </p:cNvSpPr>
            <p:nvPr/>
          </p:nvSpPr>
          <p:spPr bwMode="auto">
            <a:xfrm>
              <a:off x="2240" y="3459"/>
              <a:ext cx="57" cy="57"/>
            </a:xfrm>
            <a:prstGeom prst="ellipse">
              <a:avLst/>
            </a:prstGeom>
            <a:solidFill>
              <a:srgbClr val="0000FF"/>
            </a:solidFill>
            <a:ln w="12700">
              <a:noFill/>
              <a:round/>
              <a:headEnd/>
              <a:tailEnd/>
            </a:ln>
          </p:spPr>
          <p:txBody>
            <a:bodyPr wrap="none" anchor="ctr">
              <a:prstTxWarp prst="textNoShape">
                <a:avLst/>
              </a:prstTxWarp>
            </a:bodyPr>
            <a:lstStyle/>
            <a:p>
              <a:endParaRPr lang="fr-FR"/>
            </a:p>
          </p:txBody>
        </p:sp>
        <p:grpSp>
          <p:nvGrpSpPr>
            <p:cNvPr id="101391" name="Group 39"/>
            <p:cNvGrpSpPr>
              <a:grpSpLocks/>
            </p:cNvGrpSpPr>
            <p:nvPr/>
          </p:nvGrpSpPr>
          <p:grpSpPr bwMode="auto">
            <a:xfrm>
              <a:off x="2342" y="3392"/>
              <a:ext cx="923" cy="194"/>
              <a:chOff x="2534" y="1237"/>
              <a:chExt cx="923" cy="194"/>
            </a:xfrm>
          </p:grpSpPr>
          <p:sp>
            <p:nvSpPr>
              <p:cNvPr id="101392" name="Text Box 40"/>
              <p:cNvSpPr txBox="1">
                <a:spLocks noChangeArrowheads="1"/>
              </p:cNvSpPr>
              <p:nvPr/>
            </p:nvSpPr>
            <p:spPr bwMode="auto">
              <a:xfrm>
                <a:off x="2534" y="1237"/>
                <a:ext cx="923" cy="194"/>
              </a:xfrm>
              <a:prstGeom prst="rect">
                <a:avLst/>
              </a:prstGeom>
              <a:noFill/>
              <a:ln w="12700">
                <a:noFill/>
                <a:miter lim="800000"/>
                <a:headEnd/>
                <a:tailEnd/>
              </a:ln>
            </p:spPr>
            <p:txBody>
              <a:bodyPr wrap="none">
                <a:prstTxWarp prst="textNoShape">
                  <a:avLst/>
                </a:prstTxWarp>
                <a:spAutoFit/>
              </a:bodyPr>
              <a:lstStyle/>
              <a:p>
                <a:r>
                  <a:rPr lang="fr-FR" sz="1400" dirty="0">
                    <a:solidFill>
                      <a:srgbClr val="3333CC"/>
                    </a:solidFill>
                  </a:rPr>
                  <a:t>Antineutrino </a:t>
                </a:r>
                <a:r>
                  <a:rPr lang="fr-FR" sz="1400" dirty="0">
                    <a:solidFill>
                      <a:srgbClr val="3333CC"/>
                    </a:solidFill>
                    <a:latin typeface="Symbol" charset="2"/>
                  </a:rPr>
                  <a:t>n</a:t>
                </a:r>
                <a:r>
                  <a:rPr lang="fr-FR" sz="1400" baseline="-25000" dirty="0">
                    <a:solidFill>
                      <a:srgbClr val="3333CC"/>
                    </a:solidFill>
                  </a:rPr>
                  <a:t>e</a:t>
                </a:r>
                <a:endParaRPr lang="fr-FR" sz="1400" dirty="0">
                  <a:solidFill>
                    <a:srgbClr val="3333CC"/>
                  </a:solidFill>
                </a:endParaRPr>
              </a:p>
            </p:txBody>
          </p:sp>
          <p:sp>
            <p:nvSpPr>
              <p:cNvPr id="101393" name="Line 41"/>
              <p:cNvSpPr>
                <a:spLocks noChangeShapeType="1"/>
              </p:cNvSpPr>
              <p:nvPr/>
            </p:nvSpPr>
            <p:spPr bwMode="auto">
              <a:xfrm>
                <a:off x="3280" y="1287"/>
                <a:ext cx="91" cy="0"/>
              </a:xfrm>
              <a:prstGeom prst="line">
                <a:avLst/>
              </a:prstGeom>
              <a:noFill/>
              <a:ln w="19050">
                <a:solidFill>
                  <a:schemeClr val="tx1"/>
                </a:solidFill>
                <a:round/>
                <a:headEnd/>
                <a:tailEnd/>
              </a:ln>
            </p:spPr>
            <p:txBody>
              <a:bodyPr wrap="none" anchor="ctr">
                <a:prstTxWarp prst="textNoShape">
                  <a:avLst/>
                </a:prstTxWarp>
              </a:bodyPr>
              <a:lstStyle/>
              <a:p>
                <a:endParaRPr lang="fr-FR"/>
              </a:p>
            </p:txBody>
          </p:sp>
        </p:grpSp>
      </p:grpSp>
      <p:sp>
        <p:nvSpPr>
          <p:cNvPr id="101382" name="AutoShape 2"/>
          <p:cNvSpPr>
            <a:spLocks noChangeArrowheads="1"/>
          </p:cNvSpPr>
          <p:nvPr/>
        </p:nvSpPr>
        <p:spPr bwMode="auto">
          <a:xfrm>
            <a:off x="228600" y="304800"/>
            <a:ext cx="8915400" cy="793750"/>
          </a:xfrm>
          <a:prstGeom prst="roundRect">
            <a:avLst>
              <a:gd name="adj" fmla="val 16667"/>
            </a:avLst>
          </a:prstGeom>
          <a:solidFill>
            <a:srgbClr val="CCFFCC"/>
          </a:solidFill>
          <a:ln w="25400">
            <a:solidFill>
              <a:schemeClr val="hlink"/>
            </a:solidFill>
            <a:round/>
            <a:headEnd/>
            <a:tailEnd/>
          </a:ln>
        </p:spPr>
        <p:txBody>
          <a:bodyPr wrap="none" anchor="ctr">
            <a:prstTxWarp prst="textNoShape">
              <a:avLst/>
            </a:prstTxWarp>
          </a:bodyPr>
          <a:lstStyle/>
          <a:p>
            <a:pPr algn="ctr"/>
            <a:r>
              <a:rPr lang="fr-FR" sz="3200">
                <a:latin typeface="Comic Sans MS" charset="0"/>
              </a:rPr>
              <a:t>Neutrinos, </a:t>
            </a:r>
            <a:r>
              <a:rPr lang="fr-FR" sz="2800">
                <a:latin typeface="Comic Sans MS" charset="0"/>
              </a:rPr>
              <a:t>les premières particules « invisibles »</a:t>
            </a:r>
          </a:p>
        </p:txBody>
      </p:sp>
      <p:sp>
        <p:nvSpPr>
          <p:cNvPr id="101383" name="Rectangle 41"/>
          <p:cNvSpPr>
            <a:spLocks noChangeArrowheads="1"/>
          </p:cNvSpPr>
          <p:nvPr/>
        </p:nvSpPr>
        <p:spPr bwMode="auto">
          <a:xfrm>
            <a:off x="0" y="4800600"/>
            <a:ext cx="4191000" cy="1754327"/>
          </a:xfrm>
          <a:prstGeom prst="rect">
            <a:avLst/>
          </a:prstGeom>
          <a:noFill/>
          <a:ln w="9525">
            <a:noFill/>
            <a:miter lim="800000"/>
            <a:headEnd/>
            <a:tailEnd/>
          </a:ln>
        </p:spPr>
        <p:txBody>
          <a:bodyPr wrap="square">
            <a:prstTxWarp prst="textNoShape">
              <a:avLst/>
            </a:prstTxWarp>
            <a:spAutoFit/>
          </a:bodyPr>
          <a:lstStyle/>
          <a:p>
            <a:r>
              <a:rPr lang="fr-FR" sz="1800" dirty="0" smtClean="0">
                <a:solidFill>
                  <a:srgbClr val="FF0000"/>
                </a:solidFill>
                <a:latin typeface="Comic Sans MS"/>
                <a:cs typeface="Comic Sans MS"/>
              </a:rPr>
              <a:t>Il envoie sa  théorie à Nature qui le rejette  car le sujet est « trop loin de la </a:t>
            </a:r>
            <a:r>
              <a:rPr lang="fr-FR" sz="1800" dirty="0" err="1" smtClean="0">
                <a:solidFill>
                  <a:srgbClr val="FF0000"/>
                </a:solidFill>
                <a:latin typeface="Comic Sans MS"/>
                <a:cs typeface="Comic Sans MS"/>
              </a:rPr>
              <a:t>realité</a:t>
            </a:r>
            <a:r>
              <a:rPr lang="fr-FR" sz="1800" dirty="0" smtClean="0">
                <a:solidFill>
                  <a:srgbClr val="FF0000"/>
                </a:solidFill>
                <a:latin typeface="Comic Sans MS"/>
                <a:cs typeface="Comic Sans MS"/>
              </a:rPr>
              <a:t> »</a:t>
            </a:r>
          </a:p>
          <a:p>
            <a:r>
              <a:rPr lang="fr-FR" sz="1800" dirty="0" smtClean="0">
                <a:solidFill>
                  <a:srgbClr val="FF0000"/>
                </a:solidFill>
                <a:latin typeface="Comic Sans MS"/>
                <a:cs typeface="Comic Sans MS"/>
              </a:rPr>
              <a:t>Il publie finalement à une revue Italienne et déçu change de métier. Il devient expérimentateur   </a:t>
            </a:r>
            <a:endParaRPr lang="fr-FR" sz="1800" dirty="0">
              <a:solidFill>
                <a:srgbClr val="FF0000"/>
              </a:solidFill>
              <a:latin typeface="Comic Sans MS"/>
              <a:cs typeface="Comic Sans MS"/>
            </a:endParaRPr>
          </a:p>
        </p:txBody>
      </p:sp>
      <p:pic>
        <p:nvPicPr>
          <p:cNvPr id="38" name="Image 37" descr="images1.jpg"/>
          <p:cNvPicPr>
            <a:picLocks noChangeAspect="1"/>
          </p:cNvPicPr>
          <p:nvPr/>
        </p:nvPicPr>
        <p:blipFill>
          <a:blip r:embed="rId3"/>
          <a:stretch>
            <a:fillRect/>
          </a:stretch>
        </p:blipFill>
        <p:spPr>
          <a:xfrm>
            <a:off x="4267200" y="4419600"/>
            <a:ext cx="4610100" cy="1765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2055813" y="182563"/>
            <a:ext cx="5027612" cy="884237"/>
          </a:xfrm>
          <a:solidFill>
            <a:srgbClr val="72FF72"/>
          </a:solidFill>
          <a:ln w="57150">
            <a:solidFill>
              <a:srgbClr val="FF0000"/>
            </a:solidFill>
          </a:ln>
        </p:spPr>
        <p:txBody>
          <a:bodyPr lIns="92075" tIns="46038" rIns="92075" bIns="46038"/>
          <a:lstStyle/>
          <a:p>
            <a:r>
              <a:rPr lang="fr-FR" sz="2400" dirty="0" smtClean="0">
                <a:solidFill>
                  <a:srgbClr val="CC0000"/>
                </a:solidFill>
                <a:ea typeface="ＭＳ Ｐゴシック" charset="-128"/>
                <a:cs typeface="ＭＳ Ｐゴシック" charset="-128"/>
              </a:rPr>
              <a:t>Détection  des </a:t>
            </a:r>
            <a:r>
              <a:rPr lang="fr-FR" sz="2400" dirty="0" smtClean="0">
                <a:solidFill>
                  <a:srgbClr val="CC0000"/>
                </a:solidFill>
                <a:latin typeface="Symbol" charset="2"/>
                <a:ea typeface="ＭＳ Ｐゴシック" charset="-128"/>
                <a:cs typeface="ＭＳ Ｐゴシック" charset="-128"/>
              </a:rPr>
              <a:t>n</a:t>
            </a:r>
            <a:r>
              <a:rPr lang="fr-FR" sz="2400" dirty="0" smtClean="0">
                <a:solidFill>
                  <a:srgbClr val="FF0033"/>
                </a:solidFill>
                <a:latin typeface="Symbol" charset="2"/>
                <a:ea typeface="ＭＳ Ｐゴシック" charset="-128"/>
                <a:cs typeface="ＭＳ Ｐゴシック" charset="-128"/>
              </a:rPr>
              <a:t/>
            </a:r>
            <a:br>
              <a:rPr lang="fr-FR" sz="2400" dirty="0" smtClean="0">
                <a:solidFill>
                  <a:srgbClr val="FF0033"/>
                </a:solidFill>
                <a:latin typeface="Symbol" charset="2"/>
                <a:ea typeface="ＭＳ Ｐゴシック" charset="-128"/>
                <a:cs typeface="ＭＳ Ｐゴシック" charset="-128"/>
              </a:rPr>
            </a:br>
            <a:endParaRPr lang="fr-FR" dirty="0" smtClean="0">
              <a:ea typeface="ＭＳ Ｐゴシック" charset="-128"/>
              <a:cs typeface="ＭＳ Ｐゴシック" charset="-128"/>
            </a:endParaRPr>
          </a:p>
        </p:txBody>
      </p:sp>
      <p:sp>
        <p:nvSpPr>
          <p:cNvPr id="102403" name="Rectangle 3"/>
          <p:cNvSpPr>
            <a:spLocks noChangeArrowheads="1"/>
          </p:cNvSpPr>
          <p:nvPr/>
        </p:nvSpPr>
        <p:spPr bwMode="auto">
          <a:xfrm>
            <a:off x="0" y="5791200"/>
            <a:ext cx="9144000" cy="944563"/>
          </a:xfrm>
          <a:prstGeom prst="rect">
            <a:avLst/>
          </a:prstGeom>
          <a:solidFill>
            <a:srgbClr val="FFFFCC"/>
          </a:solidFill>
          <a:ln w="9525">
            <a:noFill/>
            <a:miter lim="800000"/>
            <a:headEnd/>
            <a:tailEnd/>
          </a:ln>
        </p:spPr>
        <p:txBody>
          <a:bodyPr lIns="92075" tIns="46038" rIns="92075" bIns="46038">
            <a:prstTxWarp prst="textNoShape">
              <a:avLst/>
            </a:prstTxWarp>
            <a:spAutoFit/>
          </a:bodyPr>
          <a:lstStyle/>
          <a:p>
            <a:pPr defTabSz="762000"/>
            <a:r>
              <a:rPr lang="fr-FR" sz="1800">
                <a:solidFill>
                  <a:srgbClr val="5F5F5F"/>
                </a:solidFill>
              </a:rPr>
              <a:t>Observation, dans le détecteur, de l’interaction (faible) des neutrinos avec la matière” :</a:t>
            </a:r>
            <a:endParaRPr lang="fr-FR" sz="1800"/>
          </a:p>
          <a:p>
            <a:pPr algn="ctr" defTabSz="762000">
              <a:lnSpc>
                <a:spcPct val="120000"/>
              </a:lnSpc>
            </a:pPr>
            <a:r>
              <a:rPr lang="fr-FR"/>
              <a:t> </a:t>
            </a:r>
            <a:r>
              <a:rPr lang="fr-FR" sz="3200" b="1">
                <a:solidFill>
                  <a:srgbClr val="CC0000"/>
                </a:solidFill>
              </a:rPr>
              <a:t>1 neutrino sur 1.000.000.000.000.000!</a:t>
            </a:r>
            <a:endParaRPr lang="fr-FR" sz="2800" b="1">
              <a:solidFill>
                <a:srgbClr val="CC0000"/>
              </a:solidFill>
            </a:endParaRPr>
          </a:p>
        </p:txBody>
      </p:sp>
      <p:grpSp>
        <p:nvGrpSpPr>
          <p:cNvPr id="102405" name="Group 5"/>
          <p:cNvGrpSpPr>
            <a:grpSpLocks/>
          </p:cNvGrpSpPr>
          <p:nvPr/>
        </p:nvGrpSpPr>
        <p:grpSpPr bwMode="auto">
          <a:xfrm>
            <a:off x="544513" y="1204912"/>
            <a:ext cx="7958138" cy="3367087"/>
            <a:chOff x="343" y="759"/>
            <a:chExt cx="5013" cy="2108"/>
          </a:xfrm>
        </p:grpSpPr>
        <p:sp>
          <p:nvSpPr>
            <p:cNvPr id="102407" name="AutoShape 6"/>
            <p:cNvSpPr>
              <a:spLocks noChangeArrowheads="1"/>
            </p:cNvSpPr>
            <p:nvPr/>
          </p:nvSpPr>
          <p:spPr bwMode="auto">
            <a:xfrm>
              <a:off x="3828" y="1095"/>
              <a:ext cx="1528" cy="1144"/>
            </a:xfrm>
            <a:prstGeom prst="cube">
              <a:avLst>
                <a:gd name="adj" fmla="val 24931"/>
              </a:avLst>
            </a:prstGeom>
            <a:solidFill>
              <a:schemeClr val="bg1">
                <a:alpha val="50195"/>
              </a:schemeClr>
            </a:solidFill>
            <a:ln w="12700">
              <a:solidFill>
                <a:schemeClr val="tx1"/>
              </a:solidFill>
              <a:miter lim="800000"/>
              <a:headEnd/>
              <a:tailEnd/>
            </a:ln>
          </p:spPr>
          <p:txBody>
            <a:bodyPr wrap="none" anchor="ctr">
              <a:prstTxWarp prst="textNoShape">
                <a:avLst/>
              </a:prstTxWarp>
            </a:bodyPr>
            <a:lstStyle/>
            <a:p>
              <a:endParaRPr lang="fr-FR"/>
            </a:p>
          </p:txBody>
        </p:sp>
        <p:sp>
          <p:nvSpPr>
            <p:cNvPr id="102408" name="Line 7"/>
            <p:cNvSpPr>
              <a:spLocks noChangeShapeType="1"/>
            </p:cNvSpPr>
            <p:nvPr/>
          </p:nvSpPr>
          <p:spPr bwMode="auto">
            <a:xfrm>
              <a:off x="2775" y="1811"/>
              <a:ext cx="1289" cy="0"/>
            </a:xfrm>
            <a:prstGeom prst="line">
              <a:avLst/>
            </a:prstGeom>
            <a:noFill/>
            <a:ln w="12700">
              <a:solidFill>
                <a:srgbClr val="CC0000"/>
              </a:solidFill>
              <a:prstDash val="dash"/>
              <a:round/>
              <a:headEnd type="none" w="sm" len="sm"/>
              <a:tailEnd type="stealth" w="med" len="med"/>
            </a:ln>
          </p:spPr>
          <p:txBody>
            <a:bodyPr wrap="none" anchor="ctr">
              <a:prstTxWarp prst="textNoShape">
                <a:avLst/>
              </a:prstTxWarp>
            </a:bodyPr>
            <a:lstStyle/>
            <a:p>
              <a:endParaRPr lang="fr-FR"/>
            </a:p>
          </p:txBody>
        </p:sp>
        <p:sp>
          <p:nvSpPr>
            <p:cNvPr id="102409" name="Rectangle 8"/>
            <p:cNvSpPr>
              <a:spLocks noChangeArrowheads="1"/>
            </p:cNvSpPr>
            <p:nvPr/>
          </p:nvSpPr>
          <p:spPr bwMode="auto">
            <a:xfrm>
              <a:off x="4102" y="2233"/>
              <a:ext cx="861" cy="288"/>
            </a:xfrm>
            <a:prstGeom prst="rect">
              <a:avLst/>
            </a:prstGeom>
            <a:noFill/>
            <a:ln w="9525">
              <a:noFill/>
              <a:miter lim="800000"/>
              <a:headEnd/>
              <a:tailEnd/>
            </a:ln>
          </p:spPr>
          <p:txBody>
            <a:bodyPr wrap="none" lIns="92075" tIns="46038" rIns="92075" bIns="46038">
              <a:prstTxWarp prst="textNoShape">
                <a:avLst/>
              </a:prstTxWarp>
              <a:spAutoFit/>
            </a:bodyPr>
            <a:lstStyle/>
            <a:p>
              <a:pPr defTabSz="762000"/>
              <a:r>
                <a:rPr lang="fr-FR"/>
                <a:t>Détecteur</a:t>
              </a:r>
            </a:p>
          </p:txBody>
        </p:sp>
        <p:sp>
          <p:nvSpPr>
            <p:cNvPr id="102410" name="Rectangle 9"/>
            <p:cNvSpPr>
              <a:spLocks noChangeArrowheads="1"/>
            </p:cNvSpPr>
            <p:nvPr/>
          </p:nvSpPr>
          <p:spPr bwMode="auto">
            <a:xfrm>
              <a:off x="4054" y="1628"/>
              <a:ext cx="228" cy="327"/>
            </a:xfrm>
            <a:prstGeom prst="rect">
              <a:avLst/>
            </a:prstGeom>
            <a:noFill/>
            <a:ln w="9525">
              <a:noFill/>
              <a:miter lim="800000"/>
              <a:headEnd/>
              <a:tailEnd/>
            </a:ln>
          </p:spPr>
          <p:txBody>
            <a:bodyPr wrap="none" lIns="92075" tIns="46038" rIns="92075" bIns="46038">
              <a:prstTxWarp prst="textNoShape">
                <a:avLst/>
              </a:prstTxWarp>
              <a:spAutoFit/>
            </a:bodyPr>
            <a:lstStyle/>
            <a:p>
              <a:pPr defTabSz="762000"/>
              <a:r>
                <a:rPr lang="fr-FR" sz="2800">
                  <a:solidFill>
                    <a:schemeClr val="bg2"/>
                  </a:solidFill>
                </a:rPr>
                <a:t>p</a:t>
              </a:r>
            </a:p>
          </p:txBody>
        </p:sp>
        <p:sp>
          <p:nvSpPr>
            <p:cNvPr id="102411" name="Line 10"/>
            <p:cNvSpPr>
              <a:spLocks noChangeShapeType="1"/>
            </p:cNvSpPr>
            <p:nvPr/>
          </p:nvSpPr>
          <p:spPr bwMode="auto">
            <a:xfrm flipV="1">
              <a:off x="4308" y="1623"/>
              <a:ext cx="329" cy="185"/>
            </a:xfrm>
            <a:prstGeom prst="line">
              <a:avLst/>
            </a:prstGeom>
            <a:noFill/>
            <a:ln w="12700">
              <a:solidFill>
                <a:schemeClr val="tx1"/>
              </a:solidFill>
              <a:round/>
              <a:headEnd type="none" w="sm" len="sm"/>
              <a:tailEnd type="stealth" w="med" len="med"/>
            </a:ln>
          </p:spPr>
          <p:txBody>
            <a:bodyPr wrap="none" anchor="ctr">
              <a:prstTxWarp prst="textNoShape">
                <a:avLst/>
              </a:prstTxWarp>
            </a:bodyPr>
            <a:lstStyle/>
            <a:p>
              <a:endParaRPr lang="fr-FR"/>
            </a:p>
          </p:txBody>
        </p:sp>
        <p:sp>
          <p:nvSpPr>
            <p:cNvPr id="102412" name="Line 11"/>
            <p:cNvSpPr>
              <a:spLocks noChangeShapeType="1"/>
            </p:cNvSpPr>
            <p:nvPr/>
          </p:nvSpPr>
          <p:spPr bwMode="auto">
            <a:xfrm>
              <a:off x="4310" y="1818"/>
              <a:ext cx="330" cy="185"/>
            </a:xfrm>
            <a:prstGeom prst="line">
              <a:avLst/>
            </a:prstGeom>
            <a:noFill/>
            <a:ln w="12700">
              <a:solidFill>
                <a:srgbClr val="CC0000"/>
              </a:solidFill>
              <a:round/>
              <a:headEnd type="none" w="sm" len="sm"/>
              <a:tailEnd type="stealth" w="med" len="med"/>
            </a:ln>
          </p:spPr>
          <p:txBody>
            <a:bodyPr wrap="none" anchor="ctr">
              <a:prstTxWarp prst="textNoShape">
                <a:avLst/>
              </a:prstTxWarp>
            </a:bodyPr>
            <a:lstStyle/>
            <a:p>
              <a:endParaRPr lang="fr-FR"/>
            </a:p>
          </p:txBody>
        </p:sp>
        <p:sp>
          <p:nvSpPr>
            <p:cNvPr id="102413" name="Rectangle 12"/>
            <p:cNvSpPr>
              <a:spLocks noChangeArrowheads="1"/>
            </p:cNvSpPr>
            <p:nvPr/>
          </p:nvSpPr>
          <p:spPr bwMode="auto">
            <a:xfrm>
              <a:off x="4630" y="1436"/>
              <a:ext cx="228" cy="327"/>
            </a:xfrm>
            <a:prstGeom prst="rect">
              <a:avLst/>
            </a:prstGeom>
            <a:noFill/>
            <a:ln w="9525">
              <a:noFill/>
              <a:miter lim="800000"/>
              <a:headEnd/>
              <a:tailEnd/>
            </a:ln>
          </p:spPr>
          <p:txBody>
            <a:bodyPr wrap="none" lIns="92075" tIns="46038" rIns="92075" bIns="46038">
              <a:prstTxWarp prst="textNoShape">
                <a:avLst/>
              </a:prstTxWarp>
              <a:spAutoFit/>
            </a:bodyPr>
            <a:lstStyle/>
            <a:p>
              <a:pPr defTabSz="762000"/>
              <a:r>
                <a:rPr lang="fr-FR" sz="2800">
                  <a:solidFill>
                    <a:schemeClr val="bg2"/>
                  </a:solidFill>
                </a:rPr>
                <a:t>n</a:t>
              </a:r>
            </a:p>
          </p:txBody>
        </p:sp>
        <p:sp>
          <p:nvSpPr>
            <p:cNvPr id="102414" name="Rectangle 13"/>
            <p:cNvSpPr>
              <a:spLocks noChangeArrowheads="1"/>
            </p:cNvSpPr>
            <p:nvPr/>
          </p:nvSpPr>
          <p:spPr bwMode="auto">
            <a:xfrm>
              <a:off x="4630" y="1840"/>
              <a:ext cx="325" cy="365"/>
            </a:xfrm>
            <a:prstGeom prst="rect">
              <a:avLst/>
            </a:prstGeom>
            <a:noFill/>
            <a:ln w="9525">
              <a:noFill/>
              <a:miter lim="800000"/>
              <a:headEnd/>
              <a:tailEnd/>
            </a:ln>
          </p:spPr>
          <p:txBody>
            <a:bodyPr wrap="none" lIns="92075" tIns="46038" rIns="92075" bIns="46038">
              <a:prstTxWarp prst="textNoShape">
                <a:avLst/>
              </a:prstTxWarp>
              <a:spAutoFit/>
            </a:bodyPr>
            <a:lstStyle/>
            <a:p>
              <a:pPr defTabSz="762000"/>
              <a:r>
                <a:rPr lang="fr-FR" sz="3200">
                  <a:solidFill>
                    <a:srgbClr val="CC0000"/>
                  </a:solidFill>
                </a:rPr>
                <a:t>e</a:t>
              </a:r>
              <a:r>
                <a:rPr lang="fr-FR" sz="3200" baseline="30000">
                  <a:solidFill>
                    <a:srgbClr val="CC0000"/>
                  </a:solidFill>
                </a:rPr>
                <a:t>+</a:t>
              </a:r>
              <a:endParaRPr lang="fr-FR" sz="3200" baseline="30000">
                <a:solidFill>
                  <a:srgbClr val="FF0033"/>
                </a:solidFill>
              </a:endParaRPr>
            </a:p>
          </p:txBody>
        </p:sp>
        <p:sp>
          <p:nvSpPr>
            <p:cNvPr id="102432" name="Line 16"/>
            <p:cNvSpPr>
              <a:spLocks noChangeShapeType="1"/>
            </p:cNvSpPr>
            <p:nvPr/>
          </p:nvSpPr>
          <p:spPr bwMode="auto">
            <a:xfrm>
              <a:off x="3803" y="2784"/>
              <a:ext cx="86" cy="0"/>
            </a:xfrm>
            <a:prstGeom prst="line">
              <a:avLst/>
            </a:prstGeom>
            <a:noFill/>
            <a:ln w="12700">
              <a:noFill/>
              <a:round/>
              <a:headEnd type="none" w="sm" len="sm"/>
              <a:tailEnd type="none" w="sm" len="sm"/>
            </a:ln>
          </p:spPr>
          <p:txBody>
            <a:bodyPr wrap="none" anchor="ctr">
              <a:prstTxWarp prst="textNoShape">
                <a:avLst/>
              </a:prstTxWarp>
            </a:bodyPr>
            <a:lstStyle/>
            <a:p>
              <a:endParaRPr lang="fr-FR"/>
            </a:p>
          </p:txBody>
        </p:sp>
        <p:sp>
          <p:nvSpPr>
            <p:cNvPr id="102416" name="Rectangle 17"/>
            <p:cNvSpPr>
              <a:spLocks noChangeArrowheads="1"/>
            </p:cNvSpPr>
            <p:nvPr/>
          </p:nvSpPr>
          <p:spPr bwMode="auto">
            <a:xfrm>
              <a:off x="2510" y="1600"/>
              <a:ext cx="249" cy="365"/>
            </a:xfrm>
            <a:prstGeom prst="rect">
              <a:avLst/>
            </a:prstGeom>
            <a:noFill/>
            <a:ln w="9525">
              <a:noFill/>
              <a:miter lim="800000"/>
              <a:headEnd/>
              <a:tailEnd/>
            </a:ln>
          </p:spPr>
          <p:txBody>
            <a:bodyPr wrap="none" lIns="92075" tIns="46038" rIns="92075" bIns="46038">
              <a:prstTxWarp prst="textNoShape">
                <a:avLst/>
              </a:prstTxWarp>
              <a:spAutoFit/>
            </a:bodyPr>
            <a:lstStyle/>
            <a:p>
              <a:pPr defTabSz="762000"/>
              <a:r>
                <a:rPr lang="fr-FR" sz="3200">
                  <a:solidFill>
                    <a:srgbClr val="CC0000"/>
                  </a:solidFill>
                  <a:latin typeface="Symbol" charset="2"/>
                </a:rPr>
                <a:t>n</a:t>
              </a:r>
              <a:endParaRPr lang="fr-FR" sz="3200">
                <a:solidFill>
                  <a:srgbClr val="FF0033"/>
                </a:solidFill>
                <a:latin typeface="Symbol" charset="2"/>
              </a:endParaRPr>
            </a:p>
          </p:txBody>
        </p:sp>
        <p:sp>
          <p:nvSpPr>
            <p:cNvPr id="102417" name="Line 18"/>
            <p:cNvSpPr>
              <a:spLocks noChangeShapeType="1"/>
            </p:cNvSpPr>
            <p:nvPr/>
          </p:nvSpPr>
          <p:spPr bwMode="auto">
            <a:xfrm>
              <a:off x="2586" y="1736"/>
              <a:ext cx="88" cy="0"/>
            </a:xfrm>
            <a:prstGeom prst="line">
              <a:avLst/>
            </a:prstGeom>
            <a:noFill/>
            <a:ln w="28575">
              <a:solidFill>
                <a:srgbClr val="CC0000"/>
              </a:solidFill>
              <a:round/>
              <a:headEnd type="none" w="sm" len="sm"/>
              <a:tailEnd type="none" w="sm" len="sm"/>
            </a:ln>
          </p:spPr>
          <p:txBody>
            <a:bodyPr wrap="none" anchor="ctr">
              <a:prstTxWarp prst="textNoShape">
                <a:avLst/>
              </a:prstTxWarp>
            </a:bodyPr>
            <a:lstStyle/>
            <a:p>
              <a:endParaRPr lang="fr-FR"/>
            </a:p>
          </p:txBody>
        </p:sp>
        <p:sp>
          <p:nvSpPr>
            <p:cNvPr id="102418" name="Oval 19"/>
            <p:cNvSpPr>
              <a:spLocks noChangeArrowheads="1"/>
            </p:cNvSpPr>
            <p:nvPr/>
          </p:nvSpPr>
          <p:spPr bwMode="auto">
            <a:xfrm>
              <a:off x="791" y="1383"/>
              <a:ext cx="856" cy="808"/>
            </a:xfrm>
            <a:prstGeom prst="ellipse">
              <a:avLst/>
            </a:prstGeom>
            <a:solidFill>
              <a:schemeClr val="hlink"/>
            </a:solidFill>
            <a:ln w="12700">
              <a:solidFill>
                <a:schemeClr val="tx1"/>
              </a:solidFill>
              <a:round/>
              <a:headEnd/>
              <a:tailEnd/>
            </a:ln>
          </p:spPr>
          <p:txBody>
            <a:bodyPr wrap="none" anchor="ctr">
              <a:prstTxWarp prst="textNoShape">
                <a:avLst/>
              </a:prstTxWarp>
            </a:bodyPr>
            <a:lstStyle/>
            <a:p>
              <a:endParaRPr lang="fr-FR"/>
            </a:p>
          </p:txBody>
        </p:sp>
        <p:sp>
          <p:nvSpPr>
            <p:cNvPr id="102419" name="Rectangle 20"/>
            <p:cNvSpPr>
              <a:spLocks noChangeArrowheads="1"/>
            </p:cNvSpPr>
            <p:nvPr/>
          </p:nvSpPr>
          <p:spPr bwMode="auto">
            <a:xfrm>
              <a:off x="837" y="1555"/>
              <a:ext cx="827" cy="446"/>
            </a:xfrm>
            <a:prstGeom prst="rect">
              <a:avLst/>
            </a:prstGeom>
            <a:noFill/>
            <a:ln w="9525">
              <a:noFill/>
              <a:miter lim="800000"/>
              <a:headEnd/>
              <a:tailEnd/>
            </a:ln>
          </p:spPr>
          <p:txBody>
            <a:bodyPr wrap="none" lIns="92075" tIns="46038" rIns="92075" bIns="46038">
              <a:prstTxWarp prst="textNoShape">
                <a:avLst/>
              </a:prstTxWarp>
              <a:spAutoFit/>
            </a:bodyPr>
            <a:lstStyle/>
            <a:p>
              <a:pPr algn="ctr" defTabSz="762000"/>
              <a:r>
                <a:rPr lang="fr-FR" sz="2000" b="1">
                  <a:solidFill>
                    <a:srgbClr val="0066FF"/>
                  </a:solidFill>
                </a:rPr>
                <a:t>Réacteur</a:t>
              </a:r>
            </a:p>
            <a:p>
              <a:pPr algn="ctr" defTabSz="762000"/>
              <a:r>
                <a:rPr lang="fr-FR" sz="2000" b="1">
                  <a:solidFill>
                    <a:srgbClr val="0066FF"/>
                  </a:solidFill>
                </a:rPr>
                <a:t>nucléaire</a:t>
              </a:r>
              <a:endParaRPr lang="fr-FR">
                <a:solidFill>
                  <a:srgbClr val="0066FF"/>
                </a:solidFill>
              </a:endParaRPr>
            </a:p>
          </p:txBody>
        </p:sp>
        <p:sp>
          <p:nvSpPr>
            <p:cNvPr id="102420" name="Line 21"/>
            <p:cNvSpPr>
              <a:spLocks noChangeShapeType="1"/>
            </p:cNvSpPr>
            <p:nvPr/>
          </p:nvSpPr>
          <p:spPr bwMode="auto">
            <a:xfrm flipH="1" flipV="1">
              <a:off x="564" y="999"/>
              <a:ext cx="280" cy="377"/>
            </a:xfrm>
            <a:prstGeom prst="line">
              <a:avLst/>
            </a:prstGeom>
            <a:noFill/>
            <a:ln w="12700">
              <a:solidFill>
                <a:srgbClr val="CC0000"/>
              </a:solidFill>
              <a:prstDash val="dash"/>
              <a:round/>
              <a:headEnd type="none" w="sm" len="sm"/>
              <a:tailEnd type="stealth" w="med" len="med"/>
            </a:ln>
          </p:spPr>
          <p:txBody>
            <a:bodyPr wrap="none" anchor="ctr">
              <a:prstTxWarp prst="textNoShape">
                <a:avLst/>
              </a:prstTxWarp>
            </a:bodyPr>
            <a:lstStyle/>
            <a:p>
              <a:endParaRPr lang="fr-FR"/>
            </a:p>
          </p:txBody>
        </p:sp>
        <p:sp>
          <p:nvSpPr>
            <p:cNvPr id="102421" name="Line 22"/>
            <p:cNvSpPr>
              <a:spLocks noChangeShapeType="1"/>
            </p:cNvSpPr>
            <p:nvPr/>
          </p:nvSpPr>
          <p:spPr bwMode="auto">
            <a:xfrm flipH="1" flipV="1">
              <a:off x="996" y="759"/>
              <a:ext cx="136" cy="521"/>
            </a:xfrm>
            <a:prstGeom prst="line">
              <a:avLst/>
            </a:prstGeom>
            <a:noFill/>
            <a:ln w="12700">
              <a:solidFill>
                <a:srgbClr val="CC0000"/>
              </a:solidFill>
              <a:prstDash val="dash"/>
              <a:round/>
              <a:headEnd type="none" w="sm" len="sm"/>
              <a:tailEnd type="stealth" w="med" len="med"/>
            </a:ln>
          </p:spPr>
          <p:txBody>
            <a:bodyPr wrap="none" anchor="ctr">
              <a:prstTxWarp prst="textNoShape">
                <a:avLst/>
              </a:prstTxWarp>
            </a:bodyPr>
            <a:lstStyle/>
            <a:p>
              <a:endParaRPr lang="fr-FR"/>
            </a:p>
          </p:txBody>
        </p:sp>
        <p:sp>
          <p:nvSpPr>
            <p:cNvPr id="102422" name="Line 23"/>
            <p:cNvSpPr>
              <a:spLocks noChangeShapeType="1"/>
            </p:cNvSpPr>
            <p:nvPr/>
          </p:nvSpPr>
          <p:spPr bwMode="auto">
            <a:xfrm flipV="1">
              <a:off x="1380" y="807"/>
              <a:ext cx="137" cy="521"/>
            </a:xfrm>
            <a:prstGeom prst="line">
              <a:avLst/>
            </a:prstGeom>
            <a:noFill/>
            <a:ln w="12700">
              <a:solidFill>
                <a:srgbClr val="CC0000"/>
              </a:solidFill>
              <a:prstDash val="dash"/>
              <a:round/>
              <a:headEnd type="none" w="sm" len="sm"/>
              <a:tailEnd type="stealth" w="med" len="med"/>
            </a:ln>
          </p:spPr>
          <p:txBody>
            <a:bodyPr wrap="none" anchor="ctr">
              <a:prstTxWarp prst="textNoShape">
                <a:avLst/>
              </a:prstTxWarp>
            </a:bodyPr>
            <a:lstStyle/>
            <a:p>
              <a:endParaRPr lang="fr-FR"/>
            </a:p>
          </p:txBody>
        </p:sp>
        <p:sp>
          <p:nvSpPr>
            <p:cNvPr id="102423" name="Line 24"/>
            <p:cNvSpPr>
              <a:spLocks noChangeShapeType="1"/>
            </p:cNvSpPr>
            <p:nvPr/>
          </p:nvSpPr>
          <p:spPr bwMode="auto">
            <a:xfrm flipH="1">
              <a:off x="614" y="2202"/>
              <a:ext cx="330" cy="425"/>
            </a:xfrm>
            <a:prstGeom prst="line">
              <a:avLst/>
            </a:prstGeom>
            <a:noFill/>
            <a:ln w="12700">
              <a:solidFill>
                <a:srgbClr val="CC0000"/>
              </a:solidFill>
              <a:prstDash val="dash"/>
              <a:round/>
              <a:headEnd type="none" w="sm" len="sm"/>
              <a:tailEnd type="stealth" w="med" len="med"/>
            </a:ln>
          </p:spPr>
          <p:txBody>
            <a:bodyPr wrap="none" anchor="ctr">
              <a:prstTxWarp prst="textNoShape">
                <a:avLst/>
              </a:prstTxWarp>
            </a:bodyPr>
            <a:lstStyle/>
            <a:p>
              <a:endParaRPr lang="fr-FR"/>
            </a:p>
          </p:txBody>
        </p:sp>
        <p:sp>
          <p:nvSpPr>
            <p:cNvPr id="102424" name="Line 25"/>
            <p:cNvSpPr>
              <a:spLocks noChangeShapeType="1"/>
            </p:cNvSpPr>
            <p:nvPr/>
          </p:nvSpPr>
          <p:spPr bwMode="auto">
            <a:xfrm>
              <a:off x="1183" y="2298"/>
              <a:ext cx="0" cy="569"/>
            </a:xfrm>
            <a:prstGeom prst="line">
              <a:avLst/>
            </a:prstGeom>
            <a:noFill/>
            <a:ln w="12700">
              <a:solidFill>
                <a:srgbClr val="CC0000"/>
              </a:solidFill>
              <a:prstDash val="dash"/>
              <a:round/>
              <a:headEnd type="none" w="sm" len="sm"/>
              <a:tailEnd type="stealth" w="med" len="med"/>
            </a:ln>
          </p:spPr>
          <p:txBody>
            <a:bodyPr wrap="none" anchor="ctr">
              <a:prstTxWarp prst="textNoShape">
                <a:avLst/>
              </a:prstTxWarp>
            </a:bodyPr>
            <a:lstStyle/>
            <a:p>
              <a:endParaRPr lang="fr-FR"/>
            </a:p>
          </p:txBody>
        </p:sp>
        <p:sp>
          <p:nvSpPr>
            <p:cNvPr id="102425" name="Line 26"/>
            <p:cNvSpPr>
              <a:spLocks noChangeShapeType="1"/>
            </p:cNvSpPr>
            <p:nvPr/>
          </p:nvSpPr>
          <p:spPr bwMode="auto">
            <a:xfrm>
              <a:off x="1527" y="2202"/>
              <a:ext cx="328" cy="521"/>
            </a:xfrm>
            <a:prstGeom prst="line">
              <a:avLst/>
            </a:prstGeom>
            <a:noFill/>
            <a:ln w="12700">
              <a:solidFill>
                <a:srgbClr val="CC0000"/>
              </a:solidFill>
              <a:prstDash val="dash"/>
              <a:round/>
              <a:headEnd type="none" w="sm" len="sm"/>
              <a:tailEnd type="stealth" w="med" len="med"/>
            </a:ln>
          </p:spPr>
          <p:txBody>
            <a:bodyPr wrap="none" anchor="ctr">
              <a:prstTxWarp prst="textNoShape">
                <a:avLst/>
              </a:prstTxWarp>
            </a:bodyPr>
            <a:lstStyle/>
            <a:p>
              <a:endParaRPr lang="fr-FR"/>
            </a:p>
          </p:txBody>
        </p:sp>
        <p:sp>
          <p:nvSpPr>
            <p:cNvPr id="102426" name="Line 27"/>
            <p:cNvSpPr>
              <a:spLocks noChangeShapeType="1"/>
            </p:cNvSpPr>
            <p:nvPr/>
          </p:nvSpPr>
          <p:spPr bwMode="auto">
            <a:xfrm flipV="1">
              <a:off x="1668" y="999"/>
              <a:ext cx="473" cy="521"/>
            </a:xfrm>
            <a:prstGeom prst="line">
              <a:avLst/>
            </a:prstGeom>
            <a:noFill/>
            <a:ln w="12700">
              <a:solidFill>
                <a:srgbClr val="CC0000"/>
              </a:solidFill>
              <a:prstDash val="dash"/>
              <a:round/>
              <a:headEnd type="none" w="sm" len="sm"/>
              <a:tailEnd type="stealth" w="med" len="med"/>
            </a:ln>
          </p:spPr>
          <p:txBody>
            <a:bodyPr wrap="none" anchor="ctr">
              <a:prstTxWarp prst="textNoShape">
                <a:avLst/>
              </a:prstTxWarp>
            </a:bodyPr>
            <a:lstStyle/>
            <a:p>
              <a:endParaRPr lang="fr-FR"/>
            </a:p>
          </p:txBody>
        </p:sp>
        <p:sp>
          <p:nvSpPr>
            <p:cNvPr id="102427" name="Line 28"/>
            <p:cNvSpPr>
              <a:spLocks noChangeShapeType="1"/>
            </p:cNvSpPr>
            <p:nvPr/>
          </p:nvSpPr>
          <p:spPr bwMode="auto">
            <a:xfrm>
              <a:off x="1767" y="1811"/>
              <a:ext cx="761" cy="0"/>
            </a:xfrm>
            <a:prstGeom prst="line">
              <a:avLst/>
            </a:prstGeom>
            <a:noFill/>
            <a:ln w="12700">
              <a:solidFill>
                <a:srgbClr val="CC0000"/>
              </a:solidFill>
              <a:prstDash val="dash"/>
              <a:round/>
              <a:headEnd type="none" w="sm" len="sm"/>
              <a:tailEnd type="stealth" w="med" len="med"/>
            </a:ln>
          </p:spPr>
          <p:txBody>
            <a:bodyPr wrap="none" anchor="ctr">
              <a:prstTxWarp prst="textNoShape">
                <a:avLst/>
              </a:prstTxWarp>
            </a:bodyPr>
            <a:lstStyle/>
            <a:p>
              <a:endParaRPr lang="fr-FR"/>
            </a:p>
          </p:txBody>
        </p:sp>
        <p:sp>
          <p:nvSpPr>
            <p:cNvPr id="102428" name="Line 29"/>
            <p:cNvSpPr>
              <a:spLocks noChangeShapeType="1"/>
            </p:cNvSpPr>
            <p:nvPr/>
          </p:nvSpPr>
          <p:spPr bwMode="auto">
            <a:xfrm flipH="1">
              <a:off x="343" y="1829"/>
              <a:ext cx="307" cy="0"/>
            </a:xfrm>
            <a:prstGeom prst="line">
              <a:avLst/>
            </a:prstGeom>
            <a:noFill/>
            <a:ln w="12700">
              <a:solidFill>
                <a:srgbClr val="CC0000"/>
              </a:solidFill>
              <a:prstDash val="dash"/>
              <a:round/>
              <a:headEnd type="none" w="sm" len="sm"/>
              <a:tailEnd type="stealth" w="med" len="med"/>
            </a:ln>
          </p:spPr>
          <p:txBody>
            <a:bodyPr wrap="none" anchor="ctr">
              <a:prstTxWarp prst="textNoShape">
                <a:avLst/>
              </a:prstTxWarp>
            </a:bodyPr>
            <a:lstStyle/>
            <a:p>
              <a:endParaRPr lang="fr-FR"/>
            </a:p>
          </p:txBody>
        </p:sp>
        <p:sp>
          <p:nvSpPr>
            <p:cNvPr id="102429" name="Oval 30"/>
            <p:cNvSpPr>
              <a:spLocks noChangeArrowheads="1"/>
            </p:cNvSpPr>
            <p:nvPr/>
          </p:nvSpPr>
          <p:spPr bwMode="auto">
            <a:xfrm>
              <a:off x="4278" y="1789"/>
              <a:ext cx="44" cy="47"/>
            </a:xfrm>
            <a:prstGeom prst="ellipse">
              <a:avLst/>
            </a:prstGeom>
            <a:solidFill>
              <a:srgbClr val="777777"/>
            </a:solidFill>
            <a:ln w="12700">
              <a:noFill/>
              <a:round/>
              <a:headEnd type="none" w="sm" len="sm"/>
              <a:tailEnd type="none" w="sm" len="sm"/>
            </a:ln>
          </p:spPr>
          <p:txBody>
            <a:bodyPr wrap="none" anchor="ctr">
              <a:prstTxWarp prst="textNoShape">
                <a:avLst/>
              </a:prstTxWarp>
            </a:bodyPr>
            <a:lstStyle/>
            <a:p>
              <a:endParaRPr lang="fr-FR"/>
            </a:p>
          </p:txBody>
        </p:sp>
        <p:sp>
          <p:nvSpPr>
            <p:cNvPr id="102430" name="Line 31"/>
            <p:cNvSpPr>
              <a:spLocks noChangeShapeType="1"/>
            </p:cNvSpPr>
            <p:nvPr/>
          </p:nvSpPr>
          <p:spPr bwMode="auto">
            <a:xfrm>
              <a:off x="3785" y="2786"/>
              <a:ext cx="89" cy="0"/>
            </a:xfrm>
            <a:prstGeom prst="line">
              <a:avLst/>
            </a:prstGeom>
            <a:noFill/>
            <a:ln w="28575">
              <a:solidFill>
                <a:srgbClr val="CC0000"/>
              </a:solidFill>
              <a:round/>
              <a:headEnd type="none" w="sm" len="sm"/>
              <a:tailEnd type="none" w="sm" len="sm"/>
            </a:ln>
          </p:spPr>
          <p:txBody>
            <a:bodyPr wrap="none" anchor="ctr">
              <a:prstTxWarp prst="textNoShape">
                <a:avLst/>
              </a:prstTxWarp>
            </a:bodyPr>
            <a:lstStyle/>
            <a:p>
              <a:endParaRPr lang="fr-FR"/>
            </a:p>
          </p:txBody>
        </p:sp>
      </p:grpSp>
      <p:sp>
        <p:nvSpPr>
          <p:cNvPr id="33" name="Rectangle 32"/>
          <p:cNvSpPr/>
          <p:nvPr/>
        </p:nvSpPr>
        <p:spPr>
          <a:xfrm>
            <a:off x="0" y="4495800"/>
            <a:ext cx="5410200" cy="1200329"/>
          </a:xfrm>
          <a:prstGeom prst="rect">
            <a:avLst/>
          </a:prstGeom>
        </p:spPr>
        <p:txBody>
          <a:bodyPr wrap="square">
            <a:spAutoFit/>
          </a:bodyPr>
          <a:lstStyle/>
          <a:p>
            <a:r>
              <a:rPr lang="fr-FR" sz="1800" b="1" dirty="0" smtClean="0">
                <a:solidFill>
                  <a:srgbClr val="FF0000"/>
                </a:solidFill>
              </a:rPr>
              <a:t>Bethe et </a:t>
            </a:r>
            <a:r>
              <a:rPr lang="fr-FR" sz="1800" b="1" dirty="0" err="1" smtClean="0">
                <a:solidFill>
                  <a:srgbClr val="FF0000"/>
                </a:solidFill>
              </a:rPr>
              <a:t>Peierls</a:t>
            </a:r>
            <a:r>
              <a:rPr lang="fr-FR" sz="1800" b="1" dirty="0" smtClean="0">
                <a:solidFill>
                  <a:srgbClr val="FF0000"/>
                </a:solidFill>
              </a:rPr>
              <a:t> calculent à travers le temps de vie du neutron que le </a:t>
            </a:r>
            <a:r>
              <a:rPr lang="fr-FR" sz="1800" b="1" dirty="0" smtClean="0">
                <a:solidFill>
                  <a:srgbClr val="FF0000"/>
                </a:solidFill>
                <a:latin typeface="Symbol" charset="2"/>
              </a:rPr>
              <a:t>n</a:t>
            </a:r>
            <a:r>
              <a:rPr lang="fr-FR" sz="1800" b="1" dirty="0" smtClean="0">
                <a:solidFill>
                  <a:srgbClr val="FF0000"/>
                </a:solidFill>
              </a:rPr>
              <a:t> interagit très faiblement, il faut 100 milliards de rayons de la terre pour arrêter une fraction</a:t>
            </a:r>
            <a:endParaRPr lang="fr-FR" sz="1800" b="1" dirty="0">
              <a:solidFill>
                <a:srgbClr val="FF0000"/>
              </a:solidFill>
            </a:endParaRPr>
          </a:p>
        </p:txBody>
      </p:sp>
      <p:pic>
        <p:nvPicPr>
          <p:cNvPr id="34" name="Picture 5" descr="reinesexp"/>
          <p:cNvPicPr>
            <a:picLocks noChangeAspect="1" noChangeArrowheads="1"/>
          </p:cNvPicPr>
          <p:nvPr/>
        </p:nvPicPr>
        <p:blipFill>
          <a:blip r:embed="rId2"/>
          <a:srcRect/>
          <a:stretch>
            <a:fillRect/>
          </a:stretch>
        </p:blipFill>
        <p:spPr bwMode="auto">
          <a:xfrm>
            <a:off x="5410201" y="3925078"/>
            <a:ext cx="3660774" cy="179303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5800" y="304800"/>
            <a:ext cx="7772400" cy="914400"/>
          </a:xfrm>
          <a:solidFill>
            <a:schemeClr val="accent6">
              <a:lumMod val="40000"/>
              <a:lumOff val="60000"/>
            </a:schemeClr>
          </a:solidFill>
          <a:ln w="38100" cap="flat" algn="ctr">
            <a:solidFill>
              <a:srgbClr val="FF0000"/>
            </a:solidFill>
            <a:headEnd type="none" w="med" len="med"/>
            <a:tailEnd type="none" w="med" len="med"/>
          </a:ln>
        </p:spPr>
        <p:txBody>
          <a:bodyPr/>
          <a:lstStyle/>
          <a:p>
            <a:pPr>
              <a:defRPr/>
            </a:pPr>
            <a:r>
              <a:rPr lang="fr-FR" sz="2800" dirty="0" smtClean="0">
                <a:solidFill>
                  <a:schemeClr val="tx1"/>
                </a:solidFill>
                <a:ea typeface="ＭＳ Ｐゴシック" charset="-128"/>
                <a:cs typeface="ＭＳ Ｐゴシック" charset="-128"/>
              </a:rPr>
              <a:t>Reines+ Cowan: Projet </a:t>
            </a:r>
            <a:r>
              <a:rPr lang="fr-FR" sz="2800" dirty="0" err="1" smtClean="0">
                <a:solidFill>
                  <a:schemeClr val="tx1"/>
                </a:solidFill>
                <a:ea typeface="ＭＳ Ｐゴシック" charset="-128"/>
                <a:cs typeface="ＭＳ Ｐゴシック" charset="-128"/>
              </a:rPr>
              <a:t>Poltergeist</a:t>
            </a:r>
            <a:r>
              <a:rPr lang="fr-FR" sz="2800" dirty="0" smtClean="0">
                <a:solidFill>
                  <a:schemeClr val="tx1"/>
                </a:solidFill>
                <a:ea typeface="ＭＳ Ｐゴシック" charset="-128"/>
                <a:cs typeface="ＭＳ Ｐゴシック" charset="-128"/>
              </a:rPr>
              <a:t>,  </a:t>
            </a:r>
            <a:br>
              <a:rPr lang="fr-FR" sz="2800" dirty="0" smtClean="0">
                <a:solidFill>
                  <a:schemeClr val="tx1"/>
                </a:solidFill>
                <a:ea typeface="ＭＳ Ｐゴシック" charset="-128"/>
                <a:cs typeface="ＭＳ Ｐゴシック" charset="-128"/>
              </a:rPr>
            </a:br>
            <a:r>
              <a:rPr lang="fr-FR" sz="2800" dirty="0" smtClean="0">
                <a:solidFill>
                  <a:schemeClr val="tx1"/>
                </a:solidFill>
                <a:ea typeface="ＭＳ Ｐゴシック" charset="-128"/>
                <a:cs typeface="ＭＳ Ｐゴシック" charset="-128"/>
              </a:rPr>
              <a:t>1956 détection des neutrinos</a:t>
            </a:r>
            <a:endParaRPr lang="fr-FR" dirty="0" smtClean="0">
              <a:solidFill>
                <a:schemeClr val="tx1"/>
              </a:solidFill>
              <a:ea typeface="ＭＳ Ｐゴシック" charset="-128"/>
              <a:cs typeface="ＭＳ Ｐゴシック" charset="-128"/>
            </a:endParaRPr>
          </a:p>
        </p:txBody>
      </p:sp>
      <p:pic>
        <p:nvPicPr>
          <p:cNvPr id="103428" name="Picture 7" descr="preinesdet"/>
          <p:cNvPicPr>
            <a:picLocks noChangeAspect="1" noChangeArrowheads="1"/>
          </p:cNvPicPr>
          <p:nvPr/>
        </p:nvPicPr>
        <p:blipFill>
          <a:blip r:embed="rId2"/>
          <a:srcRect/>
          <a:stretch>
            <a:fillRect/>
          </a:stretch>
        </p:blipFill>
        <p:spPr bwMode="auto">
          <a:xfrm>
            <a:off x="5181600" y="1600200"/>
            <a:ext cx="3276600" cy="2879725"/>
          </a:xfrm>
          <a:prstGeom prst="rect">
            <a:avLst/>
          </a:prstGeom>
          <a:noFill/>
          <a:ln w="9525">
            <a:noFill/>
            <a:miter lim="800000"/>
            <a:headEnd/>
            <a:tailEnd/>
          </a:ln>
        </p:spPr>
      </p:pic>
      <p:pic>
        <p:nvPicPr>
          <p:cNvPr id="103429" name="Picture 8" descr="reinescontrols"/>
          <p:cNvPicPr>
            <a:picLocks noChangeAspect="1" noChangeArrowheads="1"/>
          </p:cNvPicPr>
          <p:nvPr/>
        </p:nvPicPr>
        <p:blipFill>
          <a:blip r:embed="rId3"/>
          <a:srcRect/>
          <a:stretch>
            <a:fillRect/>
          </a:stretch>
        </p:blipFill>
        <p:spPr bwMode="auto">
          <a:xfrm>
            <a:off x="762000" y="1676400"/>
            <a:ext cx="3962400" cy="2895600"/>
          </a:xfrm>
          <a:prstGeom prst="rect">
            <a:avLst/>
          </a:prstGeom>
          <a:noFill/>
          <a:ln w="9525">
            <a:noFill/>
            <a:miter lim="800000"/>
            <a:headEnd/>
            <a:tailEnd/>
          </a:ln>
        </p:spPr>
      </p:pic>
      <p:sp>
        <p:nvSpPr>
          <p:cNvPr id="103430" name="Text Box 10"/>
          <p:cNvSpPr txBox="1">
            <a:spLocks noChangeArrowheads="1"/>
          </p:cNvSpPr>
          <p:nvPr/>
        </p:nvSpPr>
        <p:spPr bwMode="auto">
          <a:xfrm>
            <a:off x="381000" y="6248400"/>
            <a:ext cx="8382000" cy="461665"/>
          </a:xfrm>
          <a:prstGeom prst="rect">
            <a:avLst/>
          </a:prstGeom>
          <a:solidFill>
            <a:schemeClr val="accent1"/>
          </a:solidFill>
          <a:ln w="9525">
            <a:noFill/>
            <a:miter lim="800000"/>
            <a:headEnd/>
            <a:tailEnd/>
          </a:ln>
        </p:spPr>
        <p:txBody>
          <a:bodyPr wrap="square">
            <a:prstTxWarp prst="textNoShape">
              <a:avLst/>
            </a:prstTxWarp>
            <a:spAutoFit/>
          </a:bodyPr>
          <a:lstStyle/>
          <a:p>
            <a:r>
              <a:rPr lang="fr-FR" i="1" dirty="0">
                <a:latin typeface="Cambria"/>
                <a:cs typeface="Cambria"/>
              </a:rPr>
              <a:t>Pauli: Tout vient à temps à celui  qui sait attendre</a:t>
            </a:r>
          </a:p>
        </p:txBody>
      </p:sp>
      <p:sp>
        <p:nvSpPr>
          <p:cNvPr id="7" name="ZoneTexte 6"/>
          <p:cNvSpPr txBox="1"/>
          <p:nvPr/>
        </p:nvSpPr>
        <p:spPr>
          <a:xfrm>
            <a:off x="685800" y="4648200"/>
            <a:ext cx="3962400" cy="646331"/>
          </a:xfrm>
          <a:prstGeom prst="rect">
            <a:avLst/>
          </a:prstGeom>
          <a:noFill/>
        </p:spPr>
        <p:txBody>
          <a:bodyPr wrap="square" rtlCol="0">
            <a:spAutoFit/>
          </a:bodyPr>
          <a:lstStyle/>
          <a:p>
            <a:r>
              <a:rPr lang="fr-FR" sz="1800" dirty="0"/>
              <a:t>P</a:t>
            </a:r>
            <a:r>
              <a:rPr lang="fr-FR" sz="1800" dirty="0" smtClean="0"/>
              <a:t>remière utilisation d’électronique à grande échelle</a:t>
            </a:r>
            <a:endParaRPr lang="fr-FR" sz="1800" dirty="0"/>
          </a:p>
        </p:txBody>
      </p:sp>
      <p:pic>
        <p:nvPicPr>
          <p:cNvPr id="8" name="Image 7" descr="images_fermi.jpg"/>
          <p:cNvPicPr>
            <a:picLocks noChangeAspect="1"/>
          </p:cNvPicPr>
          <p:nvPr/>
        </p:nvPicPr>
        <p:blipFill>
          <a:blip r:embed="rId4"/>
          <a:stretch>
            <a:fillRect/>
          </a:stretch>
        </p:blipFill>
        <p:spPr>
          <a:xfrm>
            <a:off x="6858000" y="3352800"/>
            <a:ext cx="2133600" cy="2772597"/>
          </a:xfrm>
          <a:prstGeom prst="rect">
            <a:avLst/>
          </a:prstGeom>
        </p:spPr>
      </p:pic>
      <p:sp>
        <p:nvSpPr>
          <p:cNvPr id="9" name="ZoneTexte 8"/>
          <p:cNvSpPr txBox="1"/>
          <p:nvPr/>
        </p:nvSpPr>
        <p:spPr>
          <a:xfrm>
            <a:off x="457200" y="5486400"/>
            <a:ext cx="6477000" cy="400110"/>
          </a:xfrm>
          <a:prstGeom prst="rect">
            <a:avLst/>
          </a:prstGeom>
          <a:noFill/>
        </p:spPr>
        <p:txBody>
          <a:bodyPr wrap="square" rtlCol="0">
            <a:spAutoFit/>
          </a:bodyPr>
          <a:lstStyle/>
          <a:p>
            <a:r>
              <a:rPr lang="fr-FR" sz="2000" dirty="0" smtClean="0">
                <a:latin typeface="Cambria"/>
                <a:cs typeface="Cambria"/>
              </a:rPr>
              <a:t>Détection 45 ans après l’anomalie et 25 après être postulé </a:t>
            </a:r>
            <a:endParaRPr lang="fr-FR" sz="2000" dirty="0">
              <a:latin typeface="Cambria"/>
              <a:cs typeface="Cambria"/>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Arial"/>
        <a:ea typeface="ＭＳ Ｐゴシック"/>
        <a:cs typeface="ＭＳ Ｐゴシック"/>
      </a:majorFont>
      <a:minorFont>
        <a:latin typeface="Arial"/>
        <a:ea typeface="ＭＳ Ｐゴシック"/>
        <a:cs typeface="ＭＳ Ｐゴシック"/>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Vide">
  <a:themeElements>
    <a:clrScheme name="Vid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Vide">
      <a:majorFont>
        <a:latin typeface="Times New Roman"/>
        <a:ea typeface="HG Mincho Light J"/>
        <a:cs typeface="HG Mincho Light J"/>
      </a:majorFont>
      <a:minorFont>
        <a:latin typeface="Times New Roman"/>
        <a:ea typeface="HG Mincho Light J"/>
        <a:cs typeface="HG Mincho Light J"/>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Vid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id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id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id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id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id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id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dèle par défaut">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Modèle par défau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7FFF00"/>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8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7FFF00"/>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8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Modèle par défaut">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Modèle par défau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7FFF00"/>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8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7FFF00"/>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8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a:ea typeface=""/>
        <a:cs typeface=""/>
      </a:majorFont>
      <a:minorFont>
        <a:latin typeface="Times New Roman"/>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8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8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Vide">
  <a:themeElements>
    <a:clrScheme name="Vid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Vide">
      <a:majorFont>
        <a:latin typeface="Times New Roman"/>
        <a:ea typeface="HG Mincho Light J"/>
        <a:cs typeface="HG Mincho Light J"/>
      </a:majorFont>
      <a:minorFont>
        <a:latin typeface="Times New Roman"/>
        <a:ea typeface="HG Mincho Light J"/>
        <a:cs typeface="HG Mincho Light J"/>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Vid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id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id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id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id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id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id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5267</TotalTime>
  <Words>3375</Words>
  <Application>Microsoft Macintosh PowerPoint</Application>
  <PresentationFormat>Présentation à l'écran (4:3)</PresentationFormat>
  <Paragraphs>477</Paragraphs>
  <Slides>49</Slides>
  <Notes>1</Notes>
  <HiddenSlides>0</HiddenSlides>
  <MMClips>1</MMClips>
  <ScaleCrop>false</ScaleCrop>
  <HeadingPairs>
    <vt:vector size="8" baseType="variant">
      <vt:variant>
        <vt:lpstr>Modèle de conception</vt:lpstr>
      </vt:variant>
      <vt:variant>
        <vt:i4>6</vt:i4>
      </vt:variant>
      <vt:variant>
        <vt:lpstr>Liaisons</vt:lpstr>
      </vt:variant>
      <vt:variant>
        <vt:i4>1</vt:i4>
      </vt:variant>
      <vt:variant>
        <vt:lpstr>Serveurs OLE incorporés</vt:lpstr>
      </vt:variant>
      <vt:variant>
        <vt:i4>4</vt:i4>
      </vt:variant>
      <vt:variant>
        <vt:lpstr>Titres des diapositives</vt:lpstr>
      </vt:variant>
      <vt:variant>
        <vt:i4>49</vt:i4>
      </vt:variant>
    </vt:vector>
  </HeadingPairs>
  <TitlesOfParts>
    <vt:vector size="60" baseType="lpstr">
      <vt:lpstr>Nouvelle présentation</vt:lpstr>
      <vt:lpstr>Vide</vt:lpstr>
      <vt:lpstr>Modèle par défaut</vt:lpstr>
      <vt:lpstr>1_Modèle par défaut</vt:lpstr>
      <vt:lpstr>2_Modèle par défaut</vt:lpstr>
      <vt:lpstr>1_Vide</vt:lpstr>
      <vt:lpstr>???</vt:lpstr>
      <vt:lpstr>Équation</vt:lpstr>
      <vt:lpstr>…quation</vt:lpstr>
      <vt:lpstr>CorelPhotoPaint.Image.10</vt:lpstr>
      <vt:lpstr>Equation</vt:lpstr>
      <vt:lpstr>« Bonheur au neutrino par qui le  le scandale arrive… »    S. Katsanevas   Professeur  Paris VII  Chairman de la Coordination Européenne de l’Astroparticule (ApPEC)  Ex Directeur Adjoint Scientifique  IN2P3  ( Avril 2002 à Avril 2012)  </vt:lpstr>
      <vt:lpstr>Evangile selon Luc:  Puis il dit à ses disciples : " Il est impossible que les scandales n'arrivent pas, mais malheur à celui par qui ils arrivent ! Mieux vaudrait pour lui se voir passer autour du cou une pierre à moudre et être jeté à la mer que de scandaliser un seul de ces petits. </vt:lpstr>
      <vt:lpstr>Une liste de scandales…*</vt:lpstr>
      <vt:lpstr>1 Faire une chose horrible,   postuler une particule  qu’on ne peut pas détecter  (W.Pauli)  </vt:lpstr>
      <vt:lpstr>Diapositive 5</vt:lpstr>
      <vt:lpstr>Diapositive 6</vt:lpstr>
      <vt:lpstr>Diapositive 7</vt:lpstr>
      <vt:lpstr>Détection  des n </vt:lpstr>
      <vt:lpstr>Reines+ Cowan: Projet Poltergeist,   1956 détection des neutrinos</vt:lpstr>
      <vt:lpstr>II Pas seulement « invisible » mais il viole la parité « gauche-droite » (Lee, Yang, Wu, Lederman, Telegdi, Goldhaber, Grodzins, Sunyar…)</vt:lpstr>
      <vt:lpstr>La symétrie gauche-droite n’est pas respectée par les intéractions de désintegration β</vt:lpstr>
      <vt:lpstr>Diapositive 12</vt:lpstr>
      <vt:lpstr>III Pire, pas seulement une telle particule mais trois .  Qui les a commandés ?  (I. Rabbi)</vt:lpstr>
      <vt:lpstr>Combien de neutrinos de type différent existent ils?</vt:lpstr>
      <vt:lpstr>Les interactions</vt:lpstr>
      <vt:lpstr>Diapositive 16</vt:lpstr>
      <vt:lpstr> Le modèle standard de la matière</vt:lpstr>
      <vt:lpstr>Diapositive 18</vt:lpstr>
      <vt:lpstr>IV Pire encore, ils ont une masse mal grès le fait que dans le SM le mécanisme n’est pas prévu </vt:lpstr>
      <vt:lpstr>Où est-ce que les neutrinos aparaissent ??</vt:lpstr>
      <vt:lpstr>Diapositive 21</vt:lpstr>
      <vt:lpstr>L’énergie générée par les étoiles (le soleil en particulier) provient de la fusion nucléaire  (Perrin, Eddington, Bethe et Weiszacker, 1920-1939)</vt:lpstr>
      <vt:lpstr>Détecteurs de neutrino solaires</vt:lpstr>
      <vt:lpstr>Diapositive 24</vt:lpstr>
      <vt:lpstr>Une analogie optique pour l’oscillation neutrino</vt:lpstr>
      <vt:lpstr>Les neutrinos du Soleil : Expérience GALLEX</vt:lpstr>
      <vt:lpstr>Diapositive 27</vt:lpstr>
      <vt:lpstr>Diapositive 28</vt:lpstr>
      <vt:lpstr>Les neutrinos des rayons cosmiques oscillent aussi (SuperKamioka 1998)</vt:lpstr>
      <vt:lpstr>SNO en Juin 2001 a confirmé que le phénomène est indépendant du modèle du soleil (30 ans après « l’ anomalie ») </vt:lpstr>
      <vt:lpstr>Un programme de recherche en evolution</vt:lpstr>
      <vt:lpstr>Diapositive 32</vt:lpstr>
      <vt:lpstr>Diapositive 33</vt:lpstr>
      <vt:lpstr>Diapositive 34</vt:lpstr>
      <vt:lpstr>Diapositive 35</vt:lpstr>
      <vt:lpstr>V  Est-ce que le neutrino est responsable de l’existence de la matière ? </vt:lpstr>
      <vt:lpstr>Diapositive 37</vt:lpstr>
      <vt:lpstr>See-Saw Model for Neutrino Masses</vt:lpstr>
      <vt:lpstr>Diapositive 39</vt:lpstr>
      <vt:lpstr>Diapositive 40</vt:lpstr>
      <vt:lpstr>Diapositive 41</vt:lpstr>
      <vt:lpstr>7  L’affaire de la vitesse superluminique du neutrino</vt:lpstr>
      <vt:lpstr>Diapositive 43</vt:lpstr>
      <vt:lpstr>Diapositive 44</vt:lpstr>
      <vt:lpstr>Les réactions selon les « sphères » différents </vt:lpstr>
      <vt:lpstr>Les réactions selon les « sphères » </vt:lpstr>
      <vt:lpstr>Les réactions médiatiques (sphère E) </vt:lpstr>
      <vt:lpstr>Le Monde du 24 Septembre 2011</vt:lpstr>
      <vt:lpstr>Pour finir,  quelques citations</vt:lpstr>
    </vt:vector>
  </TitlesOfParts>
  <Company>cnrs cnrs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cnrs cnrs</dc:creator>
  <cp:lastModifiedBy>CNRS</cp:lastModifiedBy>
  <cp:revision>331</cp:revision>
  <cp:lastPrinted>2009-10-19T05:44:59Z</cp:lastPrinted>
  <dcterms:created xsi:type="dcterms:W3CDTF">2012-10-25T09:11:26Z</dcterms:created>
  <dcterms:modified xsi:type="dcterms:W3CDTF">2012-10-25T10:21:59Z</dcterms:modified>
</cp:coreProperties>
</file>