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9" r:id="rId2"/>
    <p:sldId id="265" r:id="rId3"/>
    <p:sldId id="257" r:id="rId4"/>
    <p:sldId id="259" r:id="rId5"/>
    <p:sldId id="258" r:id="rId6"/>
    <p:sldId id="288" r:id="rId7"/>
    <p:sldId id="279" r:id="rId8"/>
    <p:sldId id="261" r:id="rId9"/>
    <p:sldId id="281" r:id="rId10"/>
    <p:sldId id="262" r:id="rId11"/>
    <p:sldId id="286" r:id="rId12"/>
    <p:sldId id="274" r:id="rId13"/>
    <p:sldId id="292" r:id="rId14"/>
    <p:sldId id="263" r:id="rId15"/>
    <p:sldId id="270" r:id="rId16"/>
    <p:sldId id="269" r:id="rId17"/>
    <p:sldId id="271" r:id="rId18"/>
    <p:sldId id="285" r:id="rId19"/>
    <p:sldId id="272" r:id="rId20"/>
    <p:sldId id="273" r:id="rId21"/>
    <p:sldId id="266" r:id="rId22"/>
    <p:sldId id="276" r:id="rId23"/>
    <p:sldId id="267" r:id="rId24"/>
    <p:sldId id="283" r:id="rId25"/>
    <p:sldId id="293" r:id="rId26"/>
    <p:sldId id="287" r:id="rId27"/>
    <p:sldId id="284" r:id="rId28"/>
    <p:sldId id="290" r:id="rId29"/>
    <p:sldId id="291" r:id="rId30"/>
  </p:sldIdLst>
  <p:sldSz cx="9144000" cy="6858000" type="screen4x3"/>
  <p:notesSz cx="6858000" cy="9906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  <a:srgbClr val="FF0000"/>
    <a:srgbClr val="FFFF00"/>
    <a:srgbClr val="FF0066"/>
    <a:srgbClr val="FF99CC"/>
    <a:srgbClr val="FF66FF"/>
    <a:srgbClr val="D0EBB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0" autoAdjust="0"/>
  </p:normalViewPr>
  <p:slideViewPr>
    <p:cSldViewPr>
      <p:cViewPr varScale="1">
        <p:scale>
          <a:sx n="84" d="100"/>
          <a:sy n="84" d="100"/>
        </p:scale>
        <p:origin x="-11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image" Target="../media/image50.wmf"/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12" Type="http://schemas.openxmlformats.org/officeDocument/2006/relationships/image" Target="../media/image49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11" Type="http://schemas.openxmlformats.org/officeDocument/2006/relationships/image" Target="../media/image48.wmf"/><Relationship Id="rId5" Type="http://schemas.openxmlformats.org/officeDocument/2006/relationships/image" Target="../media/image42.wmf"/><Relationship Id="rId10" Type="http://schemas.openxmlformats.org/officeDocument/2006/relationships/image" Target="../media/image47.wmf"/><Relationship Id="rId4" Type="http://schemas.openxmlformats.org/officeDocument/2006/relationships/image" Target="../media/image41.wmf"/><Relationship Id="rId9" Type="http://schemas.openxmlformats.org/officeDocument/2006/relationships/image" Target="../media/image46.wmf"/><Relationship Id="rId14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90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513" y="0"/>
            <a:ext cx="2971906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40CB-736B-43D9-ACD3-209D60115BD5}" type="datetimeFigureOut">
              <a:rPr lang="fr-FR" smtClean="0"/>
              <a:pPr/>
              <a:t>24/10/2012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6433" y="4705350"/>
            <a:ext cx="5485135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7190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513" y="9409113"/>
            <a:ext cx="2971906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80C6C-82A3-4015-B1A4-EAB3DDFFF24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24/10/2012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9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2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1.bin"/><Relationship Id="rId15" Type="http://schemas.openxmlformats.org/officeDocument/2006/relationships/oleObject" Target="../embeddings/oleObject31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3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3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SN2011fe_coulour_mi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064896" cy="686321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51520" y="260648"/>
            <a:ext cx="75779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rgbClr val="FFFF00"/>
                </a:solidFill>
              </a:rPr>
              <a:t>Cosmological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</a:rPr>
              <a:t>measurements</a:t>
            </a:r>
            <a:r>
              <a:rPr lang="fr-FR" sz="2800" b="1" dirty="0" smtClean="0">
                <a:solidFill>
                  <a:srgbClr val="FFFF00"/>
                </a:solidFill>
              </a:rPr>
              <a:t> </a:t>
            </a:r>
            <a:r>
              <a:rPr lang="fr-FR" sz="2800" b="1" dirty="0" err="1" smtClean="0">
                <a:solidFill>
                  <a:srgbClr val="FFFF00"/>
                </a:solidFill>
              </a:rPr>
              <a:t>with</a:t>
            </a:r>
            <a:r>
              <a:rPr lang="fr-FR" sz="2800" b="1" dirty="0" smtClean="0">
                <a:solidFill>
                  <a:srgbClr val="FFFF00"/>
                </a:solidFill>
              </a:rPr>
              <a:t> Supernovae </a:t>
            </a:r>
            <a:r>
              <a:rPr lang="fr-FR" sz="2800" b="1" dirty="0" err="1" smtClean="0">
                <a:solidFill>
                  <a:srgbClr val="FFFF00"/>
                </a:solidFill>
              </a:rPr>
              <a:t>Ia</a:t>
            </a:r>
            <a:r>
              <a:rPr lang="fr-FR" sz="2800" b="1" dirty="0" smtClean="0">
                <a:solidFill>
                  <a:srgbClr val="FFFF00"/>
                </a:solidFill>
              </a:rPr>
              <a:t>  </a:t>
            </a:r>
            <a:endParaRPr lang="fr-FR" sz="2800" b="1" dirty="0">
              <a:solidFill>
                <a:srgbClr val="FFFF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907704" y="980728"/>
            <a:ext cx="40346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SNIa</a:t>
            </a:r>
            <a:r>
              <a:rPr lang="fr-F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Distance and </a:t>
            </a:r>
            <a:r>
              <a:rPr lang="fr-FR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cosmology</a:t>
            </a:r>
            <a:endParaRPr lang="fr-FR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Observations   </a:t>
            </a: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Standardisation (x1,c)</a:t>
            </a: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Hubble </a:t>
            </a:r>
            <a:r>
              <a:rPr lang="fr-F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diagram</a:t>
            </a:r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fr-F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SNfactory</a:t>
            </a:r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Variability</a:t>
            </a:r>
            <a:r>
              <a:rPr lang="fr-FR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spectra</a:t>
            </a:r>
            <a:endParaRPr lang="fr-FR" dirty="0" smtClean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79512" y="6488668"/>
            <a:ext cx="1745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rgbClr val="FFFF00"/>
                </a:solidFill>
              </a:rPr>
              <a:t>G. </a:t>
            </a:r>
            <a:r>
              <a:rPr lang="fr-FR" i="1" dirty="0" err="1" smtClean="0">
                <a:solidFill>
                  <a:srgbClr val="FFFF00"/>
                </a:solidFill>
              </a:rPr>
              <a:t>Smadja</a:t>
            </a:r>
            <a:r>
              <a:rPr lang="fr-FR" i="1" dirty="0" smtClean="0">
                <a:solidFill>
                  <a:srgbClr val="FFFF00"/>
                </a:solidFill>
              </a:rPr>
              <a:t> (IPNL)</a:t>
            </a:r>
            <a:endParaRPr lang="fr-FR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tre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4048" y="1988840"/>
            <a:ext cx="3231116" cy="4179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5" name="ZoneTexte 4"/>
          <p:cNvSpPr txBox="1"/>
          <p:nvPr/>
        </p:nvSpPr>
        <p:spPr>
          <a:xfrm>
            <a:off x="251521" y="1"/>
            <a:ext cx="889248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Standardisation:  time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scale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stretch,x1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,Dm15)/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colour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514843" y="1484784"/>
            <a:ext cx="462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B  light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curve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time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corrections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Image 9" descr="SDSS_x1_and_colo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596819" cy="439224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187624" y="6309320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Lampeitl</a:t>
            </a:r>
            <a:r>
              <a:rPr lang="fr-FR" i="1" dirty="0" smtClean="0"/>
              <a:t>, SDSS-II,2010)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83568" y="1844824"/>
            <a:ext cx="1640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~time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scale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915816" y="184482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Colour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= B-V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83568" y="62068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B-V =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Intrinsic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properties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  host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extinction</a:t>
            </a:r>
          </a:p>
          <a:p>
            <a:r>
              <a:rPr lang="fr-F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brighter</a:t>
            </a:r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bluer</a:t>
            </a:r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5292080" y="6237312"/>
            <a:ext cx="2851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Perlmutter</a:t>
            </a:r>
            <a:r>
              <a:rPr lang="fr-FR" i="1" dirty="0" smtClean="0"/>
              <a:t> et al. ,AAS,1998)</a:t>
            </a:r>
            <a:endParaRPr lang="fr-FR" i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5868144" y="3140968"/>
            <a:ext cx="576064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644008" y="476672"/>
            <a:ext cx="40767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Stretch =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characteristic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duration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mean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~x1      = time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brighter</a:t>
            </a:r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slower</a:t>
            </a:r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8028384" y="2852936"/>
            <a:ext cx="89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Scatter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40%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7956376" y="4509120"/>
            <a:ext cx="14665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Scatter</a:t>
            </a:r>
            <a:r>
              <a:rPr lang="fr-FR" dirty="0" smtClean="0"/>
              <a:t> </a:t>
            </a:r>
          </a:p>
          <a:p>
            <a:r>
              <a:rPr lang="fr-FR" dirty="0" smtClean="0"/>
              <a:t>15%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intrinsic</a:t>
            </a:r>
            <a:r>
              <a:rPr lang="fr-FR" dirty="0" smtClean="0"/>
              <a:t>?)</a:t>
            </a:r>
          </a:p>
          <a:p>
            <a:r>
              <a:rPr lang="fr-FR" dirty="0" err="1" smtClean="0"/>
              <a:t>Probably</a:t>
            </a:r>
            <a:r>
              <a:rPr lang="fr-FR" dirty="0" smtClean="0"/>
              <a:t> not</a:t>
            </a:r>
          </a:p>
          <a:p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intrinsic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5656" y="116632"/>
            <a:ext cx="54200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Standardisation /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variability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80728"/>
            <a:ext cx="856895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Intrinsic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variability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  Down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40% to  14-15%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stretch/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colour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corrections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remains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significant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Reduced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~10-12%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today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spectral</a:t>
            </a: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information,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expected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/corrections  to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ntrinsic</a:t>
            </a:r>
            <a:endParaRPr lang="fr-FR" i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and extinction </a:t>
            </a:r>
            <a:r>
              <a:rPr lang="fr-FR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scatter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few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underluminous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Prototype SN1991bg      CC =     =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collapse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stretch 0.45-0.8                                      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artificial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contamination)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overluminous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SN2006gz,SN2009dc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SNLS_co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3491880" cy="2981100"/>
          </a:xfrm>
          <a:prstGeom prst="rect">
            <a:avLst/>
          </a:prstGeom>
        </p:spPr>
      </p:pic>
      <p:pic>
        <p:nvPicPr>
          <p:cNvPr id="8" name="Image 7" descr="SNLS_stret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273" y="3140968"/>
            <a:ext cx="3335934" cy="3024336"/>
          </a:xfrm>
          <a:prstGeom prst="rect">
            <a:avLst/>
          </a:prstGeom>
        </p:spPr>
      </p:pic>
      <p:sp>
        <p:nvSpPr>
          <p:cNvPr id="10" name="Triangle isocèle 9"/>
          <p:cNvSpPr/>
          <p:nvPr/>
        </p:nvSpPr>
        <p:spPr>
          <a:xfrm>
            <a:off x="6516216" y="2204864"/>
            <a:ext cx="72008" cy="72008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716016" y="4509120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220072" y="3717032"/>
            <a:ext cx="15167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stretch/</a:t>
            </a:r>
          </a:p>
          <a:p>
            <a:r>
              <a:rPr lang="fr-F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6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intrinsic</a:t>
            </a:r>
            <a:endParaRPr lang="fr-FR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483768" y="3356992"/>
            <a:ext cx="1080120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2339752" y="4509120"/>
            <a:ext cx="1697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Large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colour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extinction =</a:t>
            </a:r>
          </a:p>
          <a:p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luminosity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extrinsic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67744" y="6488668"/>
            <a:ext cx="3669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S. Gonzalez-</a:t>
            </a:r>
            <a:r>
              <a:rPr lang="fr-FR" i="1" dirty="0" err="1" smtClean="0"/>
              <a:t>Gaitan</a:t>
            </a:r>
            <a:r>
              <a:rPr lang="fr-FR" i="1" dirty="0" smtClean="0"/>
              <a:t> et al., SNLS, 2010)</a:t>
            </a:r>
            <a:endParaRPr lang="fr-FR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15616" y="0"/>
            <a:ext cx="6297686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Past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recent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ongoing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collaborations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980728"/>
            <a:ext cx="829816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All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redshifts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SCP (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over?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High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CTIO , 4m,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Atacama,Chili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z&lt;0.1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CfA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SNfactory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ongoing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,UH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,2.2m)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 0.2 to 0.4  SDSS  2m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 0.2 to 0.8 DES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Dark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Survey  (CTIO,4m) (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starting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Z~ 0.05 to 0.2  PTF:  (Palomar,2m)   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 0.4 to 0.8   SNLS (CFHT,4m,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completed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z~1   Essence (HST,2m,space)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z~1   GOODS (HST,2m,space) 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43608" y="5380672"/>
            <a:ext cx="51927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SCP = Supernovae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Cosmology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Project </a:t>
            </a:r>
          </a:p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CTIO =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Cerro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Tololo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inter-American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Observatory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i="1" dirty="0" err="1" smtClean="0">
                <a:latin typeface="Arial" pitchFamily="34" charset="0"/>
                <a:cs typeface="Arial" pitchFamily="34" charset="0"/>
              </a:rPr>
              <a:t>CfA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= Center for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Astrophysics,Harvard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CFHT= Canadian-French-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Hawxaii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telescope</a:t>
            </a:r>
            <a:endParaRPr lang="fr-FR" i="1" dirty="0" smtClean="0"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PTF: Palomar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Transient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Factory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ul_cosmo_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268760"/>
            <a:ext cx="5292080" cy="350551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123728" y="6309320"/>
            <a:ext cx="5233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~20-25%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flat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GreekC_IV50" pitchFamily="2" charset="0"/>
                <a:cs typeface="GreekC_IV50" pitchFamily="2" charset="0"/>
              </a:rPr>
              <a:t>W</a:t>
            </a:r>
            <a:r>
              <a:rPr lang="fr-FR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=1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59632" y="0"/>
            <a:ext cx="6545703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‘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Historical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‘   publications </a:t>
            </a:r>
            <a:r>
              <a:rPr lang="fr-FR" sz="2800" b="1" i="1" dirty="0" smtClean="0">
                <a:solidFill>
                  <a:schemeClr val="accent1">
                    <a:lumMod val="50000"/>
                  </a:schemeClr>
                </a:solidFill>
              </a:rPr>
              <a:t>(Nobel 2011) </a:t>
            </a:r>
            <a:endParaRPr lang="fr-FR" sz="28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499992" y="908720"/>
            <a:ext cx="2757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aseline="-25000" dirty="0" err="1" smtClean="0">
                <a:latin typeface="Arial" pitchFamily="34" charset="0"/>
                <a:cs typeface="Arial" pitchFamily="34" charset="0"/>
              </a:rPr>
              <a:t>eff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= M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obs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(B-V)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 descr="Riess_Highz_1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4193390" cy="448168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3568" y="587727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latin typeface="Arial" pitchFamily="34" charset="0"/>
                <a:cs typeface="Arial" pitchFamily="34" charset="0"/>
              </a:rPr>
              <a:t>A.Riess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al. (1998)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92080" y="5085184"/>
            <a:ext cx="2890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S.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Perlmutter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al.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(1998)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043608" y="188640"/>
            <a:ext cx="6978577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Cosmology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fromSNIa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: Hubble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Diagram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Image 5" descr="SNLS_III_Hubblecombin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836712"/>
            <a:ext cx="5095702" cy="381642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499992" y="5373216"/>
            <a:ext cx="41216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Union and SNLS  collaborations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Curve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fit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residual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scatter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~15% 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Flèche vers le haut 8"/>
          <p:cNvSpPr/>
          <p:nvPr/>
        </p:nvSpPr>
        <p:spPr>
          <a:xfrm>
            <a:off x="6516216" y="4725144"/>
            <a:ext cx="216024" cy="504056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979712" y="5661248"/>
            <a:ext cx="2520280" cy="720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haut 10"/>
          <p:cNvSpPr/>
          <p:nvPr/>
        </p:nvSpPr>
        <p:spPr>
          <a:xfrm>
            <a:off x="1907704" y="5157192"/>
            <a:ext cx="144016" cy="576064"/>
          </a:xfrm>
          <a:prstGeom prst="up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923928" y="4797152"/>
            <a:ext cx="2523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(</a:t>
            </a:r>
            <a:r>
              <a:rPr lang="fr-FR" i="1" dirty="0" err="1" smtClean="0"/>
              <a:t>Conley</a:t>
            </a:r>
            <a:r>
              <a:rPr lang="fr-FR" i="1" dirty="0" smtClean="0"/>
              <a:t> et al.,SNLS,2011)</a:t>
            </a:r>
            <a:endParaRPr lang="fr-FR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0" y="4797152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Amanullah</a:t>
            </a:r>
            <a:r>
              <a:rPr lang="fr-FR" i="1" dirty="0" smtClean="0"/>
              <a:t> et al., SCP,2010 </a:t>
            </a:r>
            <a:r>
              <a:rPr lang="fr-FR" i="1" dirty="0" err="1" smtClean="0"/>
              <a:t>ApJ</a:t>
            </a:r>
            <a:r>
              <a:rPr lang="fr-FR" i="1" dirty="0" smtClean="0"/>
              <a:t> 716,712</a:t>
            </a:r>
            <a:endParaRPr lang="fr-FR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3995936" y="4005064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Residuals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4067944" y="3717032"/>
            <a:ext cx="288032" cy="3600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419872" y="4077072"/>
            <a:ext cx="50405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riangle isocèle 27"/>
          <p:cNvSpPr/>
          <p:nvPr/>
        </p:nvSpPr>
        <p:spPr>
          <a:xfrm rot="16200000">
            <a:off x="3382724" y="3970204"/>
            <a:ext cx="145160" cy="21488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isocèle 28"/>
          <p:cNvSpPr/>
          <p:nvPr/>
        </p:nvSpPr>
        <p:spPr>
          <a:xfrm rot="2627799">
            <a:off x="4338277" y="3589564"/>
            <a:ext cx="132274" cy="210110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 descr="Hubble_Amanullah_SCP_2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92696"/>
            <a:ext cx="3912672" cy="4032448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467544" y="6021288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2000" baseline="-25000" dirty="0" err="1" smtClean="0">
                <a:latin typeface="Arial" pitchFamily="34" charset="0"/>
                <a:cs typeface="Arial" pitchFamily="34" charset="0"/>
              </a:rPr>
              <a:t>std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= M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obs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a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b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(B-V)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megaM_w_SNL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96752"/>
            <a:ext cx="4032448" cy="308592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39552" y="0"/>
            <a:ext cx="7934865" cy="954107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Cosmological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parameters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 SNLS3-SDSS+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lowz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</a:rPr>
              <a:t>Conley</a:t>
            </a: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</a:rPr>
              <a:t> et al., SNLS, 2011)</a:t>
            </a:r>
            <a:endParaRPr lang="fr-FR" sz="2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 descr="omegaM_omegal_SNL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340768"/>
            <a:ext cx="3942290" cy="297371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7624" y="4437112"/>
            <a:ext cx="74558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correlations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values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issues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assumptions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(no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curvature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information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helps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Expansion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definitely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accelerating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the ‘standard’ description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anticipated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first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omegam_w_SNLS3_sd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727620"/>
            <a:ext cx="6552728" cy="550917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47664" y="0"/>
            <a:ext cx="6840760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SNLS/SDSS/HST </a:t>
            </a: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4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Conley</a:t>
            </a:r>
            <a:r>
              <a:rPr lang="fr-FR" sz="24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et al., SNLS, 2011)</a:t>
            </a:r>
            <a:endParaRPr lang="fr-FR" sz="24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03648" y="6453336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Relevance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for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948264" y="1052736"/>
            <a:ext cx="20954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SNLS by far the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best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existing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data .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(French/Canadian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success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still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large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alone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able_systematics_SNLS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674927" cy="439248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051720" y="0"/>
            <a:ext cx="4564648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Systematics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 (SNLS 2010)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115616" y="5013176"/>
            <a:ext cx="654538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Templates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/spectral corrections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SN model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: stat +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corresponding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Changing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weight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each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SN changes the Hubble fit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value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average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values…)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836712"/>
            <a:ext cx="8964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NSN                  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W</a:t>
            </a:r>
            <a:r>
              <a:rPr lang="fr-FR" sz="2000" baseline="-25000" dirty="0" smtClean="0"/>
              <a:t>M </a:t>
            </a:r>
            <a:r>
              <a:rPr lang="fr-FR" dirty="0" smtClean="0"/>
              <a:t>                                </a:t>
            </a:r>
            <a:r>
              <a:rPr lang="fr-FR" i="1" dirty="0" smtClean="0"/>
              <a:t>w </a:t>
            </a:r>
            <a:r>
              <a:rPr lang="fr-FR" dirty="0" smtClean="0"/>
              <a:t>                                            collaboration</a:t>
            </a:r>
          </a:p>
          <a:p>
            <a:endParaRPr lang="fr-FR" dirty="0" smtClean="0"/>
          </a:p>
          <a:p>
            <a:pPr marL="342900" indent="-342900"/>
            <a:r>
              <a:rPr lang="fr-FR" dirty="0" smtClean="0"/>
              <a:t>115                                                                                                     SNLS(2006) 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162                                                                                                     ESSENCE (2007,MLCS2)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178                                                                                                     ESSENCE(2007,SALT) 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288                                                                                                      SDSS </a:t>
            </a:r>
            <a:r>
              <a:rPr lang="fr-FR" i="1" dirty="0" smtClean="0"/>
              <a:t>(</a:t>
            </a:r>
            <a:r>
              <a:rPr lang="fr-FR" i="1" dirty="0" err="1" smtClean="0"/>
              <a:t>Kessler</a:t>
            </a:r>
            <a:r>
              <a:rPr lang="fr-FR" i="1" dirty="0" smtClean="0"/>
              <a:t> et al. 2009,MLCS2)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288                                                                                                      SDSS(2009,SALT)  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557                                                                                                      UNION2(2010, compilation)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242                                                                                                    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SNLS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Conley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al, 2011)</a:t>
            </a:r>
          </a:p>
          <a:p>
            <a:pPr marL="342900" indent="-342900"/>
            <a:endParaRPr lang="fr-FR" dirty="0"/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1331640" y="1412776"/>
          <a:ext cx="1619329" cy="432048"/>
        </p:xfrm>
        <a:graphic>
          <a:graphicData uri="http://schemas.openxmlformats.org/presentationml/2006/ole">
            <p:oleObj spid="_x0000_s38914" name="Équation" r:id="rId3" imgW="901440" imgH="241200" progId="Equation.3">
              <p:embed/>
            </p:oleObj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203848" y="1412776"/>
          <a:ext cx="2016125" cy="431800"/>
        </p:xfrm>
        <a:graphic>
          <a:graphicData uri="http://schemas.openxmlformats.org/presentationml/2006/ole">
            <p:oleObj spid="_x0000_s38915" name="Équation" r:id="rId4" imgW="990360" imgH="241200" progId="Equation.3">
              <p:embed/>
            </p:oleObj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1331640" y="1916832"/>
          <a:ext cx="1008111" cy="439194"/>
        </p:xfrm>
        <a:graphic>
          <a:graphicData uri="http://schemas.openxmlformats.org/presentationml/2006/ole">
            <p:oleObj spid="_x0000_s38916" name="Équation" r:id="rId5" imgW="647640" imgH="241200" progId="Equation.3">
              <p:embed/>
            </p:oleObj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3203848" y="1916832"/>
          <a:ext cx="1762373" cy="392601"/>
        </p:xfrm>
        <a:graphic>
          <a:graphicData uri="http://schemas.openxmlformats.org/presentationml/2006/ole">
            <p:oleObj spid="_x0000_s38917" name="Équation" r:id="rId6" imgW="952200" imgH="241200" progId="Equation.3">
              <p:embed/>
            </p:oleObj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331640" y="2420888"/>
          <a:ext cx="1123950" cy="417512"/>
        </p:xfrm>
        <a:graphic>
          <a:graphicData uri="http://schemas.openxmlformats.org/presentationml/2006/ole">
            <p:oleObj spid="_x0000_s38918" name="Équation" r:id="rId7" imgW="647640" imgH="241200" progId="Equation.3">
              <p:embed/>
            </p:oleObj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3203848" y="2492896"/>
          <a:ext cx="1785937" cy="392113"/>
        </p:xfrm>
        <a:graphic>
          <a:graphicData uri="http://schemas.openxmlformats.org/presentationml/2006/ole">
            <p:oleObj spid="_x0000_s38919" name="Équation" r:id="rId8" imgW="965160" imgH="241200" progId="Equation.3">
              <p:embed/>
            </p:oleObj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1331640" y="2924944"/>
          <a:ext cx="1565275" cy="417512"/>
        </p:xfrm>
        <a:graphic>
          <a:graphicData uri="http://schemas.openxmlformats.org/presentationml/2006/ole">
            <p:oleObj spid="_x0000_s38920" name="Équation" r:id="rId9" imgW="901440" imgH="241200" progId="Equation.3">
              <p:embed/>
            </p:oleObj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3203848" y="2996952"/>
          <a:ext cx="1573212" cy="392112"/>
        </p:xfrm>
        <a:graphic>
          <a:graphicData uri="http://schemas.openxmlformats.org/presentationml/2006/ole">
            <p:oleObj spid="_x0000_s38921" name="Équation" r:id="rId10" imgW="850680" imgH="241200" progId="Equation.3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1331640" y="3501008"/>
          <a:ext cx="1565275" cy="417512"/>
        </p:xfrm>
        <a:graphic>
          <a:graphicData uri="http://schemas.openxmlformats.org/presentationml/2006/ole">
            <p:oleObj spid="_x0000_s38922" name="Équation" r:id="rId11" imgW="901440" imgH="241200" progId="Equation.3">
              <p:embed/>
            </p:oleObj>
          </a:graphicData>
        </a:graphic>
      </p:graphicFrame>
      <p:graphicFrame>
        <p:nvGraphicFramePr>
          <p:cNvPr id="38923" name="Object 11"/>
          <p:cNvGraphicFramePr>
            <a:graphicFrameLocks noChangeAspect="1"/>
          </p:cNvGraphicFramePr>
          <p:nvPr/>
        </p:nvGraphicFramePr>
        <p:xfrm>
          <a:off x="3203848" y="3573016"/>
          <a:ext cx="1573212" cy="392112"/>
        </p:xfrm>
        <a:graphic>
          <a:graphicData uri="http://schemas.openxmlformats.org/presentationml/2006/ole">
            <p:oleObj spid="_x0000_s38923" name="Équation" r:id="rId12" imgW="850680" imgH="241200" progId="Equation.3">
              <p:embed/>
            </p:oleObj>
          </a:graphicData>
        </a:graphic>
      </p:graphicFrame>
      <p:graphicFrame>
        <p:nvGraphicFramePr>
          <p:cNvPr id="38924" name="Object 12"/>
          <p:cNvGraphicFramePr>
            <a:graphicFrameLocks noChangeAspect="1"/>
          </p:cNvGraphicFramePr>
          <p:nvPr/>
        </p:nvGraphicFramePr>
        <p:xfrm>
          <a:off x="1331640" y="4077072"/>
          <a:ext cx="1123950" cy="417513"/>
        </p:xfrm>
        <a:graphic>
          <a:graphicData uri="http://schemas.openxmlformats.org/presentationml/2006/ole">
            <p:oleObj spid="_x0000_s38924" name="Équation" r:id="rId13" imgW="647640" imgH="241200" progId="Equation.3">
              <p:embed/>
            </p:oleObj>
          </a:graphicData>
        </a:graphic>
      </p:graphicFrame>
      <p:graphicFrame>
        <p:nvGraphicFramePr>
          <p:cNvPr id="38925" name="Object 13"/>
          <p:cNvGraphicFramePr>
            <a:graphicFrameLocks noChangeAspect="1"/>
          </p:cNvGraphicFramePr>
          <p:nvPr/>
        </p:nvGraphicFramePr>
        <p:xfrm>
          <a:off x="3203848" y="4005064"/>
          <a:ext cx="1878012" cy="392113"/>
        </p:xfrm>
        <a:graphic>
          <a:graphicData uri="http://schemas.openxmlformats.org/presentationml/2006/ole">
            <p:oleObj spid="_x0000_s38925" name="Équation" r:id="rId14" imgW="1015920" imgH="241200" progId="Equation.3">
              <p:embed/>
            </p:oleObj>
          </a:graphicData>
        </a:graphic>
      </p:graphicFrame>
      <p:graphicFrame>
        <p:nvGraphicFramePr>
          <p:cNvPr id="38926" name="Object 14"/>
          <p:cNvGraphicFramePr>
            <a:graphicFrameLocks noChangeAspect="1"/>
          </p:cNvGraphicFramePr>
          <p:nvPr/>
        </p:nvGraphicFramePr>
        <p:xfrm>
          <a:off x="1331640" y="4653136"/>
          <a:ext cx="1277937" cy="417512"/>
        </p:xfrm>
        <a:graphic>
          <a:graphicData uri="http://schemas.openxmlformats.org/presentationml/2006/ole">
            <p:oleObj spid="_x0000_s38926" name="Équation" r:id="rId15" imgW="736560" imgH="241200" progId="Equation.3">
              <p:embed/>
            </p:oleObj>
          </a:graphicData>
        </a:graphic>
      </p:graphicFrame>
      <p:graphicFrame>
        <p:nvGraphicFramePr>
          <p:cNvPr id="38927" name="Object 15"/>
          <p:cNvGraphicFramePr>
            <a:graphicFrameLocks noChangeAspect="1"/>
          </p:cNvGraphicFramePr>
          <p:nvPr/>
        </p:nvGraphicFramePr>
        <p:xfrm>
          <a:off x="3203848" y="4653136"/>
          <a:ext cx="1549400" cy="392112"/>
        </p:xfrm>
        <a:graphic>
          <a:graphicData uri="http://schemas.openxmlformats.org/presentationml/2006/ole">
            <p:oleObj spid="_x0000_s38927" name="Équation" r:id="rId16" imgW="838080" imgH="241200" progId="Equation.3">
              <p:embed/>
            </p:oleObj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899593" y="0"/>
            <a:ext cx="8244408" cy="58477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and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Sne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Ia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sz="2400" dirty="0" err="1" smtClean="0">
                <a:latin typeface="Arial" pitchFamily="34" charset="0"/>
                <a:cs typeface="Arial" pitchFamily="34" charset="0"/>
              </a:rPr>
              <a:t>alone</a:t>
            </a:r>
            <a:r>
              <a:rPr lang="fr-FR" sz="2400" dirty="0" smtClean="0">
                <a:latin typeface="Arial" pitchFamily="34" charset="0"/>
                <a:cs typeface="Arial" pitchFamily="34" charset="0"/>
              </a:rPr>
              <a:t>,  not exhaustive)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179512" y="5517232"/>
            <a:ext cx="888576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Spread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results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assumptions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fitting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algorithms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systematics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warning/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assumptions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filters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templates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fitters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(SALT,MLCS2) )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compatible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-1,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pinning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down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implies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major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improvements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(CMB,BAO) 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omegam_omegal_w_combined_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1196752"/>
            <a:ext cx="6984776" cy="495787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267744" y="332656"/>
            <a:ext cx="4968552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Consistent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overall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picture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</a:p>
          <a:p>
            <a:r>
              <a:rPr lang="fr-FR" sz="2400" i="1" dirty="0" smtClean="0"/>
              <a:t>M. </a:t>
            </a:r>
            <a:r>
              <a:rPr lang="fr-FR" sz="2400" i="1" dirty="0" err="1" smtClean="0"/>
              <a:t>Sullivan,SNLS3</a:t>
            </a:r>
            <a:r>
              <a:rPr lang="fr-FR" sz="2400" i="1" dirty="0" smtClean="0"/>
              <a:t> + WMAP,BAO,2011</a:t>
            </a:r>
            <a:endParaRPr lang="fr-FR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547664" y="6027003"/>
            <a:ext cx="5832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Room for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further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improvement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SNe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Ia</a:t>
            </a:r>
            <a:endParaRPr lang="fr-FR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Is 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universe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2400" dirty="0" err="1" smtClean="0">
                <a:solidFill>
                  <a:schemeClr val="accent1">
                    <a:lumMod val="50000"/>
                  </a:schemeClr>
                </a:solidFill>
              </a:rPr>
              <a:t>really</a:t>
            </a:r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</a:rPr>
              <a:t>  flat (             ) ? </a:t>
            </a:r>
            <a:endParaRPr lang="fr-F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4499992" y="6445250"/>
          <a:ext cx="820737" cy="412750"/>
        </p:xfrm>
        <a:graphic>
          <a:graphicData uri="http://schemas.openxmlformats.org/presentationml/2006/ole">
            <p:oleObj spid="_x0000_s82946" name="Équation" r:id="rId4" imgW="457200" imgH="22860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7444496" y="1628800"/>
            <a:ext cx="1787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LRG = large </a:t>
            </a:r>
            <a:r>
              <a:rPr lang="fr-FR" sz="16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Galaxies</a:t>
            </a:r>
          </a:p>
          <a:p>
            <a:r>
              <a:rPr lang="fr-FR" sz="1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(BAO)</a:t>
            </a:r>
            <a:endParaRPr lang="fr-FR" sz="16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11960" y="0"/>
            <a:ext cx="4758034" cy="523220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Supernovae 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endParaRPr lang="fr-FR" sz="28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196752"/>
            <a:ext cx="90364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Extremely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luminous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(10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fr-FR" sz="2000" baseline="-25000" dirty="0" smtClean="0">
                <a:solidFill>
                  <a:schemeClr val="accent1">
                    <a:lumMod val="50000"/>
                  </a:schemeClr>
                </a:solidFill>
                <a:latin typeface="Syastro"/>
                <a:cs typeface="Syastro"/>
              </a:rPr>
              <a:t>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L   comparable to a large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during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few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Most distant:        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SNPrimo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(Hubble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Space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Telescope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2010)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redshift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 = 1.55  ( ~9.4 10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years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ago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good candidate probe for the distant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standard  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[SNII :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collapse of massive star, neutron            </a:t>
            </a: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star or Black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Hole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major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role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neutrinos, </a:t>
            </a: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not standard, not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used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]</a:t>
            </a: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</a:t>
            </a:r>
          </a:p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Thermonuclear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supernovae: explosive  fusion of C+O white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dwarf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time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&lt; 1s , no beta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n and p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conserved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few neutrinos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explosion  production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Ni,Co,Fe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</p:txBody>
      </p:sp>
      <p:pic>
        <p:nvPicPr>
          <p:cNvPr id="9" name="Image 8" descr="SNPRI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3928210" cy="458112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932040" y="908720"/>
            <a:ext cx="203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ap_IV25"/>
                <a:cs typeface="Symap_IV25"/>
              </a:rPr>
              <a:t>f</a:t>
            </a:r>
            <a:endParaRPr lang="fr-FR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19672" y="188640"/>
            <a:ext cx="7313412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More information/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variability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?  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Spectra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67544" y="764704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what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happening ? 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subluminous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SuperChandrasekar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 Chandra   scenario? 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Continuity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standard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SNIa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Variability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Different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progenitors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?  (SD,DD,CD)  no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sign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in data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yet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spectroscopic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data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Accurate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spectroscopic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data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IFU as in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SNfactory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                 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Parallélogramme 5"/>
          <p:cNvSpPr/>
          <p:nvPr/>
        </p:nvSpPr>
        <p:spPr>
          <a:xfrm rot="20556773">
            <a:off x="602654" y="4760641"/>
            <a:ext cx="1940726" cy="1682965"/>
          </a:xfrm>
          <a:prstGeom prst="parallelogram">
            <a:avLst>
              <a:gd name="adj" fmla="val 34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Parallélogramme 6"/>
          <p:cNvSpPr/>
          <p:nvPr/>
        </p:nvSpPr>
        <p:spPr>
          <a:xfrm rot="20472871">
            <a:off x="1238074" y="4740082"/>
            <a:ext cx="816334" cy="1670533"/>
          </a:xfrm>
          <a:prstGeom prst="parallelogram">
            <a:avLst>
              <a:gd name="adj" fmla="val 79334"/>
            </a:avLst>
          </a:prstGeom>
          <a:solidFill>
            <a:schemeClr val="bg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 rot="19511240">
            <a:off x="1167648" y="5408514"/>
            <a:ext cx="760035" cy="4205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 rot="19511240">
            <a:off x="1421228" y="5541869"/>
            <a:ext cx="396888" cy="186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Connecteur droit 14"/>
          <p:cNvCxnSpPr>
            <a:endCxn id="9" idx="6"/>
          </p:cNvCxnSpPr>
          <p:nvPr/>
        </p:nvCxnSpPr>
        <p:spPr>
          <a:xfrm flipH="1">
            <a:off x="1859669" y="4725143"/>
            <a:ext cx="696108" cy="6766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riangle isocèle 15"/>
          <p:cNvSpPr/>
          <p:nvPr/>
        </p:nvSpPr>
        <p:spPr>
          <a:xfrm rot="13203745">
            <a:off x="1808410" y="5267837"/>
            <a:ext cx="196902" cy="210756"/>
          </a:xfrm>
          <a:prstGeom prst="triangl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>
            <a:stCxn id="6" idx="1"/>
            <a:endCxn id="7" idx="0"/>
          </p:cNvCxnSpPr>
          <p:nvPr/>
        </p:nvCxnSpPr>
        <p:spPr>
          <a:xfrm flipH="1">
            <a:off x="1576174" y="4712725"/>
            <a:ext cx="21196" cy="656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6" idx="3"/>
          </p:cNvCxnSpPr>
          <p:nvPr/>
        </p:nvCxnSpPr>
        <p:spPr>
          <a:xfrm flipH="1">
            <a:off x="1548664" y="5877272"/>
            <a:ext cx="20196" cy="61425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43"/>
          <p:cNvCxnSpPr/>
          <p:nvPr/>
        </p:nvCxnSpPr>
        <p:spPr>
          <a:xfrm flipH="1">
            <a:off x="1763688" y="4653136"/>
            <a:ext cx="21196" cy="656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1691680" y="5805264"/>
            <a:ext cx="21196" cy="65663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>
            <a:stCxn id="10" idx="4"/>
          </p:cNvCxnSpPr>
          <p:nvPr/>
        </p:nvCxnSpPr>
        <p:spPr>
          <a:xfrm>
            <a:off x="1672769" y="5711236"/>
            <a:ext cx="1027023" cy="3820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riangle isocèle 47"/>
          <p:cNvSpPr/>
          <p:nvPr/>
        </p:nvSpPr>
        <p:spPr>
          <a:xfrm rot="17488449">
            <a:off x="1680973" y="5596563"/>
            <a:ext cx="196821" cy="265824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2411760" y="4509120"/>
            <a:ext cx="135594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Blue PSF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displaced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atmospheric</a:t>
            </a:r>
            <a:endParaRPr lang="fr-FR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</a:rPr>
              <a:t>refraction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2627784" y="5877272"/>
            <a:ext cx="92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Red</a:t>
            </a:r>
            <a:r>
              <a:rPr lang="fr-FR" dirty="0" smtClean="0">
                <a:solidFill>
                  <a:srgbClr val="FF0000"/>
                </a:solidFill>
              </a:rPr>
              <a:t> PSF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179512" y="5445224"/>
            <a:ext cx="6912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SLIT</a:t>
            </a:r>
            <a:endParaRPr lang="fr-F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2" name="Parallélogramme 51"/>
          <p:cNvSpPr/>
          <p:nvPr/>
        </p:nvSpPr>
        <p:spPr>
          <a:xfrm rot="20556773">
            <a:off x="5859239" y="4616625"/>
            <a:ext cx="1940726" cy="1682965"/>
          </a:xfrm>
          <a:prstGeom prst="parallelogram">
            <a:avLst>
              <a:gd name="adj" fmla="val 3434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6156176" y="4941168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V="1">
            <a:off x="6156176" y="5517232"/>
            <a:ext cx="1296144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>
            <a:off x="6588224" y="4653136"/>
            <a:ext cx="61930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/>
          <p:cNvCxnSpPr/>
          <p:nvPr/>
        </p:nvCxnSpPr>
        <p:spPr>
          <a:xfrm flipH="1">
            <a:off x="7020272" y="4509120"/>
            <a:ext cx="61929" cy="1798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Ellipse 64"/>
          <p:cNvSpPr/>
          <p:nvPr/>
        </p:nvSpPr>
        <p:spPr>
          <a:xfrm rot="19511240">
            <a:off x="6640255" y="4976469"/>
            <a:ext cx="760035" cy="4205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/>
          <p:cNvSpPr/>
          <p:nvPr/>
        </p:nvSpPr>
        <p:spPr>
          <a:xfrm rot="19511240">
            <a:off x="6893837" y="5109821"/>
            <a:ext cx="396888" cy="18601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0" name="Connecteur droit 69"/>
          <p:cNvCxnSpPr/>
          <p:nvPr/>
        </p:nvCxnSpPr>
        <p:spPr>
          <a:xfrm flipV="1">
            <a:off x="7308304" y="4005064"/>
            <a:ext cx="50405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V="1">
            <a:off x="7308304" y="4869160"/>
            <a:ext cx="8640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6948264" y="5589240"/>
            <a:ext cx="165618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Parallélogramme 80"/>
          <p:cNvSpPr/>
          <p:nvPr/>
        </p:nvSpPr>
        <p:spPr>
          <a:xfrm rot="19981391">
            <a:off x="7646846" y="3077985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99CC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2" name="Parallélogramme 81"/>
          <p:cNvSpPr/>
          <p:nvPr/>
        </p:nvSpPr>
        <p:spPr>
          <a:xfrm rot="19981391">
            <a:off x="7646845" y="3366015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FFCC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Parallélogramme 82"/>
          <p:cNvSpPr/>
          <p:nvPr/>
        </p:nvSpPr>
        <p:spPr>
          <a:xfrm rot="19981391">
            <a:off x="7646846" y="3942079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D0EBB3"/>
          </a:solidFill>
          <a:ln>
            <a:solidFill>
              <a:srgbClr val="D0EB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Parallélogramme 83"/>
          <p:cNvSpPr/>
          <p:nvPr/>
        </p:nvSpPr>
        <p:spPr>
          <a:xfrm rot="19981391">
            <a:off x="7646846" y="4446135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5" name="Parallélogramme 84"/>
          <p:cNvSpPr/>
          <p:nvPr/>
        </p:nvSpPr>
        <p:spPr>
          <a:xfrm rot="19981391">
            <a:off x="8006885" y="5094208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6" name="Parallélogramme 85"/>
          <p:cNvSpPr/>
          <p:nvPr/>
        </p:nvSpPr>
        <p:spPr>
          <a:xfrm rot="19981391">
            <a:off x="8006885" y="4662160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Parallélogramme 86"/>
          <p:cNvSpPr/>
          <p:nvPr/>
        </p:nvSpPr>
        <p:spPr>
          <a:xfrm rot="19981391">
            <a:off x="8006886" y="4230112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Parallélogramme 87"/>
          <p:cNvSpPr/>
          <p:nvPr/>
        </p:nvSpPr>
        <p:spPr>
          <a:xfrm rot="19981391">
            <a:off x="8006886" y="3726055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0" name="Parallélogramme 89"/>
          <p:cNvSpPr/>
          <p:nvPr/>
        </p:nvSpPr>
        <p:spPr>
          <a:xfrm rot="19981391">
            <a:off x="8504937" y="4590151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1" name="Parallélogramme 90"/>
          <p:cNvSpPr/>
          <p:nvPr/>
        </p:nvSpPr>
        <p:spPr>
          <a:xfrm rot="19981391">
            <a:off x="8504936" y="4950193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FFFF99"/>
          </a:solidFill>
          <a:ln>
            <a:solidFill>
              <a:srgbClr val="FF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2" name="Parallélogramme 91"/>
          <p:cNvSpPr/>
          <p:nvPr/>
        </p:nvSpPr>
        <p:spPr>
          <a:xfrm rot="19981391">
            <a:off x="8504936" y="5238225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3" name="Parallélogramme 92"/>
          <p:cNvSpPr/>
          <p:nvPr/>
        </p:nvSpPr>
        <p:spPr>
          <a:xfrm rot="19981391">
            <a:off x="8504936" y="5598263"/>
            <a:ext cx="516546" cy="664065"/>
          </a:xfrm>
          <a:prstGeom prst="parallelogram">
            <a:avLst>
              <a:gd name="adj" fmla="val 7069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4" name="ZoneTexte 93"/>
          <p:cNvSpPr txBox="1"/>
          <p:nvPr/>
        </p:nvSpPr>
        <p:spPr>
          <a:xfrm>
            <a:off x="4211960" y="5085184"/>
            <a:ext cx="19704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Integral</a:t>
            </a: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 Field </a:t>
            </a:r>
          </a:p>
          <a:p>
            <a:r>
              <a:rPr lang="fr-FR" sz="2400" b="1" i="1" dirty="0" err="1" smtClean="0">
                <a:solidFill>
                  <a:schemeClr val="accent1">
                    <a:lumMod val="50000"/>
                  </a:schemeClr>
                </a:solidFill>
              </a:rPr>
              <a:t>Spectrograph</a:t>
            </a:r>
            <a:r>
              <a:rPr lang="fr-FR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ynapp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7164288" cy="48127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12360" y="1268760"/>
            <a:ext cx="936104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259632" y="188640"/>
            <a:ext cx="5215274" cy="89255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SNIa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endParaRPr lang="fr-FR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(R. Pereira et al. ,SN2011fe,SNfactory,2012)</a:t>
            </a:r>
            <a:endParaRPr lang="fr-FR" sz="2000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4408" y="5445224"/>
            <a:ext cx="432048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884368" y="270892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-15.2 d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7956376" y="4293096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-0.3d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956376" y="5229200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+16.7 d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35896" y="6309320"/>
            <a:ext cx="2027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A lot of information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851920" y="1268760"/>
            <a:ext cx="1193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SN2011fe</a:t>
            </a:r>
            <a:endParaRPr lang="fr-FR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0"/>
            <a:ext cx="7462620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SN2011fe  time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serie</a:t>
            </a:r>
            <a:r>
              <a:rPr lang="fr-FR" dirty="0" smtClean="0"/>
              <a:t> 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spectrophotometry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)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5877272"/>
            <a:ext cx="40446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 (3750) and Si(6300)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Surging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lines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late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Doppler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broadened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4797152"/>
            <a:ext cx="38780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synthetic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spectrophotometry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~ 4-5%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(single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 descr="SN2011fe_Rui_LC_Oc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052736"/>
            <a:ext cx="4394761" cy="3744416"/>
          </a:xfrm>
          <a:prstGeom prst="rect">
            <a:avLst/>
          </a:prstGeom>
        </p:spPr>
      </p:pic>
      <p:pic>
        <p:nvPicPr>
          <p:cNvPr id="9" name="Image 8" descr="SN2011fe_Rui_spectral_series_O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52736"/>
            <a:ext cx="4283968" cy="483285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11560" y="476672"/>
            <a:ext cx="319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R. Pereira et al., </a:t>
            </a:r>
            <a:r>
              <a:rPr lang="fr-FR" i="1" dirty="0" err="1" smtClean="0"/>
              <a:t>SNfactory</a:t>
            </a:r>
            <a:r>
              <a:rPr lang="fr-FR" i="1" dirty="0" smtClean="0"/>
              <a:t>, 2012</a:t>
            </a:r>
            <a:endParaRPr lang="fr-FR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467544" y="764704"/>
            <a:ext cx="19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smtClean="0">
                <a:latin typeface="Arial" pitchFamily="34" charset="0"/>
                <a:cs typeface="Arial" pitchFamily="34" charset="0"/>
              </a:rPr>
              <a:t>Ca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SiII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MgII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   SII  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SiII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fr-FR" dirty="0" smtClean="0"/>
              <a:t>  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539552" y="1124744"/>
            <a:ext cx="216024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755576" y="1052736"/>
            <a:ext cx="216024" cy="2304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971600" y="1124744"/>
            <a:ext cx="144016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/>
          <p:cNvSpPr/>
          <p:nvPr/>
        </p:nvSpPr>
        <p:spPr>
          <a:xfrm>
            <a:off x="1547664" y="1772816"/>
            <a:ext cx="216024" cy="20882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1907704" y="1340768"/>
            <a:ext cx="144016" cy="29523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1115616" y="3356992"/>
            <a:ext cx="216024" cy="22322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043608" y="5589240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</a:t>
            </a:r>
            <a:endParaRPr lang="fr-FR" dirty="0"/>
          </a:p>
        </p:txBody>
      </p:sp>
      <p:sp>
        <p:nvSpPr>
          <p:cNvPr id="20" name="Ellipse 19"/>
          <p:cNvSpPr/>
          <p:nvPr/>
        </p:nvSpPr>
        <p:spPr>
          <a:xfrm>
            <a:off x="2051720" y="4365104"/>
            <a:ext cx="14401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979712" y="5589240"/>
            <a:ext cx="402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Fe</a:t>
            </a:r>
            <a:endParaRPr lang="fr-FR" dirty="0"/>
          </a:p>
        </p:txBody>
      </p:sp>
      <p:sp>
        <p:nvSpPr>
          <p:cNvPr id="22" name="Ellipse 21"/>
          <p:cNvSpPr/>
          <p:nvPr/>
        </p:nvSpPr>
        <p:spPr>
          <a:xfrm>
            <a:off x="755576" y="4581128"/>
            <a:ext cx="144016" cy="12241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Bmag_EWSI4_Nico_fu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412776"/>
            <a:ext cx="4248472" cy="318635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259632" y="188640"/>
            <a:ext cx="7400552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Spectral  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lines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 and    Hubble fit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residuals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 descr="EWSi6000_defini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56792"/>
            <a:ext cx="4707790" cy="31080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763688" y="5085184"/>
            <a:ext cx="1675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Equivalent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width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644008" y="5013176"/>
            <a:ext cx="4392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between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Hubble fit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residuals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x1 and c corrections)</a:t>
            </a: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and EWSi4000  </a:t>
            </a:r>
          </a:p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N.Chotard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SNfactory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,2011)</a:t>
            </a:r>
            <a:endParaRPr lang="fr-FR" sz="16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75656" y="0"/>
            <a:ext cx="5817618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Connection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with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Host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properties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Image 2" descr="Sullivan_H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3779912" cy="291368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55576" y="692696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Sullivan,SNLS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2010)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4077072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mass galaxies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x1  (short time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luminous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067944" y="692696"/>
            <a:ext cx="248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Lampeitl,SDSS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,2010)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 8" descr="SDSS_Host_starformation.jpg"/>
          <p:cNvPicPr>
            <a:picLocks noChangeAspect="1"/>
          </p:cNvPicPr>
          <p:nvPr/>
        </p:nvPicPr>
        <p:blipFill>
          <a:blip r:embed="rId3" cstate="print"/>
          <a:srcRect r="234" b="40718"/>
          <a:stretch>
            <a:fillRect/>
          </a:stretch>
        </p:blipFill>
        <p:spPr>
          <a:xfrm>
            <a:off x="3635896" y="1196752"/>
            <a:ext cx="5230718" cy="187220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39952" y="4221088"/>
            <a:ext cx="37369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Passive,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mu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more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luminous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x1 correction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These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are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percent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164288" y="692696"/>
            <a:ext cx="968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FF0000"/>
                </a:solidFill>
              </a:rPr>
              <a:t>elliptical</a:t>
            </a:r>
            <a:endParaRPr lang="fr-FR" dirty="0" smtClean="0">
              <a:solidFill>
                <a:srgbClr val="FF0000"/>
              </a:solidFill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</a:rPr>
              <a:t>spiral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139952" y="3356992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Passive~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elliptical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~large and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old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51520" y="5517232"/>
            <a:ext cx="714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not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understood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included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systematic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Might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suggest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families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N2007if_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72816"/>
            <a:ext cx="4392488" cy="3764181"/>
          </a:xfrm>
          <a:prstGeom prst="rect">
            <a:avLst/>
          </a:prstGeom>
        </p:spPr>
      </p:pic>
      <p:pic>
        <p:nvPicPr>
          <p:cNvPr id="3" name="Image 2" descr="SNF20070803-005_Chandra_L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08693" y="1700808"/>
            <a:ext cx="5035307" cy="331236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0" y="188641"/>
            <a:ext cx="7308304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Outliers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SuperChandrasekhar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different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binary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progenitor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?    </a:t>
            </a:r>
          </a:p>
          <a:p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R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Scalzo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al.,SNfactory2010, 2012)</a:t>
            </a:r>
          </a:p>
        </p:txBody>
      </p:sp>
      <p:pic>
        <p:nvPicPr>
          <p:cNvPr id="5" name="Image 4" descr="SNF20070803-005_LC_bottom_legend_LC.jpg"/>
          <p:cNvPicPr>
            <a:picLocks noChangeAspect="1"/>
          </p:cNvPicPr>
          <p:nvPr/>
        </p:nvPicPr>
        <p:blipFill>
          <a:blip r:embed="rId4" cstate="print"/>
          <a:srcRect r="2226" b="80865"/>
          <a:stretch>
            <a:fillRect/>
          </a:stretch>
        </p:blipFill>
        <p:spPr>
          <a:xfrm>
            <a:off x="4499992" y="5229200"/>
            <a:ext cx="4248472" cy="627890"/>
          </a:xfrm>
          <a:prstGeom prst="rect">
            <a:avLst/>
          </a:prstGeom>
        </p:spPr>
      </p:pic>
      <p:pic>
        <p:nvPicPr>
          <p:cNvPr id="6" name="Image 5" descr="SN20070803-005_Chandra_legende_LC.jpg"/>
          <p:cNvPicPr>
            <a:picLocks noChangeAspect="1"/>
          </p:cNvPicPr>
          <p:nvPr/>
        </p:nvPicPr>
        <p:blipFill>
          <a:blip r:embed="rId5" cstate="print"/>
          <a:srcRect l="1129" t="1411" r="76292" b="68954"/>
          <a:stretch>
            <a:fillRect/>
          </a:stretch>
        </p:blipFill>
        <p:spPr>
          <a:xfrm>
            <a:off x="7812360" y="1340768"/>
            <a:ext cx="864096" cy="9073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31640" y="1412776"/>
            <a:ext cx="104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SN2007if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83568" y="5949280"/>
            <a:ext cx="401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higher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than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2.5xNormal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N2007if_Mass_Scalz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499992" cy="28252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979712" y="0"/>
            <a:ext cx="5077608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Super Chandrasekhar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SNe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Ia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 3" descr="SN20070803-005_Ma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412776"/>
            <a:ext cx="4141967" cy="277425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043608" y="4293096"/>
            <a:ext cx="6769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/>
              <a:t>Simplified</a:t>
            </a:r>
            <a:r>
              <a:rPr lang="fr-FR" i="1" dirty="0" smtClean="0"/>
              <a:t> mass </a:t>
            </a:r>
            <a:r>
              <a:rPr lang="fr-FR" i="1" dirty="0" err="1" smtClean="0"/>
              <a:t>analysis</a:t>
            </a:r>
            <a:r>
              <a:rPr lang="fr-FR" i="1" dirty="0" smtClean="0"/>
              <a:t> </a:t>
            </a:r>
            <a:r>
              <a:rPr lang="fr-FR" i="1" dirty="0" err="1" smtClean="0"/>
              <a:t>from</a:t>
            </a:r>
            <a:r>
              <a:rPr lang="fr-FR" i="1" dirty="0" smtClean="0"/>
              <a:t>   </a:t>
            </a:r>
            <a:r>
              <a:rPr lang="fr-FR" i="1" dirty="0" err="1" smtClean="0"/>
              <a:t>Luminosity</a:t>
            </a:r>
            <a:r>
              <a:rPr lang="fr-FR" i="1" dirty="0" smtClean="0"/>
              <a:t>, Light </a:t>
            </a:r>
            <a:r>
              <a:rPr lang="fr-FR" i="1" dirty="0" err="1" smtClean="0"/>
              <a:t>curve</a:t>
            </a:r>
            <a:r>
              <a:rPr lang="fr-FR" i="1" dirty="0" smtClean="0"/>
              <a:t>,  and  </a:t>
            </a:r>
            <a:r>
              <a:rPr lang="fr-FR" i="1" dirty="0" err="1" smtClean="0"/>
              <a:t>velocities</a:t>
            </a:r>
            <a:r>
              <a:rPr lang="fr-FR" i="1" dirty="0" smtClean="0"/>
              <a:t> </a:t>
            </a:r>
          </a:p>
          <a:p>
            <a:endParaRPr lang="fr-FR" i="1" dirty="0" smtClean="0"/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continuum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SuperChandra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standard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?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Can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monitored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spectra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87824" y="548680"/>
            <a:ext cx="313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(</a:t>
            </a:r>
            <a:r>
              <a:rPr lang="fr-FR" i="1" dirty="0" smtClean="0"/>
              <a:t>R. </a:t>
            </a:r>
            <a:r>
              <a:rPr lang="fr-FR" i="1" dirty="0" err="1" smtClean="0"/>
              <a:t>Scalzo</a:t>
            </a:r>
            <a:r>
              <a:rPr lang="fr-FR" i="1" dirty="0" smtClean="0"/>
              <a:t> et al. </a:t>
            </a:r>
            <a:r>
              <a:rPr lang="fr-FR" i="1" dirty="0" err="1" smtClean="0"/>
              <a:t>SNfactory</a:t>
            </a:r>
            <a:r>
              <a:rPr lang="fr-FR" i="1" dirty="0" smtClean="0"/>
              <a:t>,2012)</a:t>
            </a:r>
            <a:endParaRPr lang="fr-FR" i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755576" y="3068960"/>
            <a:ext cx="3384376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5220072" y="3068960"/>
            <a:ext cx="352839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347864" y="0"/>
            <a:ext cx="2414444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Conclusion</a:t>
            </a:r>
            <a:endParaRPr lang="fr-FR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27584" y="692696"/>
            <a:ext cx="7153633" cy="666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pure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geometry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systematics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calibration,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atmosphere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+ spectral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knowledge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Instrumental  contribution </a:t>
            </a:r>
            <a:r>
              <a:rPr lang="fr-FR" i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worst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FR" i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fr-F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Present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data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fully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compatible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GreekC_IV50" pitchFamily="2" charset="0"/>
                <a:cs typeface="GreekC_IV50" pitchFamily="2" charset="0"/>
              </a:rPr>
              <a:t>L</a:t>
            </a:r>
            <a:r>
              <a:rPr lang="fr-FR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CDM</a:t>
            </a:r>
          </a:p>
          <a:p>
            <a:endParaRPr lang="fr-FR" sz="2000" baseline="-25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photometry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 spectral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uncertainties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1-2%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level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random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correlated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Systematic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also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by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evolution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(host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correlation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 Not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yet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controlled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required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for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progress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understood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better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understanding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Ia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needed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models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spectral  data) +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algorithms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(&gt; 2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standardisation).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observations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give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improved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handle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but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difficult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FF0000"/>
              </a:buClr>
              <a:buSzPct val="120000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ground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Future: DES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),  LSST </a:t>
            </a:r>
            <a:r>
              <a:rPr lang="fr-FR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2020?),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EUCLID </a:t>
            </a:r>
            <a:r>
              <a:rPr lang="fr-FR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2026?)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will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help to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constrain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residual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curvature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GreekC_IV50" pitchFamily="2" charset="0"/>
                <a:cs typeface="GreekC_IV50" pitchFamily="2" charset="0"/>
              </a:rPr>
              <a:t>W</a:t>
            </a:r>
            <a:r>
              <a:rPr lang="fr-FR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,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w,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etc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707904" y="206084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Back up </a:t>
            </a:r>
            <a:endParaRPr lang="fr-FR" sz="32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aul_cosmo_19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32656"/>
            <a:ext cx="8943975" cy="592455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475656" y="6309320"/>
            <a:ext cx="4842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Effect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~20-25%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flat ,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universe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07704" y="0"/>
            <a:ext cx="5809860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accent1">
                    <a:lumMod val="75000"/>
                  </a:schemeClr>
                </a:solidFill>
              </a:rPr>
              <a:t>Progenitor</a:t>
            </a:r>
            <a:r>
              <a:rPr lang="fr-FR" sz="3200" b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system (standard model)</a:t>
            </a:r>
            <a:r>
              <a:rPr lang="fr-FR" sz="2800" dirty="0" smtClean="0"/>
              <a:t> </a:t>
            </a:r>
            <a:endParaRPr lang="fr-FR" sz="2800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6309320"/>
          </a:xfrm>
          <a:ln>
            <a:noFill/>
          </a:ln>
        </p:spPr>
        <p:txBody>
          <a:bodyPr>
            <a:noAutofit/>
          </a:bodyPr>
          <a:lstStyle/>
          <a:p>
            <a:pPr>
              <a:buClr>
                <a:srgbClr val="FF0000"/>
              </a:buClr>
              <a:buSzPct val="125000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fr-FR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Darf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(WD) + </a:t>
            </a:r>
            <a:r>
              <a:rPr lang="fr-FR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companion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system</a:t>
            </a:r>
          </a:p>
          <a:p>
            <a:pPr>
              <a:buClr>
                <a:srgbClr val="FF0000"/>
              </a:buClr>
              <a:buSzPct val="125000"/>
            </a:pP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White </a:t>
            </a:r>
            <a:r>
              <a:rPr lang="fr-FR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Dwarf</a:t>
            </a:r>
            <a:r>
              <a:rPr lang="fr-FR" sz="1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C+O 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gravitation/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degenerate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e</a:t>
            </a:r>
            <a:r>
              <a:rPr lang="fr-FR" sz="18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Equations of state (Quantum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mechanics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fr-FR" sz="1800" dirty="0" err="1" smtClean="0">
                <a:latin typeface="GreekC_IV50" pitchFamily="2" charset="0"/>
                <a:cs typeface="GreekC_IV50" pitchFamily="2" charset="0"/>
              </a:rPr>
              <a:t>r</a:t>
            </a:r>
            <a:r>
              <a:rPr lang="fr-FR" sz="1800" b="1" baseline="30000" dirty="0" err="1" smtClean="0">
                <a:latin typeface="GreekS_IV50" pitchFamily="2" charset="0"/>
                <a:cs typeface="GreekS_IV50" pitchFamily="2" charset="0"/>
              </a:rPr>
              <a:t>g</a:t>
            </a:r>
            <a:endParaRPr lang="fr-FR" sz="1800" b="1" baseline="30000" dirty="0" smtClean="0">
              <a:latin typeface="GreekS_IV50" pitchFamily="2" charset="0"/>
              <a:cs typeface="GreekS_IV50" pitchFamily="2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b="1" baseline="30000" dirty="0" smtClean="0">
                <a:solidFill>
                  <a:schemeClr val="accent1">
                    <a:lumMod val="50000"/>
                  </a:schemeClr>
                </a:solidFill>
                <a:latin typeface="GreekS_IV50" pitchFamily="2" charset="0"/>
                <a:cs typeface="GreekS_IV50" pitchFamily="2" charset="0"/>
              </a:rPr>
              <a:t>  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Eddington  </a:t>
            </a:r>
            <a:r>
              <a:rPr lang="fr-FR" sz="1800" dirty="0" smtClean="0">
                <a:latin typeface="GreekC_IV50" pitchFamily="2" charset="0"/>
                <a:cs typeface="GreekC_IV50" pitchFamily="2" charset="0"/>
              </a:rPr>
              <a:t>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= 4/3(NR)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Chandrasekhar </a:t>
            </a:r>
            <a:r>
              <a:rPr lang="fr-FR" sz="1800" dirty="0" smtClean="0">
                <a:latin typeface="GreekC_IV50" pitchFamily="2" charset="0"/>
                <a:cs typeface="GreekC_IV50" pitchFamily="2" charset="0"/>
              </a:rPr>
              <a:t>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= 5/3 (UR)</a:t>
            </a:r>
          </a:p>
          <a:p>
            <a:pPr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GreekS_IV50" pitchFamily="2" charset="0"/>
                <a:cs typeface="GreekS_IV50" pitchFamily="2" charset="0"/>
              </a:rPr>
              <a:t>  </a:t>
            </a:r>
            <a:r>
              <a:rPr lang="fr-FR" sz="1600" b="1" dirty="0" smtClean="0">
                <a:latin typeface="GreekS_IV50" pitchFamily="2" charset="0"/>
                <a:cs typeface="GreekS_IV50" pitchFamily="2" charset="0"/>
              </a:rPr>
              <a:t>r</a:t>
            </a:r>
            <a:r>
              <a:rPr lang="fr-F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~ 5 10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g/cm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(central),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T = 10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-10</a:t>
            </a:r>
            <a:r>
              <a:rPr lang="fr-FR" sz="1600" baseline="30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K  R ~ 6000-10000 km</a:t>
            </a:r>
          </a:p>
          <a:p>
            <a:pPr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Maximal  mass  </a:t>
            </a:r>
            <a:r>
              <a:rPr lang="fr-F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Chandrasekhar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1.44 M</a:t>
            </a:r>
            <a:r>
              <a:rPr lang="fr-FR" sz="1800" baseline="-25000" dirty="0" smtClean="0">
                <a:solidFill>
                  <a:srgbClr val="FF0000"/>
                </a:solidFill>
                <a:latin typeface="Syastro"/>
                <a:cs typeface="Syastro"/>
              </a:rPr>
              <a:t>A</a:t>
            </a:r>
            <a:endParaRPr lang="fr-FR" sz="1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800" b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Companion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WD or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nearby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 WD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RG)  ?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SN2011fe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(Li W. et al. 2011)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Strong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limits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on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progenitor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SN2011fe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800" i="1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Nugent</a:t>
            </a:r>
            <a:r>
              <a:rPr lang="fr-FR" sz="18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et al. 2011,Bloom et al. 2011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fr-FR" sz="160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forces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WD</a:t>
            </a:r>
          </a:p>
        </p:txBody>
      </p:sp>
      <p:sp>
        <p:nvSpPr>
          <p:cNvPr id="11" name="Oval 24"/>
          <p:cNvSpPr>
            <a:spLocks noChangeArrowheads="1"/>
          </p:cNvSpPr>
          <p:nvPr/>
        </p:nvSpPr>
        <p:spPr bwMode="auto">
          <a:xfrm>
            <a:off x="6228184" y="2492896"/>
            <a:ext cx="2514600" cy="2514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" name="Oval 25"/>
          <p:cNvSpPr>
            <a:spLocks noChangeArrowheads="1"/>
          </p:cNvSpPr>
          <p:nvPr/>
        </p:nvSpPr>
        <p:spPr bwMode="auto">
          <a:xfrm>
            <a:off x="6516216" y="2780928"/>
            <a:ext cx="1905000" cy="1905000"/>
          </a:xfrm>
          <a:prstGeom prst="ellipse">
            <a:avLst/>
          </a:prstGeom>
          <a:solidFill>
            <a:srgbClr val="E3CFBB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fr-FR" sz="1800" baseline="0">
              <a:latin typeface="Arial" charset="0"/>
            </a:endParaRPr>
          </a:p>
        </p:txBody>
      </p:sp>
      <p:sp>
        <p:nvSpPr>
          <p:cNvPr id="13" name="Oval 26"/>
          <p:cNvSpPr>
            <a:spLocks noChangeArrowheads="1"/>
          </p:cNvSpPr>
          <p:nvPr/>
        </p:nvSpPr>
        <p:spPr bwMode="auto">
          <a:xfrm>
            <a:off x="6876256" y="3140968"/>
            <a:ext cx="1143000" cy="1143000"/>
          </a:xfrm>
          <a:prstGeom prst="ellipse">
            <a:avLst/>
          </a:prstGeom>
          <a:solidFill>
            <a:srgbClr val="FFFDA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7308304" y="2780928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baseline="0" dirty="0">
                <a:latin typeface="Arial" charset="0"/>
              </a:rPr>
              <a:t>C</a:t>
            </a: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7308304" y="3429000"/>
            <a:ext cx="36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 baseline="0" dirty="0">
                <a:latin typeface="Arial" charset="0"/>
              </a:rPr>
              <a:t>O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236296" y="242088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latin typeface="Symath"/>
                <a:cs typeface="Symath"/>
              </a:rPr>
              <a:t>?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012160" y="1340768"/>
            <a:ext cx="28777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sign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outside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layer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H or He 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blown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away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Compatible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WD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80728"/>
            <a:ext cx="914400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SzPct val="125000"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Standard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character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Quantum </a:t>
            </a:r>
            <a:r>
              <a:rPr lang="fr-FR" sz="1600" dirty="0" err="1" smtClean="0">
                <a:latin typeface="Arial" pitchFamily="34" charset="0"/>
                <a:cs typeface="Arial" pitchFamily="34" charset="0"/>
              </a:rPr>
              <a:t>mechanics</a:t>
            </a:r>
            <a:r>
              <a:rPr lang="fr-FR" sz="1600" dirty="0" smtClean="0">
                <a:latin typeface="Arial" pitchFamily="34" charset="0"/>
                <a:cs typeface="Arial" pitchFamily="34" charset="0"/>
              </a:rPr>
              <a:t> +  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            gravitation  (Chandrasekhar mass)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                    (+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equation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of state  of WD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matter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F0000"/>
              </a:buClr>
              <a:buSzPct val="125000"/>
            </a:pPr>
            <a:endParaRPr lang="fr-FR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Intrinsic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variability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? : Trigger, Initial mass , initial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composition (C+O+…),  turbulence,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propagation of explosion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deflagration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detonation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)…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            [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yet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separated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extrinsic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, host extinction]</a:t>
            </a: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Accreting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system  configuration? 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SD : white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dwarf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less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likely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no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residual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companion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ever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seen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study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involved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velocity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/composition of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neighbouring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stars).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destroyed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explosion ? </a:t>
            </a: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latin typeface="Arial" pitchFamily="34" charset="0"/>
                <a:cs typeface="Arial" pitchFamily="34" charset="0"/>
              </a:rPr>
              <a:t>                     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DD: White-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dwarf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-White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dwarf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CD: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Core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degenerate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WD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inside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(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Dilday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et al, 2012, PTF11kx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One case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with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candidate: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SN1572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Tycho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-Brahe) candidate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subgiant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Ruiz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Lapuente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et al.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Giants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suspected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dominant mode (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else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destroyed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6948264" y="188640"/>
            <a:ext cx="57606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 flipV="1">
            <a:off x="6948264" y="692696"/>
            <a:ext cx="576064" cy="7905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riangle isocèle 7"/>
          <p:cNvSpPr/>
          <p:nvPr/>
        </p:nvSpPr>
        <p:spPr>
          <a:xfrm rot="5400000">
            <a:off x="7453549" y="115403"/>
            <a:ext cx="128205" cy="13066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851920" y="5157192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043608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0" y="116632"/>
            <a:ext cx="4172296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Accretion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fr-FR" sz="3200" b="1" baseline="-25000" dirty="0" err="1" smtClean="0">
                <a:solidFill>
                  <a:schemeClr val="accent1">
                    <a:lumMod val="50000"/>
                  </a:schemeClr>
                </a:solidFill>
              </a:rPr>
              <a:t>Chandrasekhar</a:t>
            </a:r>
            <a:r>
              <a:rPr lang="fr-FR" sz="3200" b="1" baseline="-25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" name="Image 13" descr="Mass-radi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6050" y="620688"/>
            <a:ext cx="4397950" cy="325705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5205635" y="0"/>
            <a:ext cx="3938365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As M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increases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16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Chandrasekhar</a:t>
            </a:r>
            <a:r>
              <a:rPr lang="fr-FR" sz="16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r>
              <a:rPr lang="fr-FR" sz="16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radius R                               0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6444208" y="4653136"/>
            <a:ext cx="2529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aseline="-25000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Chandrasekhar</a:t>
            </a:r>
            <a:r>
              <a:rPr lang="fr-FR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~1.44 M</a:t>
            </a:r>
            <a:r>
              <a:rPr lang="fr-FR" baseline="-25000" dirty="0" smtClean="0">
                <a:solidFill>
                  <a:srgbClr val="00B050"/>
                </a:solidFill>
                <a:latin typeface="Syastro"/>
                <a:cs typeface="Syastro"/>
              </a:rPr>
              <a:t>A</a:t>
            </a:r>
            <a:endParaRPr lang="fr-FR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riangle isocèle 27"/>
          <p:cNvSpPr/>
          <p:nvPr/>
        </p:nvSpPr>
        <p:spPr>
          <a:xfrm rot="5400000">
            <a:off x="7453549" y="475443"/>
            <a:ext cx="128205" cy="130663"/>
          </a:xfrm>
          <a:prstGeom prst="triangle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Flèche vers le haut 21"/>
          <p:cNvSpPr/>
          <p:nvPr/>
        </p:nvSpPr>
        <p:spPr>
          <a:xfrm>
            <a:off x="7884368" y="3933056"/>
            <a:ext cx="72008" cy="576064"/>
          </a:xfrm>
          <a:prstGeom prst="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6948264" y="548680"/>
            <a:ext cx="576064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34082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Explosion: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Luminosity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53344"/>
            <a:ext cx="9144000" cy="485192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25000"/>
            </a:pP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Thermonuclear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C to Fe: E = 0.12*M</a:t>
            </a:r>
            <a:r>
              <a:rPr lang="fr-FR" sz="18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8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O to Fe: 0.08 M</a:t>
            </a:r>
            <a:r>
              <a:rPr lang="fr-FR" sz="18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1800" baseline="30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10% of the WD mass </a:t>
            </a:r>
            <a:r>
              <a:rPr lang="fr-FR" sz="1800" i="1" dirty="0" err="1" smtClean="0">
                <a:latin typeface="Arial" pitchFamily="34" charset="0"/>
                <a:cs typeface="Arial" pitchFamily="34" charset="0"/>
              </a:rPr>
              <a:t>converted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fr-FR" sz="1800" i="1" dirty="0" err="1" smtClean="0">
                <a:latin typeface="Arial" pitchFamily="34" charset="0"/>
                <a:cs typeface="Arial" pitchFamily="34" charset="0"/>
              </a:rPr>
              <a:t>kinetic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i="1" dirty="0" err="1" smtClean="0">
                <a:latin typeface="Arial" pitchFamily="34" charset="0"/>
                <a:cs typeface="Arial" pitchFamily="34" charset="0"/>
              </a:rPr>
              <a:t>Energy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(+ radiation)</a:t>
            </a:r>
          </a:p>
          <a:p>
            <a:pPr>
              <a:buClr>
                <a:srgbClr val="FF0000"/>
              </a:buClr>
              <a:buSzPct val="125000"/>
              <a:buNone/>
            </a:pPr>
            <a:endParaRPr lang="fr-FR" sz="1600" i="1" dirty="0" smtClean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power E</a:t>
            </a:r>
            <a:r>
              <a:rPr lang="fr-FR" sz="18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released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18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8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= (1.74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1800" baseline="-25000" dirty="0" err="1" smtClean="0">
                <a:latin typeface="Arial" pitchFamily="34" charset="0"/>
                <a:cs typeface="Arial" pitchFamily="34" charset="0"/>
              </a:rPr>
              <a:t>Fe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+ 1.56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1800" baseline="-25000" dirty="0" err="1" smtClean="0">
                <a:latin typeface="Arial" pitchFamily="34" charset="0"/>
                <a:cs typeface="Arial" pitchFamily="34" charset="0"/>
              </a:rPr>
              <a:t>Ni</a:t>
            </a:r>
            <a:r>
              <a:rPr lang="fr-FR" sz="18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+ 1.24 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fr-FR" sz="1800" baseline="-25000" dirty="0" err="1" smtClean="0">
                <a:latin typeface="Arial" pitchFamily="34" charset="0"/>
                <a:cs typeface="Arial" pitchFamily="34" charset="0"/>
              </a:rPr>
              <a:t>Si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)(M</a:t>
            </a:r>
            <a:r>
              <a:rPr lang="fr-FR" sz="1800" baseline="-25000" dirty="0" smtClean="0">
                <a:latin typeface="Arial" pitchFamily="34" charset="0"/>
                <a:cs typeface="Arial" pitchFamily="34" charset="0"/>
              </a:rPr>
              <a:t>WD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sz="1800" baseline="-25000" dirty="0" err="1" smtClean="0">
                <a:latin typeface="Arial" pitchFamily="34" charset="0"/>
                <a:cs typeface="Arial" pitchFamily="34" charset="0"/>
              </a:rPr>
              <a:t>Solar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 10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51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ergs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800" i="1" dirty="0" err="1" smtClean="0">
                <a:latin typeface="Arial" pitchFamily="34" charset="0"/>
                <a:cs typeface="Arial" pitchFamily="34" charset="0"/>
              </a:rPr>
              <a:t>Maeda,Iwamoto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2009)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lang="fr-FR" sz="18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8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Radiation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Gravitation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Kinetic</a:t>
            </a:r>
            <a:endParaRPr lang="fr-FR" sz="2000" i="1" baseline="-25000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21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800" baseline="-250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~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4 10 </a:t>
            </a:r>
            <a:r>
              <a:rPr lang="fr-FR" sz="1800" baseline="30000" dirty="0" smtClean="0">
                <a:latin typeface="Arial" pitchFamily="34" charset="0"/>
                <a:cs typeface="Arial" pitchFamily="34" charset="0"/>
              </a:rPr>
              <a:t>51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ergs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1% </a:t>
            </a:r>
            <a:r>
              <a:rPr lang="fr-FR" sz="1800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optical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1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fr-FR" sz="18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~ 10</a:t>
            </a:r>
            <a:r>
              <a:rPr lang="fr-FR" sz="1800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fr-FR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</a:t>
            </a:r>
            <a:r>
              <a:rPr lang="fr-FR" sz="1800" baseline="-25000" dirty="0" smtClean="0">
                <a:solidFill>
                  <a:srgbClr val="FF0000"/>
                </a:solidFill>
                <a:latin typeface="Syastro"/>
                <a:cs typeface="Syastro"/>
              </a:rPr>
              <a:t>A</a:t>
            </a:r>
            <a:r>
              <a:rPr lang="fr-FR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fr-FR" sz="1800" baseline="-25000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fr-FR" sz="1800" dirty="0" err="1" smtClean="0">
                <a:latin typeface="Arial" pitchFamily="34" charset="0"/>
                <a:cs typeface="Arial" pitchFamily="34" charset="0"/>
              </a:rPr>
              <a:t>Binding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)    ~0.04   E</a:t>
            </a:r>
            <a:r>
              <a:rPr lang="fr-FR" sz="1800" baseline="-25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Clr>
                <a:srgbClr val="FF0000"/>
              </a:buClr>
              <a:buSzPct val="125000"/>
              <a:buNone/>
            </a:pP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20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kinetic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v ~10000-20000km/s  (E</a:t>
            </a:r>
            <a:r>
              <a:rPr lang="fr-FR" sz="2000" baseline="-25000" dirty="0" smtClean="0">
                <a:solidFill>
                  <a:schemeClr val="accent1">
                    <a:lumMod val="50000"/>
                  </a:schemeClr>
                </a:solidFill>
                <a:latin typeface="GreekC_IV50" pitchFamily="2" charset="0"/>
                <a:cs typeface="GreekC_IV50" pitchFamily="2" charset="0"/>
              </a:rPr>
              <a:t>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= 1% E</a:t>
            </a:r>
            <a:r>
              <a:rPr lang="fr-FR" sz="2000" baseline="-25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Clr>
                <a:srgbClr val="FF0000"/>
              </a:buClr>
              <a:buSzPct val="125000"/>
              <a:buNone/>
            </a:pP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Almost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standard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Physics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(M ~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1800" baseline="-250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~1.44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1800" baseline="-25000" dirty="0" smtClean="0">
                <a:solidFill>
                  <a:schemeClr val="accent1">
                    <a:lumMod val="50000"/>
                  </a:schemeClr>
                </a:solidFill>
                <a:latin typeface="Syastro"/>
                <a:cs typeface="Syastro"/>
              </a:rPr>
              <a:t>A  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endParaRPr lang="fr-FR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  <a:buSzPct val="125000"/>
            </a:pP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provides</a:t>
            </a:r>
            <a:r>
              <a:rPr lang="fr-FR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 distance.</a:t>
            </a:r>
            <a:endParaRPr lang="fr-FR" sz="2600" dirty="0" smtClean="0"/>
          </a:p>
          <a:p>
            <a:pPr>
              <a:buClr>
                <a:srgbClr val="FF0000"/>
              </a:buClr>
              <a:buSzPct val="125000"/>
              <a:buNone/>
            </a:pPr>
            <a:endParaRPr lang="fr-FR" sz="2600" dirty="0" smtClean="0"/>
          </a:p>
          <a:p>
            <a:pPr>
              <a:buClr>
                <a:srgbClr val="FF0000"/>
              </a:buClr>
              <a:buSzPct val="125000"/>
              <a:buNone/>
            </a:pPr>
            <a:endParaRPr lang="fr-FR" sz="2600" dirty="0" smtClean="0"/>
          </a:p>
          <a:p>
            <a:pPr>
              <a:buClr>
                <a:srgbClr val="FF0000"/>
              </a:buClr>
              <a:buSzPct val="125000"/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7704" y="0"/>
            <a:ext cx="4749762" cy="584775"/>
          </a:xfrm>
          <a:prstGeom prst="rect">
            <a:avLst/>
          </a:prstGeom>
          <a:solidFill>
            <a:srgbClr val="FFFF99"/>
          </a:solidFill>
        </p:spPr>
        <p:txBody>
          <a:bodyPr wrap="none">
            <a:spAutoFit/>
          </a:bodyPr>
          <a:lstStyle/>
          <a:p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Cosmological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parameters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764704"/>
            <a:ext cx="9144000" cy="6176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Relation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shift/distance: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expansion:</a:t>
            </a:r>
          </a:p>
          <a:p>
            <a:r>
              <a:rPr lang="fr-FR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parameters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slowing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by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+ gravitation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non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relativistic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matter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content      </a:t>
            </a:r>
            <a:endParaRPr lang="fr-FR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fr-FR" dirty="0" err="1" smtClean="0">
                <a:latin typeface="GreekC_IV50" pitchFamily="2" charset="0"/>
                <a:cs typeface="GreekC_IV50" pitchFamily="2" charset="0"/>
              </a:rPr>
              <a:t>r</a:t>
            </a:r>
            <a:r>
              <a:rPr lang="fr-FR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critical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density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, if</a:t>
            </a:r>
            <a:r>
              <a:rPr lang="fr-FR" dirty="0" smtClean="0">
                <a:latin typeface="GreekC_IV50" pitchFamily="2" charset="0"/>
                <a:cs typeface="GreekC_IV50" pitchFamily="2" charset="0"/>
              </a:rPr>
              <a:t> </a:t>
            </a:r>
            <a:r>
              <a:rPr lang="fr-FR" dirty="0" err="1" smtClean="0">
                <a:latin typeface="GreekC_IV50" pitchFamily="2" charset="0"/>
                <a:cs typeface="GreekC_IV50" pitchFamily="2" charset="0"/>
              </a:rPr>
              <a:t>r</a:t>
            </a:r>
            <a:r>
              <a:rPr lang="fr-FR" baseline="-25000" dirty="0" err="1" smtClean="0">
                <a:latin typeface="Arial" pitchFamily="34" charset="0"/>
                <a:cs typeface="Arial" pitchFamily="34" charset="0"/>
              </a:rPr>
              <a:t>M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fr-FR" dirty="0" err="1" smtClean="0">
                <a:latin typeface="GreekC_IV50" pitchFamily="2" charset="0"/>
                <a:cs typeface="GreekC_IV50" pitchFamily="2" charset="0"/>
              </a:rPr>
              <a:t>r</a:t>
            </a:r>
            <a:r>
              <a:rPr lang="fr-FR" baseline="-25000" dirty="0" err="1" smtClean="0">
                <a:latin typeface="Arial" pitchFamily="34" charset="0"/>
                <a:cs typeface="Arial" pitchFamily="34" charset="0"/>
              </a:rPr>
              <a:t>c</a:t>
            </a:r>
            <a:r>
              <a:rPr lang="fr-FR" baseline="-250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classical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expansion stops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at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t =  </a:t>
            </a:r>
            <a:r>
              <a:rPr lang="fr-FR" dirty="0" smtClean="0">
                <a:latin typeface="Symath"/>
                <a:cs typeface="Symath"/>
              </a:rPr>
              <a:t>h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endParaRPr lang="fr-FR" baseline="-25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Acceleration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the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constant </a:t>
            </a:r>
            <a:r>
              <a:rPr lang="fr-FR" dirty="0" smtClean="0">
                <a:cs typeface="GreekS_IV50" pitchFamily="2" charset="0"/>
              </a:rPr>
              <a:t>                                                             </a:t>
            </a:r>
            <a:r>
              <a:rPr lang="fr-FR" sz="2000" dirty="0" smtClean="0">
                <a:latin typeface="GreekC_IV50" pitchFamily="2" charset="0"/>
                <a:cs typeface="GreekC_IV50" pitchFamily="2" charset="0"/>
              </a:rPr>
              <a:t>                </a:t>
            </a:r>
            <a:endParaRPr lang="fr-FR" sz="2000" baseline="-25000" dirty="0" smtClean="0">
              <a:cs typeface="GreekC_IV50" pitchFamily="2" charset="0"/>
            </a:endParaRPr>
          </a:p>
          <a:p>
            <a:r>
              <a:rPr lang="fr-FR" sz="2000" baseline="-25000" dirty="0" smtClean="0">
                <a:cs typeface="GreekC_IV50" pitchFamily="2" charset="0"/>
              </a:rPr>
              <a:t>                                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</a:t>
            </a:r>
            <a:r>
              <a:rPr lang="fr-FR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Curvature</a:t>
            </a:r>
            <a:r>
              <a:rPr lang="fr-F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(0?)</a:t>
            </a:r>
          </a:p>
          <a:p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For 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cosmological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constant</a:t>
            </a:r>
            <a:endParaRPr lang="fr-FR" dirty="0" smtClean="0"/>
          </a:p>
          <a:p>
            <a:endParaRPr lang="fr-F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Observables:  Redshift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scale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factor (=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‘Doppler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’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shift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expansion)</a:t>
            </a:r>
          </a:p>
          <a:p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</a:t>
            </a:r>
          </a:p>
        </p:txBody>
      </p:sp>
      <p:graphicFrame>
        <p:nvGraphicFramePr>
          <p:cNvPr id="52231" name="Object 7"/>
          <p:cNvGraphicFramePr>
            <a:graphicFrameLocks noChangeAspect="1"/>
          </p:cNvGraphicFramePr>
          <p:nvPr/>
        </p:nvGraphicFramePr>
        <p:xfrm>
          <a:off x="6588224" y="3356992"/>
          <a:ext cx="1982613" cy="687519"/>
        </p:xfrm>
        <a:graphic>
          <a:graphicData uri="http://schemas.openxmlformats.org/presentationml/2006/ole">
            <p:oleObj spid="_x0000_s52231" name="Équation" r:id="rId3" imgW="1206360" imgH="419040" progId="Equation.3">
              <p:embed/>
            </p:oleObj>
          </a:graphicData>
        </a:graphic>
      </p:graphicFrame>
      <p:graphicFrame>
        <p:nvGraphicFramePr>
          <p:cNvPr id="52233" name="Object 9"/>
          <p:cNvGraphicFramePr>
            <a:graphicFrameLocks noChangeAspect="1"/>
          </p:cNvGraphicFramePr>
          <p:nvPr/>
        </p:nvGraphicFramePr>
        <p:xfrm>
          <a:off x="6732240" y="5733256"/>
          <a:ext cx="2127250" cy="339725"/>
        </p:xfrm>
        <a:graphic>
          <a:graphicData uri="http://schemas.openxmlformats.org/presentationml/2006/ole">
            <p:oleObj spid="_x0000_s52233" name="Équation" r:id="rId4" imgW="1269720" imgH="203040" progId="Equation.3">
              <p:embed/>
            </p:oleObj>
          </a:graphicData>
        </a:graphic>
      </p:graphicFrame>
      <p:graphicFrame>
        <p:nvGraphicFramePr>
          <p:cNvPr id="52234" name="Object 10"/>
          <p:cNvGraphicFramePr>
            <a:graphicFrameLocks noChangeAspect="1"/>
          </p:cNvGraphicFramePr>
          <p:nvPr/>
        </p:nvGraphicFramePr>
        <p:xfrm>
          <a:off x="6732240" y="6165304"/>
          <a:ext cx="1889125" cy="398462"/>
        </p:xfrm>
        <a:graphic>
          <a:graphicData uri="http://schemas.openxmlformats.org/presentationml/2006/ole">
            <p:oleObj spid="_x0000_s52234" name="Équation" r:id="rId5" imgW="1079280" imgH="228600" progId="Equation.3">
              <p:embed/>
            </p:oleObj>
          </a:graphicData>
        </a:graphic>
      </p:graphicFrame>
      <p:graphicFrame>
        <p:nvGraphicFramePr>
          <p:cNvPr id="52235" name="Object 11"/>
          <p:cNvGraphicFramePr>
            <a:graphicFrameLocks noChangeAspect="1"/>
          </p:cNvGraphicFramePr>
          <p:nvPr/>
        </p:nvGraphicFramePr>
        <p:xfrm>
          <a:off x="0" y="1700808"/>
          <a:ext cx="1566863" cy="687387"/>
        </p:xfrm>
        <a:graphic>
          <a:graphicData uri="http://schemas.openxmlformats.org/presentationml/2006/ole">
            <p:oleObj spid="_x0000_s52235" name="Équation" r:id="rId6" imgW="952200" imgH="419040" progId="Equation.3">
              <p:embed/>
            </p:oleObj>
          </a:graphicData>
        </a:graphic>
      </p:graphicFrame>
      <p:graphicFrame>
        <p:nvGraphicFramePr>
          <p:cNvPr id="52236" name="Object 12"/>
          <p:cNvGraphicFramePr>
            <a:graphicFrameLocks noChangeAspect="1"/>
          </p:cNvGraphicFramePr>
          <p:nvPr/>
        </p:nvGraphicFramePr>
        <p:xfrm>
          <a:off x="0" y="2780928"/>
          <a:ext cx="1484313" cy="687387"/>
        </p:xfrm>
        <a:graphic>
          <a:graphicData uri="http://schemas.openxmlformats.org/presentationml/2006/ole">
            <p:oleObj spid="_x0000_s52236" name="Équation" r:id="rId7" imgW="901440" imgH="419040" progId="Equation.3">
              <p:embed/>
            </p:oleObj>
          </a:graphicData>
        </a:graphic>
      </p:graphicFrame>
      <p:graphicFrame>
        <p:nvGraphicFramePr>
          <p:cNvPr id="52237" name="Object 13"/>
          <p:cNvGraphicFramePr>
            <a:graphicFrameLocks noChangeAspect="1"/>
          </p:cNvGraphicFramePr>
          <p:nvPr/>
        </p:nvGraphicFramePr>
        <p:xfrm>
          <a:off x="6732240" y="5301208"/>
          <a:ext cx="1084262" cy="296863"/>
        </p:xfrm>
        <a:graphic>
          <a:graphicData uri="http://schemas.openxmlformats.org/presentationml/2006/ole">
            <p:oleObj spid="_x0000_s52237" name="Équation" r:id="rId8" imgW="647640" imgH="17748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763688" y="4149080"/>
            <a:ext cx="3095719" cy="338554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Equation of state of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dark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energy</a:t>
            </a:r>
            <a:endParaRPr lang="fr-FR" sz="1600" dirty="0"/>
          </a:p>
        </p:txBody>
      </p:sp>
      <p:graphicFrame>
        <p:nvGraphicFramePr>
          <p:cNvPr id="52238" name="Object 14"/>
          <p:cNvGraphicFramePr>
            <a:graphicFrameLocks noChangeAspect="1"/>
          </p:cNvGraphicFramePr>
          <p:nvPr/>
        </p:nvGraphicFramePr>
        <p:xfrm>
          <a:off x="6732240" y="4293096"/>
          <a:ext cx="1008063" cy="312738"/>
        </p:xfrm>
        <a:graphic>
          <a:graphicData uri="http://schemas.openxmlformats.org/presentationml/2006/ole">
            <p:oleObj spid="_x0000_s52238" name="Équation" r:id="rId9" imgW="507960" imgH="164880" progId="Equation.3">
              <p:embed/>
            </p:oleObj>
          </a:graphicData>
        </a:graphic>
      </p:graphicFrame>
      <p:graphicFrame>
        <p:nvGraphicFramePr>
          <p:cNvPr id="52239" name="Object 15"/>
          <p:cNvGraphicFramePr>
            <a:graphicFrameLocks noChangeAspect="1"/>
          </p:cNvGraphicFramePr>
          <p:nvPr/>
        </p:nvGraphicFramePr>
        <p:xfrm>
          <a:off x="6732240" y="4725144"/>
          <a:ext cx="701675" cy="314325"/>
        </p:xfrm>
        <a:graphic>
          <a:graphicData uri="http://schemas.openxmlformats.org/presentationml/2006/ole">
            <p:oleObj spid="_x0000_s52239" name="Équation" r:id="rId10" imgW="444240" imgH="177480" progId="Equation.3">
              <p:embed/>
            </p:oleObj>
          </a:graphicData>
        </a:graphic>
      </p:graphicFrame>
      <p:graphicFrame>
        <p:nvGraphicFramePr>
          <p:cNvPr id="52240" name="Object 16"/>
          <p:cNvGraphicFramePr>
            <a:graphicFrameLocks noChangeAspect="1"/>
          </p:cNvGraphicFramePr>
          <p:nvPr/>
        </p:nvGraphicFramePr>
        <p:xfrm>
          <a:off x="107504" y="4149080"/>
          <a:ext cx="239713" cy="247650"/>
        </p:xfrm>
        <a:graphic>
          <a:graphicData uri="http://schemas.openxmlformats.org/presentationml/2006/ole">
            <p:oleObj spid="_x0000_s52240" name="Équation" r:id="rId11" imgW="152280" imgH="1396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76673"/>
            <a:ext cx="8208912" cy="598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distance=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history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expansion </a:t>
            </a: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slightly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modified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curvature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                    )</a:t>
            </a: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Factor                  : time dilatation and Doppler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reddening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r>
              <a:rPr lang="fr-FR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   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        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small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redshifts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                                     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proportional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the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redshift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z</a:t>
            </a:r>
          </a:p>
          <a:p>
            <a:r>
              <a:rPr lang="fr-FR" sz="1600" i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(inverse square </a:t>
            </a:r>
            <a:r>
              <a:rPr lang="fr-FR" sz="1600" i="1" dirty="0" err="1" smtClean="0">
                <a:latin typeface="Arial" pitchFamily="34" charset="0"/>
                <a:cs typeface="Arial" pitchFamily="34" charset="0"/>
              </a:rPr>
              <a:t>law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, H(z)~H</a:t>
            </a:r>
            <a:r>
              <a:rPr lang="fr-FR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1600" i="1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Observed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gives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distance  for a standard source </a:t>
            </a:r>
          </a:p>
          <a:p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if    </a:t>
            </a:r>
            <a:endParaRPr lang="fr-FR" sz="1600" baseline="-25000" dirty="0" smtClean="0">
              <a:latin typeface="Arial" pitchFamily="34" charset="0"/>
              <a:cs typeface="Arial" pitchFamily="34" charset="0"/>
            </a:endParaRPr>
          </a:p>
          <a:p>
            <a:endParaRPr lang="fr-FR" sz="1600" baseline="-25000" dirty="0" smtClean="0"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fr-FR" sz="16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SN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luminosity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measurements</a:t>
            </a:r>
            <a:r>
              <a:rPr lang="fr-FR" sz="16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are sensitive to </a:t>
            </a:r>
            <a:r>
              <a:rPr lang="fr-FR" sz="1600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123728" y="0"/>
            <a:ext cx="4566250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Distance  and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cosmology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156176" y="548680"/>
          <a:ext cx="2339975" cy="792088"/>
        </p:xfrm>
        <a:graphic>
          <a:graphicData uri="http://schemas.openxmlformats.org/presentationml/2006/ole">
            <p:oleObj spid="_x0000_s20485" name="Équation" r:id="rId3" imgW="1638000" imgH="482400" progId="Equation.3">
              <p:embed/>
            </p:oleObj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5652120" y="1556792"/>
          <a:ext cx="3378200" cy="685800"/>
        </p:xfrm>
        <a:graphic>
          <a:graphicData uri="http://schemas.openxmlformats.org/presentationml/2006/ole">
            <p:oleObj spid="_x0000_s20486" name="Équation" r:id="rId4" imgW="2374560" imgH="482400" progId="Equation.3">
              <p:embed/>
            </p:oleObj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/>
        </p:nvGraphicFramePr>
        <p:xfrm>
          <a:off x="2339752" y="3140968"/>
          <a:ext cx="1724025" cy="617537"/>
        </p:xfrm>
        <a:graphic>
          <a:graphicData uri="http://schemas.openxmlformats.org/presentationml/2006/ole">
            <p:oleObj spid="_x0000_s20488" name="Équation" r:id="rId5" imgW="1206360" imgH="431640" progId="Equation.3">
              <p:embed/>
            </p:oleObj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/>
        </p:nvGraphicFramePr>
        <p:xfrm>
          <a:off x="467544" y="2204864"/>
          <a:ext cx="1390650" cy="325438"/>
        </p:xfrm>
        <a:graphic>
          <a:graphicData uri="http://schemas.openxmlformats.org/presentationml/2006/ole">
            <p:oleObj spid="_x0000_s20489" name="Équation" r:id="rId6" imgW="977760" imgH="228600" progId="Equation.3">
              <p:embed/>
            </p:oleObj>
          </a:graphicData>
        </a:graphic>
      </p:graphicFrame>
      <p:graphicFrame>
        <p:nvGraphicFramePr>
          <p:cNvPr id="20492" name="Object 12"/>
          <p:cNvGraphicFramePr>
            <a:graphicFrameLocks noChangeAspect="1"/>
          </p:cNvGraphicFramePr>
          <p:nvPr/>
        </p:nvGraphicFramePr>
        <p:xfrm>
          <a:off x="971600" y="4725144"/>
          <a:ext cx="720080" cy="314614"/>
        </p:xfrm>
        <a:graphic>
          <a:graphicData uri="http://schemas.openxmlformats.org/presentationml/2006/ole">
            <p:oleObj spid="_x0000_s20492" name="Équation" r:id="rId7" imgW="457200" imgH="177480" progId="Equation.3">
              <p:embed/>
            </p:oleObj>
          </a:graphicData>
        </a:graphic>
      </p:graphicFrame>
      <p:graphicFrame>
        <p:nvGraphicFramePr>
          <p:cNvPr id="20493" name="Object 13"/>
          <p:cNvGraphicFramePr>
            <a:graphicFrameLocks noChangeAspect="1"/>
          </p:cNvGraphicFramePr>
          <p:nvPr/>
        </p:nvGraphicFramePr>
        <p:xfrm>
          <a:off x="2339752" y="4581128"/>
          <a:ext cx="3792537" cy="685800"/>
        </p:xfrm>
        <a:graphic>
          <a:graphicData uri="http://schemas.openxmlformats.org/presentationml/2006/ole">
            <p:oleObj spid="_x0000_s20493" name="Équation" r:id="rId8" imgW="2666880" imgH="482400" progId="Equation.3">
              <p:embed/>
            </p:oleObj>
          </a:graphicData>
        </a:graphic>
      </p:graphicFrame>
      <p:graphicFrame>
        <p:nvGraphicFramePr>
          <p:cNvPr id="20495" name="Object 15"/>
          <p:cNvGraphicFramePr>
            <a:graphicFrameLocks noChangeAspect="1"/>
          </p:cNvGraphicFramePr>
          <p:nvPr/>
        </p:nvGraphicFramePr>
        <p:xfrm>
          <a:off x="2267744" y="5301208"/>
          <a:ext cx="2778125" cy="685800"/>
        </p:xfrm>
        <a:graphic>
          <a:graphicData uri="http://schemas.openxmlformats.org/presentationml/2006/ole">
            <p:oleObj spid="_x0000_s20495" name="Équation" r:id="rId9" imgW="1955520" imgH="482400" progId="Equation.3">
              <p:embed/>
            </p:oleObj>
          </a:graphicData>
        </a:graphic>
      </p:graphicFrame>
      <p:graphicFrame>
        <p:nvGraphicFramePr>
          <p:cNvPr id="20496" name="Object 16"/>
          <p:cNvGraphicFramePr>
            <a:graphicFrameLocks noChangeAspect="1"/>
          </p:cNvGraphicFramePr>
          <p:nvPr/>
        </p:nvGraphicFramePr>
        <p:xfrm>
          <a:off x="1259632" y="1700808"/>
          <a:ext cx="579438" cy="290513"/>
        </p:xfrm>
        <a:graphic>
          <a:graphicData uri="http://schemas.openxmlformats.org/presentationml/2006/ole">
            <p:oleObj spid="_x0000_s20496" name="Équation" r:id="rId10" imgW="406080" imgH="203040" progId="Equation.3">
              <p:embed/>
            </p:oleObj>
          </a:graphicData>
        </a:graphic>
      </p:graphicFrame>
      <p:graphicFrame>
        <p:nvGraphicFramePr>
          <p:cNvPr id="20499" name="Object 19"/>
          <p:cNvGraphicFramePr>
            <a:graphicFrameLocks noChangeAspect="1"/>
          </p:cNvGraphicFramePr>
          <p:nvPr/>
        </p:nvGraphicFramePr>
        <p:xfrm>
          <a:off x="3275856" y="1196752"/>
          <a:ext cx="864096" cy="411163"/>
        </p:xfrm>
        <a:graphic>
          <a:graphicData uri="http://schemas.openxmlformats.org/presentationml/2006/ole">
            <p:oleObj spid="_x0000_s20499" name="Équation" r:id="rId11" imgW="457200" imgH="228600" progId="Equation.3">
              <p:embed/>
            </p:oleObj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467544" y="2492896"/>
            <a:ext cx="7632848" cy="46166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Look back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age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= 9.3 Gy,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fr-FR" i="1" baseline="-25000" dirty="0" err="1" smtClean="0">
                <a:latin typeface="Arial" pitchFamily="34" charset="0"/>
                <a:cs typeface="Arial" pitchFamily="34" charset="0"/>
              </a:rPr>
              <a:t>L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= 36.7Gy, (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acceleration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since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z = 0.60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soustraction_fi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47862"/>
            <a:ext cx="5486400" cy="491013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067944" y="908720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reference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image 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taken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before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339752" y="980728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Observe SN +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galaxy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19672" y="0"/>
            <a:ext cx="6243953" cy="52322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Detection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: 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subtraction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fr-FR" sz="2800" b="1" dirty="0" err="1" smtClean="0">
                <a:solidFill>
                  <a:schemeClr val="accent1">
                    <a:lumMod val="50000"/>
                  </a:schemeClr>
                </a:solidFill>
              </a:rPr>
              <a:t>reference</a:t>
            </a:r>
            <a:r>
              <a:rPr lang="fr-FR" sz="2800" b="1" dirty="0" smtClean="0">
                <a:solidFill>
                  <a:schemeClr val="accent1">
                    <a:lumMod val="50000"/>
                  </a:schemeClr>
                </a:solidFill>
              </a:rPr>
              <a:t> image </a:t>
            </a:r>
            <a:endParaRPr lang="fr-F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68144" y="908720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Degrade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reference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image  to observation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PSF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799786" y="5949280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Subtract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Host for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SN image 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51520" y="5445224"/>
            <a:ext cx="19159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Arial" pitchFamily="34" charset="0"/>
                <a:cs typeface="Arial" pitchFamily="34" charset="0"/>
              </a:rPr>
              <a:t>Convolution </a:t>
            </a:r>
          </a:p>
          <a:p>
            <a:r>
              <a:rPr lang="fr-FR" dirty="0" err="1" smtClean="0">
                <a:latin typeface="Arial" pitchFamily="34" charset="0"/>
                <a:cs typeface="Arial" pitchFamily="34" charset="0"/>
              </a:rPr>
              <a:t>Kernel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map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  PSF,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Not 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only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images)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980728"/>
            <a:ext cx="21595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Select 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filter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dirty="0" err="1" smtClean="0">
                <a:latin typeface="Arial" pitchFamily="34" charset="0"/>
                <a:cs typeface="Arial" pitchFamily="34" charset="0"/>
              </a:rPr>
              <a:t>wavelength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> range)</a:t>
            </a:r>
            <a:endParaRPr lang="fr-F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62068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Select  a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field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in the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ight_Curve_Goob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212976"/>
            <a:ext cx="3960440" cy="297364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0"/>
            <a:ext cx="2391232" cy="58477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Light </a:t>
            </a:r>
            <a:r>
              <a:rPr lang="fr-FR" sz="3200" b="1" dirty="0" err="1" smtClean="0">
                <a:solidFill>
                  <a:schemeClr val="accent1">
                    <a:lumMod val="50000"/>
                  </a:schemeClr>
                </a:solidFill>
              </a:rPr>
              <a:t>curves</a:t>
            </a:r>
            <a:r>
              <a:rPr lang="fr-FR" sz="32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fr-F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228184" y="3356992"/>
            <a:ext cx="1087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SN2011fe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2636912"/>
            <a:ext cx="307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photometry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i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fr-FR" i="1" dirty="0" err="1" smtClean="0">
                <a:latin typeface="Arial" pitchFamily="34" charset="0"/>
                <a:cs typeface="Arial" pitchFamily="34" charset="0"/>
              </a:rPr>
              <a:t>Stritzinger</a:t>
            </a:r>
            <a:r>
              <a:rPr lang="fr-FR" i="1" dirty="0" smtClean="0">
                <a:latin typeface="Arial" pitchFamily="34" charset="0"/>
                <a:cs typeface="Arial" pitchFamily="34" charset="0"/>
              </a:rPr>
              <a:t> et al.,CSP,2011)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32866" y="2636912"/>
            <a:ext cx="46111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from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synthetic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spectrophotometry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FR" i="1" dirty="0" smtClean="0"/>
              <a:t>R. </a:t>
            </a:r>
            <a:r>
              <a:rPr lang="fr-FR" i="1" dirty="0" err="1" smtClean="0"/>
              <a:t>Pereira,Nearby</a:t>
            </a:r>
            <a:r>
              <a:rPr lang="fr-FR" i="1" dirty="0" smtClean="0"/>
              <a:t> Supernovae </a:t>
            </a:r>
            <a:r>
              <a:rPr lang="fr-FR" i="1" dirty="0" err="1" smtClean="0"/>
              <a:t>Snfactory</a:t>
            </a:r>
            <a:r>
              <a:rPr lang="fr-FR" i="1" dirty="0" smtClean="0"/>
              <a:t>,2012 </a:t>
            </a:r>
            <a:r>
              <a:rPr lang="fr-FR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fr-FR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Image 9" descr="Filt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0"/>
            <a:ext cx="3384375" cy="254696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64088" y="620688"/>
            <a:ext cx="3147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Interplay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opacity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radioactivity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Rise to maximum ~15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Decay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lifetimes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&lt; 30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~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 ~8.8 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&gt; 30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~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56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Co~111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days</a:t>
            </a:r>
            <a:endParaRPr lang="fr-FR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187624" y="4365104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 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107504" y="6093296"/>
            <a:ext cx="53720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Typical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measurement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accuracy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photometry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 ~1%   </a:t>
            </a:r>
          </a:p>
          <a:p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spectrum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uncertainties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convert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to </a:t>
            </a:r>
            <a:r>
              <a:rPr lang="fr-FR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errors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of 2-3%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452320" y="3356992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~10</a:t>
            </a:r>
            <a:r>
              <a:rPr lang="fr-FR" sz="2000" baseline="30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-4</a:t>
            </a:r>
            <a:r>
              <a:rPr lang="fr-FR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 14" descr="SN2011fe_Rui_LC_O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3789040"/>
            <a:ext cx="3458657" cy="2946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1946</Words>
  <Application>Microsoft Office PowerPoint</Application>
  <PresentationFormat>Affichage à l'écran (4:3)</PresentationFormat>
  <Paragraphs>419</Paragraphs>
  <Slides>29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1" baseType="lpstr">
      <vt:lpstr>Thème Office</vt:lpstr>
      <vt:lpstr>Équation</vt:lpstr>
      <vt:lpstr>Diapositive 1</vt:lpstr>
      <vt:lpstr>Diapositive 2</vt:lpstr>
      <vt:lpstr>Diapositive 3</vt:lpstr>
      <vt:lpstr>Diapositive 4</vt:lpstr>
      <vt:lpstr>Explosion: Luminosity 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CRAL_IPNL</cp:lastModifiedBy>
  <cp:revision>368</cp:revision>
  <dcterms:modified xsi:type="dcterms:W3CDTF">2012-10-24T12:00:54Z</dcterms:modified>
</cp:coreProperties>
</file>