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notesSlides/notesSlide9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13.xml" ContentType="application/vnd.openxmlformats-officedocument.presentationml.notesSlide+xml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notesSlides/notesSlide14.xml" ContentType="application/vnd.openxmlformats-officedocument.presentationml.notesSlide+xml"/>
  <Override PartName="/ppt/embeddings/oleObject7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353" r:id="rId2"/>
    <p:sldId id="257" r:id="rId3"/>
    <p:sldId id="303" r:id="rId4"/>
    <p:sldId id="339" r:id="rId5"/>
    <p:sldId id="355" r:id="rId6"/>
    <p:sldId id="341" r:id="rId7"/>
    <p:sldId id="354" r:id="rId8"/>
    <p:sldId id="344" r:id="rId9"/>
    <p:sldId id="345" r:id="rId10"/>
    <p:sldId id="346" r:id="rId11"/>
    <p:sldId id="347" r:id="rId12"/>
    <p:sldId id="348" r:id="rId13"/>
    <p:sldId id="343" r:id="rId14"/>
    <p:sldId id="313" r:id="rId15"/>
    <p:sldId id="266" r:id="rId16"/>
    <p:sldId id="276" r:id="rId17"/>
    <p:sldId id="292" r:id="rId18"/>
    <p:sldId id="267" r:id="rId19"/>
    <p:sldId id="281" r:id="rId20"/>
    <p:sldId id="277" r:id="rId21"/>
    <p:sldId id="278" r:id="rId22"/>
    <p:sldId id="279" r:id="rId23"/>
    <p:sldId id="280" r:id="rId24"/>
    <p:sldId id="282" r:id="rId25"/>
    <p:sldId id="293" r:id="rId26"/>
    <p:sldId id="275" r:id="rId27"/>
    <p:sldId id="337" r:id="rId28"/>
    <p:sldId id="338" r:id="rId29"/>
    <p:sldId id="326" r:id="rId30"/>
    <p:sldId id="304" r:id="rId31"/>
    <p:sldId id="324" r:id="rId32"/>
    <p:sldId id="325" r:id="rId33"/>
    <p:sldId id="314" r:id="rId34"/>
    <p:sldId id="350" r:id="rId35"/>
    <p:sldId id="349" r:id="rId36"/>
    <p:sldId id="328" r:id="rId37"/>
    <p:sldId id="270" r:id="rId38"/>
    <p:sldId id="308" r:id="rId39"/>
    <p:sldId id="356" r:id="rId40"/>
    <p:sldId id="357" r:id="rId41"/>
    <p:sldId id="358" r:id="rId42"/>
    <p:sldId id="332" r:id="rId43"/>
    <p:sldId id="329" r:id="rId44"/>
    <p:sldId id="330" r:id="rId45"/>
    <p:sldId id="33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95CA7"/>
    <a:srgbClr val="96399C"/>
    <a:srgbClr val="0B98FF"/>
    <a:srgbClr val="02065D"/>
    <a:srgbClr val="0DCF88"/>
    <a:srgbClr val="37CF9F"/>
    <a:srgbClr val="00CF02"/>
    <a:srgbClr val="549C4F"/>
    <a:srgbClr val="809C67"/>
    <a:srgbClr val="509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image" Target="../media/image31.emf"/><Relationship Id="rId2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image" Target="../media/image31.emf"/><Relationship Id="rId2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image" Target="../media/image31.emf"/><Relationship Id="rId2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31.emf"/><Relationship Id="rId7" Type="http://schemas.openxmlformats.org/officeDocument/2006/relationships/image" Target="../media/image3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image" Target="../media/image54.emf"/><Relationship Id="rId2" Type="http://schemas.openxmlformats.org/officeDocument/2006/relationships/image" Target="../media/image5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image" Target="../media/image31.emf"/><Relationship Id="rId2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A1D07-3E44-F148-AF77-9F7DDC73D10E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23061-4FCE-0C4C-8660-CEB81BFA9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0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23061-4FCE-0C4C-8660-CEB81BFA9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47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23061-4FCE-0C4C-8660-CEB81BFA9F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12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23061-4FCE-0C4C-8660-CEB81BFA9F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12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</a:t>
            </a:r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radiation energy density contributed by the sterile neutrinos increases the expansion rate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BBN, leading to a higher freeze-out temperature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As a consequence, the equilibrium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neutron-to-proton ratio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n=p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(􀀀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m=T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where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neutron-proton mass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dierence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larger at neutron freeze-out. The resulting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larger because almost all neutrons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up in 4He. Similarly, a larger neutron lifetime also increases the expected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deuterium abundance constrains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mainly the baryon density, whereas constraints on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are mostly driven by the helium data.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once we impose the CMB+LSS prior on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 even the deuterium data alone significantly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 This constraint is of interest in view of the helium data already being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systematics-limited.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23061-4FCE-0C4C-8660-CEB81BFA9F8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12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</a:t>
            </a:r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radiation energy density contributed by the sterile neutrinos increases the expansion rate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BBN, leading to a higher freeze-out temperature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As a consequence, the equilibrium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neutron-to-proton ratio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n=p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(􀀀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m=T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where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neutron-proton mass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dierence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larger at neutron freeze-out. The resulting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larger because almost all neutrons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up in 4He. Similarly, a larger neutron lifetime also increases the expected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deuterium abundance constrains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mainly the baryon density, whereas constraints on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are mostly driven by the helium data.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once we impose the CMB+LSS prior on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 even the deuterium data alone significantly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 This constraint is of interest in view of the helium data already being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systematics-limited.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23061-4FCE-0C4C-8660-CEB81BFA9F8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12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23061-4FCE-0C4C-8660-CEB81BFA9F8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1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23061-4FCE-0C4C-8660-CEB81BFA9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23061-4FCE-0C4C-8660-CEB81BFA9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23061-4FCE-0C4C-8660-CEB81BFA9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0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23061-4FCE-0C4C-8660-CEB81BFA9F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0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23061-4FCE-0C4C-8660-CEB81BFA9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0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23061-4FCE-0C4C-8660-CEB81BFA9F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41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23061-4FCE-0C4C-8660-CEB81BFA9F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0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23061-4FCE-0C4C-8660-CEB81BFA9F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0EAF-5D7C-784A-A178-1BE716D16AF3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90E-C615-774A-8DBD-74BB7E4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0EAF-5D7C-784A-A178-1BE716D16AF3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90E-C615-774A-8DBD-74BB7E4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4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0EAF-5D7C-784A-A178-1BE716D16AF3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90E-C615-774A-8DBD-74BB7E4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5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0EAF-5D7C-784A-A178-1BE716D16AF3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90E-C615-774A-8DBD-74BB7E4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0EAF-5D7C-784A-A178-1BE716D16AF3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90E-C615-774A-8DBD-74BB7E4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4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0EAF-5D7C-784A-A178-1BE716D16AF3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90E-C615-774A-8DBD-74BB7E4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2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0EAF-5D7C-784A-A178-1BE716D16AF3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90E-C615-774A-8DBD-74BB7E4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3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0EAF-5D7C-784A-A178-1BE716D16AF3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90E-C615-774A-8DBD-74BB7E4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4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0EAF-5D7C-784A-A178-1BE716D16AF3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90E-C615-774A-8DBD-74BB7E4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5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0EAF-5D7C-784A-A178-1BE716D16AF3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90E-C615-774A-8DBD-74BB7E4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4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0EAF-5D7C-784A-A178-1BE716D16AF3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90E-C615-774A-8DBD-74BB7E4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0EAF-5D7C-784A-A178-1BE716D16AF3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090E-C615-774A-8DBD-74BB7E4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7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6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26.emf"/><Relationship Id="rId13" Type="http://schemas.openxmlformats.org/officeDocument/2006/relationships/image" Target="../media/image28.png"/><Relationship Id="rId14" Type="http://schemas.openxmlformats.org/officeDocument/2006/relationships/oleObject" Target="../embeddings/oleObject14.bin"/><Relationship Id="rId15" Type="http://schemas.openxmlformats.org/officeDocument/2006/relationships/image" Target="../media/image27.emf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6.emf"/><Relationship Id="rId13" Type="http://schemas.openxmlformats.org/officeDocument/2006/relationships/image" Target="../media/image28.png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27.emf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26.emf"/><Relationship Id="rId15" Type="http://schemas.openxmlformats.org/officeDocument/2006/relationships/image" Target="../media/image28.png"/><Relationship Id="rId16" Type="http://schemas.openxmlformats.org/officeDocument/2006/relationships/oleObject" Target="../embeddings/oleObject27.bin"/><Relationship Id="rId17" Type="http://schemas.openxmlformats.org/officeDocument/2006/relationships/image" Target="../media/image27.emf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image" Target="../media/image26.emf"/><Relationship Id="rId13" Type="http://schemas.openxmlformats.org/officeDocument/2006/relationships/image" Target="../media/image28.png"/><Relationship Id="rId14" Type="http://schemas.openxmlformats.org/officeDocument/2006/relationships/oleObject" Target="../embeddings/oleObject33.bin"/><Relationship Id="rId15" Type="http://schemas.openxmlformats.org/officeDocument/2006/relationships/image" Target="../media/image27.emf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26.emf"/><Relationship Id="rId15" Type="http://schemas.openxmlformats.org/officeDocument/2006/relationships/image" Target="../media/image28.png"/><Relationship Id="rId16" Type="http://schemas.openxmlformats.org/officeDocument/2006/relationships/oleObject" Target="../embeddings/oleObject40.bin"/><Relationship Id="rId17" Type="http://schemas.openxmlformats.org/officeDocument/2006/relationships/image" Target="../media/image27.emf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5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46.bin"/><Relationship Id="rId14" Type="http://schemas.openxmlformats.org/officeDocument/2006/relationships/image" Target="../media/image26.emf"/><Relationship Id="rId15" Type="http://schemas.openxmlformats.org/officeDocument/2006/relationships/image" Target="../media/image28.png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27.emf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53.bin"/><Relationship Id="rId14" Type="http://schemas.openxmlformats.org/officeDocument/2006/relationships/image" Target="../media/image26.emf"/><Relationship Id="rId15" Type="http://schemas.openxmlformats.org/officeDocument/2006/relationships/image" Target="../media/image28.png"/><Relationship Id="rId16" Type="http://schemas.openxmlformats.org/officeDocument/2006/relationships/oleObject" Target="../embeddings/oleObject54.bin"/><Relationship Id="rId17" Type="http://schemas.openxmlformats.org/officeDocument/2006/relationships/image" Target="../media/image27.emf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oleObject" Target="../embeddings/oleObject59.bin"/><Relationship Id="rId13" Type="http://schemas.openxmlformats.org/officeDocument/2006/relationships/image" Target="../media/image27.emf"/><Relationship Id="rId14" Type="http://schemas.openxmlformats.org/officeDocument/2006/relationships/oleObject" Target="../embeddings/oleObject60.bin"/><Relationship Id="rId15" Type="http://schemas.openxmlformats.org/officeDocument/2006/relationships/image" Target="../media/image31.emf"/><Relationship Id="rId16" Type="http://schemas.openxmlformats.org/officeDocument/2006/relationships/oleObject" Target="../embeddings/oleObject61.bin"/><Relationship Id="rId17" Type="http://schemas.openxmlformats.org/officeDocument/2006/relationships/image" Target="../media/image36.emf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5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oleObject" Target="../embeddings/oleObject62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4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45.emf"/><Relationship Id="rId9" Type="http://schemas.openxmlformats.org/officeDocument/2006/relationships/oleObject" Target="../embeddings/oleObject69.bin"/><Relationship Id="rId10" Type="http://schemas.openxmlformats.org/officeDocument/2006/relationships/image" Target="../media/image4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70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71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72.bin"/><Relationship Id="rId9" Type="http://schemas.openxmlformats.org/officeDocument/2006/relationships/image" Target="../media/image52.emf"/><Relationship Id="rId10" Type="http://schemas.openxmlformats.org/officeDocument/2006/relationships/oleObject" Target="../embeddings/oleObject73.bin"/><Relationship Id="rId11" Type="http://schemas.openxmlformats.org/officeDocument/2006/relationships/image" Target="../media/image5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emf"/><Relationship Id="rId12" Type="http://schemas.openxmlformats.org/officeDocument/2006/relationships/oleObject" Target="../embeddings/oleObject77.bin"/><Relationship Id="rId13" Type="http://schemas.openxmlformats.org/officeDocument/2006/relationships/image" Target="../media/image5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oleObject" Target="../embeddings/oleObject74.bin"/><Relationship Id="rId7" Type="http://schemas.openxmlformats.org/officeDocument/2006/relationships/image" Target="../media/image54.emf"/><Relationship Id="rId8" Type="http://schemas.openxmlformats.org/officeDocument/2006/relationships/oleObject" Target="../embeddings/oleObject75.bin"/><Relationship Id="rId9" Type="http://schemas.openxmlformats.org/officeDocument/2006/relationships/image" Target="../media/image53.emf"/><Relationship Id="rId10" Type="http://schemas.openxmlformats.org/officeDocument/2006/relationships/oleObject" Target="../embeddings/oleObject7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oleObject" Target="../embeddings/oleObject78.bin"/><Relationship Id="rId5" Type="http://schemas.openxmlformats.org/officeDocument/2006/relationships/image" Target="../media/image18.emf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0" y="0"/>
            <a:ext cx="9136998" cy="68580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53847" y="1286640"/>
            <a:ext cx="8056155" cy="2919702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A7"/>
                </a:solidFill>
                <a:latin typeface="+mj-lt"/>
              </a:rPr>
              <a:t>Effects of dynamical neutrino asymmetries for </a:t>
            </a:r>
            <a:r>
              <a:rPr lang="en-US" b="1" dirty="0" err="1" smtClean="0">
                <a:solidFill>
                  <a:srgbClr val="0000A7"/>
                </a:solidFill>
                <a:latin typeface="+mj-lt"/>
              </a:rPr>
              <a:t>eV</a:t>
            </a:r>
            <a:r>
              <a:rPr lang="en-US" b="1" dirty="0" smtClean="0">
                <a:solidFill>
                  <a:srgbClr val="0000A7"/>
                </a:solidFill>
                <a:latin typeface="+mj-lt"/>
              </a:rPr>
              <a:t> sterile neutrino production in the Early Universe </a:t>
            </a:r>
            <a:br>
              <a:rPr lang="en-US" b="1" dirty="0" smtClean="0">
                <a:solidFill>
                  <a:srgbClr val="0000A7"/>
                </a:solidFill>
                <a:latin typeface="+mj-lt"/>
              </a:rPr>
            </a:br>
            <a:endParaRPr lang="en-US" sz="3600" b="1" dirty="0">
              <a:solidFill>
                <a:srgbClr val="0000A7"/>
              </a:solidFill>
              <a:latin typeface="+mj-lt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1950" y="5684161"/>
            <a:ext cx="8873907" cy="74906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Based on </a:t>
            </a:r>
            <a:r>
              <a:rPr lang="en-US" sz="2000" i="1" dirty="0" smtClean="0">
                <a:solidFill>
                  <a:srgbClr val="02065D"/>
                </a:solidFill>
                <a:latin typeface="Times New Roman"/>
                <a:cs typeface="Times New Roman"/>
              </a:rPr>
              <a:t>:  </a:t>
            </a:r>
            <a:r>
              <a:rPr lang="en-US" sz="2400" i="1" dirty="0" smtClean="0">
                <a:solidFill>
                  <a:srgbClr val="02065D"/>
                </a:solidFill>
                <a:latin typeface="Times New Roman"/>
                <a:cs typeface="Times New Roman"/>
              </a:rPr>
              <a:t>A. </a:t>
            </a:r>
            <a:r>
              <a:rPr lang="en-US" sz="2400" i="1" dirty="0" err="1" smtClean="0">
                <a:solidFill>
                  <a:srgbClr val="02065D"/>
                </a:solidFill>
                <a:latin typeface="Times New Roman"/>
                <a:cs typeface="Times New Roman"/>
              </a:rPr>
              <a:t>Mirizzi</a:t>
            </a:r>
            <a:r>
              <a:rPr lang="en-US" sz="2400" i="1" dirty="0" smtClean="0">
                <a:solidFill>
                  <a:srgbClr val="02065D"/>
                </a:solidFill>
                <a:latin typeface="Times New Roman"/>
                <a:cs typeface="Times New Roman"/>
              </a:rPr>
              <a:t>, N.S., G. </a:t>
            </a:r>
            <a:r>
              <a:rPr lang="en-US" sz="2400" i="1" dirty="0" err="1" smtClean="0">
                <a:solidFill>
                  <a:srgbClr val="02065D"/>
                </a:solidFill>
                <a:latin typeface="Times New Roman"/>
                <a:cs typeface="Times New Roman"/>
              </a:rPr>
              <a:t>Miele</a:t>
            </a:r>
            <a:r>
              <a:rPr lang="en-US" sz="2400" i="1" dirty="0" smtClean="0">
                <a:solidFill>
                  <a:srgbClr val="02065D"/>
                </a:solidFill>
                <a:latin typeface="Times New Roman"/>
                <a:cs typeface="Times New Roman"/>
              </a:rPr>
              <a:t>, P.D. </a:t>
            </a:r>
            <a:r>
              <a:rPr lang="en-US" sz="2400" i="1" dirty="0" err="1" smtClean="0">
                <a:solidFill>
                  <a:srgbClr val="02065D"/>
                </a:solidFill>
                <a:latin typeface="Times New Roman"/>
                <a:cs typeface="Times New Roman"/>
              </a:rPr>
              <a:t>Serpico</a:t>
            </a:r>
            <a:r>
              <a:rPr lang="en-US" sz="24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; </a:t>
            </a:r>
            <a:r>
              <a:rPr lang="en-US" sz="1800" i="1" dirty="0" smtClean="0">
                <a:solidFill>
                  <a:srgbClr val="02065D"/>
                </a:solidFill>
                <a:latin typeface="Times New Roman"/>
                <a:cs typeface="Times New Roman"/>
              </a:rPr>
              <a:t>PRD </a:t>
            </a:r>
            <a:r>
              <a:rPr lang="en-US" sz="1800" i="1" dirty="0">
                <a:solidFill>
                  <a:srgbClr val="02065D"/>
                </a:solidFill>
                <a:latin typeface="Times New Roman"/>
                <a:cs typeface="Times New Roman"/>
              </a:rPr>
              <a:t>86, 053009 (2012</a:t>
            </a:r>
            <a:r>
              <a:rPr lang="en-US" sz="1800" dirty="0">
                <a:solidFill>
                  <a:srgbClr val="02065D"/>
                </a:solidFill>
              </a:rPr>
              <a:t>)</a:t>
            </a:r>
            <a:r>
              <a:rPr lang="en-US" sz="18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 </a:t>
            </a:r>
            <a:endParaRPr lang="en-US" sz="1800" dirty="0">
              <a:solidFill>
                <a:srgbClr val="02065D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301" y="3801263"/>
            <a:ext cx="73333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 </a:t>
            </a:r>
            <a:r>
              <a:rPr lang="it-IT" sz="2800" b="1" dirty="0" smtClean="0">
                <a:solidFill>
                  <a:srgbClr val="02065D"/>
                </a:solidFill>
                <a:latin typeface="Times New Roman"/>
                <a:cs typeface="Times New Roman"/>
              </a:rPr>
              <a:t>Ninetta Saviano</a:t>
            </a:r>
          </a:p>
          <a:p>
            <a:pPr algn="ctr"/>
            <a:r>
              <a:rPr lang="it-IT" sz="2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II </a:t>
            </a:r>
            <a:r>
              <a:rPr lang="it-IT" sz="2000" dirty="0" err="1">
                <a:solidFill>
                  <a:srgbClr val="02065D"/>
                </a:solidFill>
                <a:latin typeface="Times New Roman"/>
                <a:cs typeface="Times New Roman"/>
              </a:rPr>
              <a:t>Institut</a:t>
            </a:r>
            <a:r>
              <a:rPr lang="it-IT" sz="2000" dirty="0">
                <a:solidFill>
                  <a:srgbClr val="02065D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rgbClr val="02065D"/>
                </a:solidFill>
                <a:latin typeface="Times New Roman"/>
                <a:cs typeface="Times New Roman"/>
              </a:rPr>
              <a:t>für</a:t>
            </a:r>
            <a:r>
              <a:rPr lang="it-IT" sz="2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2065D"/>
                </a:solidFill>
                <a:latin typeface="Times New Roman"/>
                <a:cs typeface="Times New Roman"/>
              </a:rPr>
              <a:t>Theoretische</a:t>
            </a:r>
            <a:r>
              <a:rPr lang="it-IT" sz="2000" dirty="0">
                <a:solidFill>
                  <a:srgbClr val="02065D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2065D"/>
                </a:solidFill>
                <a:latin typeface="Times New Roman"/>
                <a:cs typeface="Times New Roman"/>
              </a:rPr>
              <a:t>Physik</a:t>
            </a:r>
            <a:r>
              <a:rPr lang="it-IT" sz="2000" dirty="0">
                <a:solidFill>
                  <a:srgbClr val="02065D"/>
                </a:solidFill>
                <a:latin typeface="Times New Roman"/>
                <a:cs typeface="Times New Roman"/>
              </a:rPr>
              <a:t>, </a:t>
            </a:r>
            <a:r>
              <a:rPr lang="it-IT" sz="2000" dirty="0" err="1" smtClean="0">
                <a:solidFill>
                  <a:srgbClr val="02065D"/>
                </a:solidFill>
                <a:latin typeface="Times New Roman"/>
                <a:cs typeface="Times New Roman"/>
              </a:rPr>
              <a:t>Universität</a:t>
            </a:r>
            <a:r>
              <a:rPr lang="it-IT" sz="2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 Hamburg,</a:t>
            </a:r>
          </a:p>
          <a:p>
            <a:pPr algn="ctr"/>
            <a:r>
              <a:rPr lang="it-IT" sz="2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Dipartimento di Scienze Fisiche, Università di Napoli Federico II</a:t>
            </a:r>
            <a:endParaRPr lang="en-GB" sz="2000" dirty="0">
              <a:solidFill>
                <a:srgbClr val="02065D"/>
              </a:solidFill>
              <a:latin typeface="Times New Roman"/>
              <a:cs typeface="Times New Roman"/>
            </a:endParaRPr>
          </a:p>
        </p:txBody>
      </p:sp>
      <p:pic>
        <p:nvPicPr>
          <p:cNvPr id="8" name="Immagine 8" descr="UHH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9696" y="84674"/>
            <a:ext cx="964818" cy="950200"/>
          </a:xfrm>
          <a:prstGeom prst="rect">
            <a:avLst/>
          </a:prstGeom>
        </p:spPr>
      </p:pic>
      <p:pic>
        <p:nvPicPr>
          <p:cNvPr id="9" name="Immagine 3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9711" y="81470"/>
            <a:ext cx="953404" cy="9534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14200" y="142059"/>
            <a:ext cx="3554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2065D"/>
                </a:solidFill>
                <a:latin typeface="Times New Roman"/>
                <a:cs typeface="Times New Roman"/>
              </a:rPr>
              <a:t>Neutrinos at the forefront of </a:t>
            </a:r>
            <a:endParaRPr lang="en-US" sz="2000" dirty="0" smtClean="0">
              <a:solidFill>
                <a:srgbClr val="02065D"/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elementary </a:t>
            </a:r>
            <a:r>
              <a:rPr lang="en-US" sz="2000" dirty="0">
                <a:solidFill>
                  <a:srgbClr val="02065D"/>
                </a:solidFill>
                <a:latin typeface="Times New Roman"/>
                <a:cs typeface="Times New Roman"/>
              </a:rPr>
              <a:t>particle physics and astrophysics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586" y="4076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6803" y="150472"/>
            <a:ext cx="209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Lyon</a:t>
            </a:r>
          </a:p>
          <a:p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22-24 October, 2012</a:t>
            </a:r>
            <a:endParaRPr lang="en-US" dirty="0">
              <a:solidFill>
                <a:srgbClr val="02065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291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33849" y="815356"/>
            <a:ext cx="517363" cy="188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51014" y="1814471"/>
            <a:ext cx="517363" cy="188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pett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70" y="636029"/>
            <a:ext cx="3312484" cy="2356883"/>
          </a:xfrm>
          <a:prstGeom prst="rect">
            <a:avLst/>
          </a:prstGeom>
        </p:spPr>
      </p:pic>
      <p:pic>
        <p:nvPicPr>
          <p:cNvPr id="10" name="Picture 9" descr="spettro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35" y="1495977"/>
            <a:ext cx="3312484" cy="2356883"/>
          </a:xfrm>
          <a:prstGeom prst="rect">
            <a:avLst/>
          </a:prstGeom>
        </p:spPr>
      </p:pic>
      <p:pic>
        <p:nvPicPr>
          <p:cNvPr id="11" name="Picture 10" descr="spettro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02" y="3987593"/>
            <a:ext cx="3312484" cy="2356883"/>
          </a:xfrm>
          <a:prstGeom prst="rect">
            <a:avLst/>
          </a:prstGeom>
        </p:spPr>
      </p:pic>
      <p:pic>
        <p:nvPicPr>
          <p:cNvPr id="12" name="Picture 11" descr="spettro.png"/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9" y="3355501"/>
            <a:ext cx="3312484" cy="2356883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2996" y="282377"/>
            <a:ext cx="257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8"/>
                </a:solidFill>
                <a:latin typeface="Times New Roman"/>
                <a:cs typeface="Times New Roman"/>
              </a:rPr>
              <a:t>Neff effects on the CMB</a:t>
            </a:r>
            <a:endParaRPr lang="en-US" b="1" i="1" dirty="0">
              <a:solidFill>
                <a:srgbClr val="0000C8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7408" y="16307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33849" y="1003515"/>
            <a:ext cx="454652" cy="10975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682" y="972155"/>
            <a:ext cx="1669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65A68"/>
                </a:solidFill>
                <a:latin typeface="Times New Roman"/>
                <a:cs typeface="Times New Roman"/>
              </a:rPr>
              <a:t>Matter-radiation</a:t>
            </a:r>
          </a:p>
          <a:p>
            <a:r>
              <a:rPr lang="en-US" sz="1600" b="1" dirty="0" smtClean="0">
                <a:solidFill>
                  <a:srgbClr val="165A68"/>
                </a:solidFill>
                <a:latin typeface="Times New Roman"/>
                <a:cs typeface="Times New Roman"/>
              </a:rPr>
              <a:t>equality</a:t>
            </a:r>
            <a:endParaRPr lang="en-US" sz="1600" b="1" dirty="0">
              <a:solidFill>
                <a:srgbClr val="165A68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52" y="1709110"/>
            <a:ext cx="14892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65A68"/>
                </a:solidFill>
                <a:latin typeface="Times New Roman"/>
                <a:cs typeface="Times New Roman"/>
              </a:rPr>
              <a:t>degenerate with</a:t>
            </a:r>
          </a:p>
          <a:p>
            <a:r>
              <a:rPr lang="en-US" sz="1600" dirty="0" err="1" smtClean="0">
                <a:solidFill>
                  <a:srgbClr val="165A68"/>
                </a:solidFill>
                <a:latin typeface="Symbol" charset="2"/>
                <a:cs typeface="Symbol" charset="2"/>
              </a:rPr>
              <a:t>W</a:t>
            </a:r>
            <a:r>
              <a:rPr lang="en-US" baseline="-25000" dirty="0" err="1">
                <a:solidFill>
                  <a:srgbClr val="165A68"/>
                </a:solidFill>
                <a:latin typeface="Times New Roman"/>
                <a:cs typeface="Times New Roman"/>
              </a:rPr>
              <a:t>m</a:t>
            </a:r>
            <a:endParaRPr lang="en-US" baseline="-25000" dirty="0">
              <a:solidFill>
                <a:srgbClr val="165A68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2135" y="893757"/>
            <a:ext cx="412164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B8D9C"/>
                </a:solidFill>
                <a:latin typeface="Times New Roman"/>
                <a:cs typeface="Times New Roman"/>
              </a:rPr>
              <a:t>Sound horizon/angular positions of the peaks</a:t>
            </a:r>
            <a:endParaRPr lang="en-US" sz="1600" b="1" dirty="0">
              <a:solidFill>
                <a:srgbClr val="1B8D9C"/>
              </a:solidFill>
              <a:latin typeface="Times New Roman"/>
              <a:cs typeface="Times New Roman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00298" y="3277101"/>
            <a:ext cx="595752" cy="0"/>
          </a:xfrm>
          <a:prstGeom prst="straightConnector1">
            <a:avLst/>
          </a:prstGeom>
          <a:ln>
            <a:solidFill>
              <a:srgbClr val="1B8D9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27397" y="4531494"/>
            <a:ext cx="1757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509C82"/>
                </a:solidFill>
                <a:latin typeface="Times New Roman"/>
                <a:cs typeface="Times New Roman"/>
              </a:rPr>
              <a:t>Anisotropic stress</a:t>
            </a:r>
            <a:endParaRPr lang="en-US" sz="1600" b="1" dirty="0">
              <a:solidFill>
                <a:srgbClr val="509C82"/>
              </a:solidFill>
              <a:latin typeface="Times New Roman"/>
              <a:cs typeface="Times New Roman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412167" y="4939170"/>
            <a:ext cx="235165" cy="266559"/>
          </a:xfrm>
          <a:prstGeom prst="straightConnector1">
            <a:avLst/>
          </a:prstGeom>
          <a:ln>
            <a:solidFill>
              <a:srgbClr val="509C8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64688" y="4954851"/>
            <a:ext cx="19575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09C82"/>
                </a:solidFill>
                <a:latin typeface="Times New Roman"/>
                <a:cs typeface="Times New Roman"/>
              </a:rPr>
              <a:t>(partially) degenerate </a:t>
            </a:r>
          </a:p>
          <a:p>
            <a:r>
              <a:rPr lang="en-US" sz="1600" dirty="0" smtClean="0">
                <a:solidFill>
                  <a:srgbClr val="509C82"/>
                </a:solidFill>
                <a:latin typeface="Times New Roman"/>
                <a:cs typeface="Times New Roman"/>
              </a:rPr>
              <a:t>with</a:t>
            </a:r>
            <a:r>
              <a:rPr lang="en-US" sz="1600" dirty="0">
                <a:solidFill>
                  <a:srgbClr val="509C82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509C82"/>
                </a:solidFill>
                <a:latin typeface="Times New Roman"/>
                <a:cs typeface="Times New Roman"/>
              </a:rPr>
              <a:t>A</a:t>
            </a:r>
            <a:r>
              <a:rPr lang="en-US" baseline="-25000" dirty="0" smtClean="0">
                <a:solidFill>
                  <a:srgbClr val="509C82"/>
                </a:solidFill>
                <a:latin typeface="Times New Roman"/>
                <a:cs typeface="Times New Roman"/>
              </a:rPr>
              <a:t>s</a:t>
            </a:r>
            <a:r>
              <a:rPr lang="en-US" sz="1600" dirty="0" smtClean="0">
                <a:solidFill>
                  <a:srgbClr val="509C82"/>
                </a:solidFill>
                <a:latin typeface="Times New Roman"/>
                <a:cs typeface="Times New Roman"/>
              </a:rPr>
              <a:t> and </a:t>
            </a:r>
            <a:r>
              <a:rPr lang="en-US" dirty="0" smtClean="0">
                <a:solidFill>
                  <a:srgbClr val="509C82"/>
                </a:solidFill>
                <a:latin typeface="Times New Roman"/>
                <a:cs typeface="Times New Roman"/>
              </a:rPr>
              <a:t>n</a:t>
            </a:r>
            <a:r>
              <a:rPr lang="en-US" baseline="-25000" dirty="0" smtClean="0">
                <a:solidFill>
                  <a:srgbClr val="509C82"/>
                </a:solidFill>
                <a:latin typeface="Times New Roman"/>
                <a:cs typeface="Times New Roman"/>
              </a:rPr>
              <a:t>s</a:t>
            </a:r>
            <a:endParaRPr lang="en-US" baseline="-25000" dirty="0">
              <a:solidFill>
                <a:srgbClr val="509C82"/>
              </a:solidFill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254" y="5571264"/>
            <a:ext cx="1801432" cy="615553"/>
          </a:xfrm>
          <a:prstGeom prst="rect">
            <a:avLst/>
          </a:prstGeom>
          <a:noFill/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D9D9D9"/>
                </a:solidFill>
                <a:latin typeface="Times New Roman"/>
                <a:cs typeface="Times New Roman"/>
              </a:rPr>
              <a:t>Damping tail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Times New Roman"/>
                <a:cs typeface="Times New Roman"/>
              </a:rPr>
              <a:t>degenerate with </a:t>
            </a:r>
            <a:r>
              <a:rPr lang="en-US" dirty="0" err="1" smtClean="0">
                <a:solidFill>
                  <a:srgbClr val="D9D9D9"/>
                </a:solidFill>
                <a:latin typeface="Times New Roman"/>
                <a:cs typeface="Times New Roman"/>
              </a:rPr>
              <a:t>Y</a:t>
            </a:r>
            <a:r>
              <a:rPr lang="en-US" baseline="-25000" dirty="0" err="1" smtClean="0">
                <a:solidFill>
                  <a:srgbClr val="D9D9D9"/>
                </a:solidFill>
                <a:latin typeface="Times New Roman"/>
                <a:cs typeface="Times New Roman"/>
              </a:rPr>
              <a:t>p</a:t>
            </a:r>
            <a:endParaRPr lang="en-US" baseline="-25000" dirty="0">
              <a:solidFill>
                <a:srgbClr val="D9D9D9"/>
              </a:solidFill>
              <a:latin typeface="Times New Roman"/>
              <a:cs typeface="Times New Roman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39343" y="4390374"/>
            <a:ext cx="0" cy="338554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34217" y="1223034"/>
            <a:ext cx="275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B8D9C"/>
                </a:solidFill>
                <a:latin typeface="Times New Roman"/>
                <a:cs typeface="Times New Roman"/>
              </a:rPr>
              <a:t>degenerate with </a:t>
            </a:r>
            <a:r>
              <a:rPr lang="en-US" sz="1600" dirty="0" err="1" smtClean="0">
                <a:solidFill>
                  <a:srgbClr val="1B8D9C"/>
                </a:solidFill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solidFill>
                  <a:srgbClr val="1B8D9C"/>
                </a:solidFill>
                <a:latin typeface="Times New Roman"/>
                <a:cs typeface="Times New Roman"/>
              </a:rPr>
              <a:t>m</a:t>
            </a:r>
            <a:r>
              <a:rPr lang="en-US" baseline="-25000" dirty="0" smtClean="0">
                <a:solidFill>
                  <a:srgbClr val="1B8D9C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B8D9C"/>
                </a:solidFill>
                <a:latin typeface="Times New Roman"/>
                <a:cs typeface="Times New Roman"/>
              </a:rPr>
              <a:t>and h</a:t>
            </a:r>
            <a:endParaRPr lang="en-US" baseline="-25000" dirty="0">
              <a:solidFill>
                <a:srgbClr val="1B8D9C"/>
              </a:solidFill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6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33849" y="815356"/>
            <a:ext cx="517363" cy="188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51014" y="1814471"/>
            <a:ext cx="517363" cy="188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pett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70" y="636029"/>
            <a:ext cx="3312484" cy="2356883"/>
          </a:xfrm>
          <a:prstGeom prst="rect">
            <a:avLst/>
          </a:prstGeom>
        </p:spPr>
      </p:pic>
      <p:pic>
        <p:nvPicPr>
          <p:cNvPr id="10" name="Picture 9" descr="spettro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35" y="1495977"/>
            <a:ext cx="3312484" cy="2356883"/>
          </a:xfrm>
          <a:prstGeom prst="rect">
            <a:avLst/>
          </a:prstGeom>
        </p:spPr>
      </p:pic>
      <p:pic>
        <p:nvPicPr>
          <p:cNvPr id="11" name="Picture 10" descr="spettro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02" y="3987593"/>
            <a:ext cx="3312484" cy="2356883"/>
          </a:xfrm>
          <a:prstGeom prst="rect">
            <a:avLst/>
          </a:prstGeom>
        </p:spPr>
      </p:pic>
      <p:pic>
        <p:nvPicPr>
          <p:cNvPr id="12" name="Picture 11" descr="spettro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9" y="3355501"/>
            <a:ext cx="3312484" cy="23568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996" y="282377"/>
            <a:ext cx="257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8"/>
                </a:solidFill>
                <a:latin typeface="Times New Roman"/>
                <a:cs typeface="Times New Roman"/>
              </a:rPr>
              <a:t>Neff effects on the CMB</a:t>
            </a:r>
            <a:endParaRPr lang="en-US" b="1" i="1" dirty="0">
              <a:solidFill>
                <a:srgbClr val="0000C8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7408" y="16307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33849" y="1003515"/>
            <a:ext cx="454652" cy="10975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682" y="972155"/>
            <a:ext cx="1669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65A68"/>
                </a:solidFill>
                <a:latin typeface="Times New Roman"/>
                <a:cs typeface="Times New Roman"/>
              </a:rPr>
              <a:t>Matter-radiation</a:t>
            </a:r>
          </a:p>
          <a:p>
            <a:r>
              <a:rPr lang="en-US" sz="1600" b="1" dirty="0" smtClean="0">
                <a:solidFill>
                  <a:srgbClr val="165A68"/>
                </a:solidFill>
                <a:latin typeface="Times New Roman"/>
                <a:cs typeface="Times New Roman"/>
              </a:rPr>
              <a:t>equality</a:t>
            </a:r>
            <a:endParaRPr lang="en-US" sz="1600" b="1" dirty="0">
              <a:solidFill>
                <a:srgbClr val="165A68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52" y="1709110"/>
            <a:ext cx="14892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65A68"/>
                </a:solidFill>
                <a:latin typeface="Times New Roman"/>
                <a:cs typeface="Times New Roman"/>
              </a:rPr>
              <a:t>degenerate with</a:t>
            </a:r>
          </a:p>
          <a:p>
            <a:r>
              <a:rPr lang="en-US" sz="1600" dirty="0" err="1" smtClean="0">
                <a:solidFill>
                  <a:srgbClr val="165A68"/>
                </a:solidFill>
                <a:latin typeface="Symbol" charset="2"/>
                <a:cs typeface="Symbol" charset="2"/>
              </a:rPr>
              <a:t>W</a:t>
            </a:r>
            <a:r>
              <a:rPr lang="en-US" baseline="-25000" dirty="0" err="1">
                <a:solidFill>
                  <a:srgbClr val="165A68"/>
                </a:solidFill>
                <a:latin typeface="Times New Roman"/>
                <a:cs typeface="Times New Roman"/>
              </a:rPr>
              <a:t>m</a:t>
            </a:r>
            <a:endParaRPr lang="en-US" baseline="-25000" dirty="0">
              <a:solidFill>
                <a:srgbClr val="165A68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2135" y="893757"/>
            <a:ext cx="412164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B8D9C"/>
                </a:solidFill>
                <a:latin typeface="Times New Roman"/>
                <a:cs typeface="Times New Roman"/>
              </a:rPr>
              <a:t>Sound horizon/angular positions of the peaks</a:t>
            </a:r>
            <a:endParaRPr lang="en-US" sz="1600" b="1" dirty="0">
              <a:solidFill>
                <a:srgbClr val="1B8D9C"/>
              </a:solidFill>
              <a:latin typeface="Times New Roman"/>
              <a:cs typeface="Times New Roman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00298" y="3277101"/>
            <a:ext cx="595752" cy="0"/>
          </a:xfrm>
          <a:prstGeom prst="straightConnector1">
            <a:avLst/>
          </a:prstGeom>
          <a:ln>
            <a:solidFill>
              <a:srgbClr val="1B8D9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27397" y="4531494"/>
            <a:ext cx="1757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509C82"/>
                </a:solidFill>
                <a:latin typeface="Times New Roman"/>
                <a:cs typeface="Times New Roman"/>
              </a:rPr>
              <a:t>Anisotropic stress</a:t>
            </a:r>
            <a:endParaRPr lang="en-US" sz="1600" b="1" dirty="0">
              <a:solidFill>
                <a:srgbClr val="509C82"/>
              </a:solidFill>
              <a:latin typeface="Times New Roman"/>
              <a:cs typeface="Times New Roman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412167" y="4939170"/>
            <a:ext cx="235165" cy="266559"/>
          </a:xfrm>
          <a:prstGeom prst="straightConnector1">
            <a:avLst/>
          </a:prstGeom>
          <a:ln>
            <a:solidFill>
              <a:srgbClr val="509C8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64688" y="4954851"/>
            <a:ext cx="19575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09C82"/>
                </a:solidFill>
                <a:latin typeface="Times New Roman"/>
                <a:cs typeface="Times New Roman"/>
              </a:rPr>
              <a:t>(partially) degenerate </a:t>
            </a:r>
          </a:p>
          <a:p>
            <a:r>
              <a:rPr lang="en-US" sz="1600" dirty="0" smtClean="0">
                <a:solidFill>
                  <a:srgbClr val="509C82"/>
                </a:solidFill>
                <a:latin typeface="Times New Roman"/>
                <a:cs typeface="Times New Roman"/>
              </a:rPr>
              <a:t>with</a:t>
            </a:r>
            <a:r>
              <a:rPr lang="en-US" sz="1600" dirty="0">
                <a:solidFill>
                  <a:srgbClr val="509C82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509C82"/>
                </a:solidFill>
                <a:latin typeface="Times New Roman"/>
                <a:cs typeface="Times New Roman"/>
              </a:rPr>
              <a:t>A</a:t>
            </a:r>
            <a:r>
              <a:rPr lang="en-US" baseline="-25000" dirty="0" smtClean="0">
                <a:solidFill>
                  <a:srgbClr val="509C82"/>
                </a:solidFill>
                <a:latin typeface="Times New Roman"/>
                <a:cs typeface="Times New Roman"/>
              </a:rPr>
              <a:t>s</a:t>
            </a:r>
            <a:r>
              <a:rPr lang="en-US" sz="1600" dirty="0" smtClean="0">
                <a:solidFill>
                  <a:srgbClr val="509C82"/>
                </a:solidFill>
                <a:latin typeface="Times New Roman"/>
                <a:cs typeface="Times New Roman"/>
              </a:rPr>
              <a:t> and </a:t>
            </a:r>
            <a:r>
              <a:rPr lang="en-US" dirty="0" smtClean="0">
                <a:solidFill>
                  <a:srgbClr val="509C82"/>
                </a:solidFill>
                <a:latin typeface="Times New Roman"/>
                <a:cs typeface="Times New Roman"/>
              </a:rPr>
              <a:t>n</a:t>
            </a:r>
            <a:r>
              <a:rPr lang="en-US" baseline="-25000" dirty="0" smtClean="0">
                <a:solidFill>
                  <a:srgbClr val="509C82"/>
                </a:solidFill>
                <a:latin typeface="Times New Roman"/>
                <a:cs typeface="Times New Roman"/>
              </a:rPr>
              <a:t>s</a:t>
            </a:r>
            <a:endParaRPr lang="en-US" baseline="-25000" dirty="0">
              <a:solidFill>
                <a:srgbClr val="509C82"/>
              </a:solidFill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254" y="5571264"/>
            <a:ext cx="18014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549C4F"/>
                </a:solidFill>
                <a:latin typeface="Times New Roman"/>
                <a:cs typeface="Times New Roman"/>
              </a:rPr>
              <a:t>Damping tail</a:t>
            </a:r>
          </a:p>
          <a:p>
            <a:r>
              <a:rPr lang="en-US" sz="1600" dirty="0" smtClean="0">
                <a:solidFill>
                  <a:srgbClr val="549C4F"/>
                </a:solidFill>
                <a:latin typeface="Times New Roman"/>
                <a:cs typeface="Times New Roman"/>
              </a:rPr>
              <a:t>degenerate with </a:t>
            </a:r>
            <a:r>
              <a:rPr lang="en-US" dirty="0" err="1" smtClean="0">
                <a:solidFill>
                  <a:srgbClr val="549C4F"/>
                </a:solidFill>
                <a:latin typeface="Times New Roman"/>
                <a:cs typeface="Times New Roman"/>
              </a:rPr>
              <a:t>Y</a:t>
            </a:r>
            <a:r>
              <a:rPr lang="en-US" baseline="-25000" dirty="0" err="1" smtClean="0">
                <a:solidFill>
                  <a:srgbClr val="549C4F"/>
                </a:solidFill>
                <a:latin typeface="Times New Roman"/>
                <a:cs typeface="Times New Roman"/>
              </a:rPr>
              <a:t>p</a:t>
            </a:r>
            <a:endParaRPr lang="en-US" baseline="-25000" dirty="0">
              <a:solidFill>
                <a:srgbClr val="549C4F"/>
              </a:solidFill>
              <a:latin typeface="Times New Roman"/>
              <a:cs typeface="Times New Roman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39343" y="4390374"/>
            <a:ext cx="0" cy="338554"/>
          </a:xfrm>
          <a:prstGeom prst="straightConnector1">
            <a:avLst/>
          </a:prstGeom>
          <a:ln>
            <a:solidFill>
              <a:srgbClr val="549C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34217" y="1223034"/>
            <a:ext cx="275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B8D9C"/>
                </a:solidFill>
                <a:latin typeface="Times New Roman"/>
                <a:cs typeface="Times New Roman"/>
              </a:rPr>
              <a:t>degenerate with </a:t>
            </a:r>
            <a:r>
              <a:rPr lang="en-US" sz="1600" dirty="0" err="1" smtClean="0">
                <a:solidFill>
                  <a:srgbClr val="1B8D9C"/>
                </a:solidFill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solidFill>
                  <a:srgbClr val="1B8D9C"/>
                </a:solidFill>
                <a:latin typeface="Times New Roman"/>
                <a:cs typeface="Times New Roman"/>
              </a:rPr>
              <a:t>m</a:t>
            </a:r>
            <a:r>
              <a:rPr lang="en-US" baseline="-25000" dirty="0" smtClean="0">
                <a:solidFill>
                  <a:srgbClr val="1B8D9C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B8D9C"/>
                </a:solidFill>
                <a:latin typeface="Times New Roman"/>
                <a:cs typeface="Times New Roman"/>
              </a:rPr>
              <a:t>and h</a:t>
            </a:r>
            <a:endParaRPr lang="en-US" baseline="-25000" dirty="0">
              <a:solidFill>
                <a:srgbClr val="1B8D9C"/>
              </a:solidFill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6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33849" y="815356"/>
            <a:ext cx="517363" cy="188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51014" y="1814471"/>
            <a:ext cx="517363" cy="188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pett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70" y="636029"/>
            <a:ext cx="3312484" cy="2356883"/>
          </a:xfrm>
          <a:prstGeom prst="rect">
            <a:avLst/>
          </a:prstGeom>
        </p:spPr>
      </p:pic>
      <p:pic>
        <p:nvPicPr>
          <p:cNvPr id="10" name="Picture 9" descr="spettro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35" y="1495977"/>
            <a:ext cx="3312484" cy="2356883"/>
          </a:xfrm>
          <a:prstGeom prst="rect">
            <a:avLst/>
          </a:prstGeom>
        </p:spPr>
      </p:pic>
      <p:pic>
        <p:nvPicPr>
          <p:cNvPr id="11" name="Picture 10" descr="spettro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02" y="3987593"/>
            <a:ext cx="3312484" cy="2356883"/>
          </a:xfrm>
          <a:prstGeom prst="rect">
            <a:avLst/>
          </a:prstGeom>
        </p:spPr>
      </p:pic>
      <p:pic>
        <p:nvPicPr>
          <p:cNvPr id="12" name="Picture 11" descr="spettro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9" y="3355501"/>
            <a:ext cx="3312484" cy="23568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996" y="282377"/>
            <a:ext cx="257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8"/>
                </a:solidFill>
                <a:latin typeface="Times New Roman"/>
                <a:cs typeface="Times New Roman"/>
              </a:rPr>
              <a:t>Neff effects on the CMB</a:t>
            </a:r>
            <a:endParaRPr lang="en-US" b="1" i="1" dirty="0">
              <a:solidFill>
                <a:srgbClr val="0000C8"/>
              </a:solidFill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33849" y="1003515"/>
            <a:ext cx="454652" cy="10975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682" y="972155"/>
            <a:ext cx="1669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65A68"/>
                </a:solidFill>
                <a:latin typeface="Times New Roman"/>
                <a:cs typeface="Times New Roman"/>
              </a:rPr>
              <a:t>Matter-radiation</a:t>
            </a:r>
          </a:p>
          <a:p>
            <a:r>
              <a:rPr lang="en-US" sz="1600" b="1" dirty="0" smtClean="0">
                <a:solidFill>
                  <a:srgbClr val="165A68"/>
                </a:solidFill>
                <a:latin typeface="Times New Roman"/>
                <a:cs typeface="Times New Roman"/>
              </a:rPr>
              <a:t>equality</a:t>
            </a:r>
            <a:endParaRPr lang="en-US" sz="1600" b="1" dirty="0">
              <a:solidFill>
                <a:srgbClr val="165A68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52" y="1709110"/>
            <a:ext cx="14892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65A68"/>
                </a:solidFill>
                <a:latin typeface="Times New Roman"/>
                <a:cs typeface="Times New Roman"/>
              </a:rPr>
              <a:t>degenerate with</a:t>
            </a:r>
          </a:p>
          <a:p>
            <a:r>
              <a:rPr lang="en-US" sz="1600" dirty="0" err="1" smtClean="0">
                <a:solidFill>
                  <a:srgbClr val="165A68"/>
                </a:solidFill>
                <a:latin typeface="Symbol" charset="2"/>
                <a:cs typeface="Symbol" charset="2"/>
              </a:rPr>
              <a:t>W</a:t>
            </a:r>
            <a:r>
              <a:rPr lang="en-US" sz="1600" baseline="-25000" dirty="0" err="1" smtClean="0">
                <a:solidFill>
                  <a:srgbClr val="165A68"/>
                </a:solidFill>
                <a:latin typeface="Times New Roman"/>
                <a:cs typeface="Times New Roman"/>
              </a:rPr>
              <a:t>m</a:t>
            </a:r>
            <a:endParaRPr lang="en-US" baseline="-25000" dirty="0">
              <a:solidFill>
                <a:srgbClr val="165A68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2135" y="893757"/>
            <a:ext cx="412164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B8D9C"/>
                </a:solidFill>
                <a:latin typeface="Times New Roman"/>
                <a:cs typeface="Times New Roman"/>
              </a:rPr>
              <a:t>Sound horizon/angular positions of the peaks</a:t>
            </a:r>
            <a:endParaRPr lang="en-US" sz="1600" b="1" dirty="0">
              <a:solidFill>
                <a:srgbClr val="1B8D9C"/>
              </a:solidFill>
              <a:latin typeface="Times New Roman"/>
              <a:cs typeface="Times New Roman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00298" y="3277101"/>
            <a:ext cx="595752" cy="0"/>
          </a:xfrm>
          <a:prstGeom prst="straightConnector1">
            <a:avLst/>
          </a:prstGeom>
          <a:ln>
            <a:solidFill>
              <a:srgbClr val="1B8D9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27397" y="4531494"/>
            <a:ext cx="1757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509C82"/>
                </a:solidFill>
                <a:latin typeface="Times New Roman"/>
                <a:cs typeface="Times New Roman"/>
              </a:rPr>
              <a:t>Anisotropic stress</a:t>
            </a:r>
            <a:endParaRPr lang="en-US" sz="1600" b="1" dirty="0">
              <a:solidFill>
                <a:srgbClr val="509C82"/>
              </a:solidFill>
              <a:latin typeface="Times New Roman"/>
              <a:cs typeface="Times New Roman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412167" y="4939170"/>
            <a:ext cx="235165" cy="266559"/>
          </a:xfrm>
          <a:prstGeom prst="straightConnector1">
            <a:avLst/>
          </a:prstGeom>
          <a:ln>
            <a:solidFill>
              <a:srgbClr val="509C8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64688" y="4954851"/>
            <a:ext cx="19575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09C82"/>
                </a:solidFill>
                <a:latin typeface="Times New Roman"/>
                <a:cs typeface="Times New Roman"/>
              </a:rPr>
              <a:t>(partially) degenerate </a:t>
            </a:r>
          </a:p>
          <a:p>
            <a:r>
              <a:rPr lang="en-US" sz="1600" dirty="0" smtClean="0">
                <a:solidFill>
                  <a:srgbClr val="509C82"/>
                </a:solidFill>
                <a:latin typeface="Times New Roman"/>
                <a:cs typeface="Times New Roman"/>
              </a:rPr>
              <a:t>with</a:t>
            </a:r>
            <a:r>
              <a:rPr lang="en-US" sz="1600" dirty="0">
                <a:solidFill>
                  <a:srgbClr val="509C82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509C82"/>
                </a:solidFill>
                <a:latin typeface="Times New Roman"/>
                <a:cs typeface="Times New Roman"/>
              </a:rPr>
              <a:t>A</a:t>
            </a:r>
            <a:r>
              <a:rPr lang="en-US" baseline="-25000" dirty="0" smtClean="0">
                <a:solidFill>
                  <a:srgbClr val="509C82"/>
                </a:solidFill>
                <a:latin typeface="Times New Roman"/>
                <a:cs typeface="Times New Roman"/>
              </a:rPr>
              <a:t>s</a:t>
            </a:r>
            <a:r>
              <a:rPr lang="en-US" sz="1600" dirty="0" smtClean="0">
                <a:solidFill>
                  <a:srgbClr val="509C82"/>
                </a:solidFill>
                <a:latin typeface="Times New Roman"/>
                <a:cs typeface="Times New Roman"/>
              </a:rPr>
              <a:t> and </a:t>
            </a:r>
            <a:r>
              <a:rPr lang="en-US" dirty="0" smtClean="0">
                <a:solidFill>
                  <a:srgbClr val="509C82"/>
                </a:solidFill>
                <a:latin typeface="Times New Roman"/>
                <a:cs typeface="Times New Roman"/>
              </a:rPr>
              <a:t>n</a:t>
            </a:r>
            <a:r>
              <a:rPr lang="en-US" baseline="-25000" dirty="0" smtClean="0">
                <a:solidFill>
                  <a:srgbClr val="509C82"/>
                </a:solidFill>
                <a:latin typeface="Times New Roman"/>
                <a:cs typeface="Times New Roman"/>
              </a:rPr>
              <a:t>s</a:t>
            </a:r>
            <a:endParaRPr lang="en-US" baseline="-25000" dirty="0">
              <a:solidFill>
                <a:srgbClr val="509C82"/>
              </a:solidFill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254" y="5571264"/>
            <a:ext cx="18014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549C4F"/>
                </a:solidFill>
                <a:latin typeface="Times New Roman"/>
                <a:cs typeface="Times New Roman"/>
              </a:rPr>
              <a:t>Damping tail</a:t>
            </a:r>
          </a:p>
          <a:p>
            <a:r>
              <a:rPr lang="en-US" sz="1600" dirty="0" smtClean="0">
                <a:solidFill>
                  <a:srgbClr val="549C4F"/>
                </a:solidFill>
                <a:latin typeface="Times New Roman"/>
                <a:cs typeface="Times New Roman"/>
              </a:rPr>
              <a:t>degenerate with </a:t>
            </a:r>
            <a:r>
              <a:rPr lang="en-US" dirty="0" err="1" smtClean="0">
                <a:solidFill>
                  <a:srgbClr val="549C4F"/>
                </a:solidFill>
                <a:latin typeface="Times New Roman"/>
                <a:cs typeface="Times New Roman"/>
              </a:rPr>
              <a:t>Y</a:t>
            </a:r>
            <a:r>
              <a:rPr lang="en-US" baseline="-25000" dirty="0" err="1" smtClean="0">
                <a:solidFill>
                  <a:srgbClr val="549C4F"/>
                </a:solidFill>
                <a:latin typeface="Times New Roman"/>
                <a:cs typeface="Times New Roman"/>
              </a:rPr>
              <a:t>p</a:t>
            </a:r>
            <a:endParaRPr lang="en-US" baseline="-25000" dirty="0">
              <a:solidFill>
                <a:srgbClr val="549C4F"/>
              </a:solidFill>
              <a:latin typeface="Times New Roman"/>
              <a:cs typeface="Times New Roman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39343" y="4390374"/>
            <a:ext cx="0" cy="338554"/>
          </a:xfrm>
          <a:prstGeom prst="straightConnector1">
            <a:avLst/>
          </a:prstGeom>
          <a:ln>
            <a:solidFill>
              <a:srgbClr val="549C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20249515">
            <a:off x="1968539" y="3032336"/>
            <a:ext cx="5165724" cy="646331"/>
          </a:xfrm>
          <a:prstGeom prst="rect">
            <a:avLst/>
          </a:prstGeom>
          <a:solidFill>
            <a:srgbClr val="0DCF88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Planck</a:t>
            </a:r>
            <a:r>
              <a:rPr lang="en-US" sz="3600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sensitivity to N</a:t>
            </a:r>
            <a:r>
              <a:rPr lang="en-US" sz="2000" baseline="-25000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eff</a:t>
            </a:r>
            <a:r>
              <a:rPr lang="en-US" sz="2000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:  </a:t>
            </a:r>
            <a:r>
              <a:rPr lang="en-US" sz="2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2000" baseline="-25000" dirty="0" err="1" smtClean="0">
                <a:solidFill>
                  <a:srgbClr val="0000FF"/>
                </a:solidFill>
                <a:latin typeface="American Typewriter"/>
                <a:cs typeface="American Typewriter"/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  <a:latin typeface="American Typewriter"/>
                <a:cs typeface="American Typewriter"/>
              </a:rPr>
              <a:t>eff</a:t>
            </a:r>
            <a:r>
              <a:rPr lang="en-US" sz="2000" baseline="-25000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≈ 0.2-0.3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34217" y="1223034"/>
            <a:ext cx="275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B8D9C"/>
                </a:solidFill>
                <a:latin typeface="Times New Roman"/>
                <a:cs typeface="Times New Roman"/>
              </a:rPr>
              <a:t>degenerate with </a:t>
            </a:r>
            <a:r>
              <a:rPr lang="en-US" sz="1600" dirty="0" err="1" smtClean="0">
                <a:solidFill>
                  <a:srgbClr val="1B8D9C"/>
                </a:solidFill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solidFill>
                  <a:srgbClr val="1B8D9C"/>
                </a:solidFill>
                <a:latin typeface="Times New Roman"/>
                <a:cs typeface="Times New Roman"/>
              </a:rPr>
              <a:t>m</a:t>
            </a:r>
            <a:r>
              <a:rPr lang="en-US" baseline="-25000" dirty="0" smtClean="0">
                <a:solidFill>
                  <a:srgbClr val="1B8D9C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B8D9C"/>
                </a:solidFill>
                <a:latin typeface="Times New Roman"/>
                <a:cs typeface="Times New Roman"/>
              </a:rPr>
              <a:t>and h</a:t>
            </a:r>
            <a:endParaRPr lang="en-US" baseline="-25000" dirty="0">
              <a:solidFill>
                <a:srgbClr val="1B8D9C"/>
              </a:solidFill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1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1865" y="66022"/>
            <a:ext cx="66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Cosmological hints for extra radiation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684" y="557558"/>
            <a:ext cx="8631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Current precision cosmological data show a preference for </a:t>
            </a:r>
            <a:r>
              <a:rPr lang="en-US" sz="2000" dirty="0" smtClean="0">
                <a:latin typeface="Times New Roman"/>
                <a:cs typeface="Times New Roman"/>
              </a:rPr>
              <a:t>extra relativistic </a:t>
            </a:r>
            <a:r>
              <a:rPr lang="en-US" sz="2000" dirty="0" err="1" smtClean="0">
                <a:latin typeface="Times New Roman"/>
                <a:cs typeface="Times New Roman"/>
              </a:rPr>
              <a:t>d.o.f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endParaRPr lang="en-US" sz="2400" b="1" dirty="0">
              <a:solidFill>
                <a:srgbClr val="2970D5"/>
              </a:solidFill>
              <a:latin typeface="Times New Roma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4421" y="746168"/>
            <a:ext cx="131964" cy="141290"/>
          </a:xfrm>
          <a:prstGeom prst="ellipse">
            <a:avLst/>
          </a:prstGeom>
          <a:solidFill>
            <a:srgbClr val="0625FF"/>
          </a:solidFill>
          <a:ln>
            <a:solidFill>
              <a:srgbClr val="110B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0463" y="1212358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b="1" dirty="0" smtClean="0">
                <a:solidFill>
                  <a:srgbClr val="00CF02"/>
                </a:solidFill>
                <a:latin typeface="Times New Roman"/>
                <a:cs typeface="Times New Roman"/>
              </a:rPr>
              <a:t>CMB &amp; LSS </a:t>
            </a:r>
            <a:r>
              <a:rPr lang="en-US" sz="2000" dirty="0" smtClean="0">
                <a:solidFill>
                  <a:srgbClr val="00CF02"/>
                </a:solidFill>
                <a:cs typeface="Times New Roman"/>
                <a:sym typeface="Wingdings"/>
              </a:rPr>
              <a:t> </a:t>
            </a:r>
            <a:endParaRPr lang="en-US" sz="2000" b="1" dirty="0">
              <a:solidFill>
                <a:srgbClr val="00CF02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788288"/>
              </p:ext>
            </p:extLst>
          </p:nvPr>
        </p:nvGraphicFramePr>
        <p:xfrm>
          <a:off x="2359025" y="1125128"/>
          <a:ext cx="17097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6" name="Equation" r:id="rId4" imgW="762000" imgH="228600" progId="Equation.3">
                  <p:embed/>
                </p:oleObj>
              </mc:Choice>
              <mc:Fallback>
                <p:oleObj name="Equation" r:id="rId4" imgW="762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1125128"/>
                        <a:ext cx="1709738" cy="5175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CF02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177001" y="1212358"/>
            <a:ext cx="310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(at 98% C.L for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CDM + Neff)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19122" y="2111654"/>
            <a:ext cx="3556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CF02"/>
                </a:solidFill>
                <a:latin typeface="Times New Roman"/>
                <a:cs typeface="Times New Roman"/>
              </a:rPr>
              <a:t>WMAP7</a:t>
            </a:r>
            <a:r>
              <a:rPr lang="en-US" dirty="0">
                <a:solidFill>
                  <a:srgbClr val="00CF02"/>
                </a:solidFill>
                <a:latin typeface="Times New Roman"/>
                <a:cs typeface="Times New Roman"/>
              </a:rPr>
              <a:t>+ACT+</a:t>
            </a:r>
            <a:r>
              <a:rPr lang="en-US" dirty="0" smtClean="0">
                <a:solidFill>
                  <a:srgbClr val="00CF02"/>
                </a:solidFill>
                <a:latin typeface="Times New Roman"/>
                <a:cs typeface="Times New Roman"/>
              </a:rPr>
              <a:t>ACBAR+</a:t>
            </a:r>
            <a:r>
              <a:rPr lang="en-US" dirty="0">
                <a:solidFill>
                  <a:srgbClr val="00CF02"/>
                </a:solidFill>
                <a:latin typeface="Times New Roman"/>
                <a:cs typeface="Times New Roman"/>
              </a:rPr>
              <a:t>H0</a:t>
            </a:r>
            <a:r>
              <a:rPr lang="en-US" dirty="0" smtClean="0">
                <a:solidFill>
                  <a:srgbClr val="00CF02"/>
                </a:solidFill>
                <a:latin typeface="Times New Roman"/>
                <a:cs typeface="Times New Roman"/>
              </a:rPr>
              <a:t>+BAO</a:t>
            </a:r>
            <a:endParaRPr lang="en-US" dirty="0">
              <a:solidFill>
                <a:srgbClr val="00CF02"/>
              </a:solidFill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1495" y="1777397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Many models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central value N</a:t>
            </a:r>
            <a:r>
              <a:rPr lang="en-US" baseline="-25000" dirty="0" smtClean="0">
                <a:latin typeface="Times New Roman"/>
                <a:cs typeface="Times New Roman"/>
                <a:sym typeface="Wingdings"/>
              </a:rPr>
              <a:t>eff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~ 4 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4860" y="3077872"/>
            <a:ext cx="4521200" cy="3556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8225" y="2480986"/>
            <a:ext cx="486580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xact values </a:t>
            </a:r>
            <a:r>
              <a:rPr lang="en-US" dirty="0">
                <a:latin typeface="Times New Roman"/>
                <a:cs typeface="Times New Roman"/>
              </a:rPr>
              <a:t>depend on </a:t>
            </a:r>
            <a:r>
              <a:rPr lang="en-US" dirty="0" smtClean="0">
                <a:latin typeface="Times New Roman"/>
                <a:cs typeface="Times New Roman"/>
              </a:rPr>
              <a:t>the cosmological model  and on the combination </a:t>
            </a:r>
            <a:r>
              <a:rPr lang="en-US" dirty="0">
                <a:latin typeface="Times New Roman"/>
                <a:cs typeface="Times New Roman"/>
              </a:rPr>
              <a:t>of data used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793" y="2558416"/>
            <a:ext cx="27881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i="1" dirty="0" smtClean="0">
                <a:latin typeface="Times New Roman"/>
                <a:cs typeface="Times New Roman"/>
              </a:rPr>
              <a:t>Keisler et al.2011</a:t>
            </a:r>
          </a:p>
          <a:p>
            <a:r>
              <a:rPr lang="da-DK" sz="1600" i="1" dirty="0" smtClean="0">
                <a:latin typeface="Times New Roman"/>
                <a:cs typeface="Times New Roman"/>
              </a:rPr>
              <a:t>Hou</a:t>
            </a:r>
            <a:r>
              <a:rPr lang="da-DK" sz="1600" i="1" dirty="0">
                <a:latin typeface="Times New Roman"/>
                <a:cs typeface="Times New Roman"/>
              </a:rPr>
              <a:t>, Keisler, </a:t>
            </a:r>
            <a:r>
              <a:rPr lang="da-DK" sz="1600" i="1" dirty="0" err="1">
                <a:latin typeface="Times New Roman"/>
                <a:cs typeface="Times New Roman"/>
              </a:rPr>
              <a:t>Knox</a:t>
            </a:r>
            <a:r>
              <a:rPr lang="da-DK" sz="1600" i="1" dirty="0">
                <a:latin typeface="Times New Roman"/>
                <a:cs typeface="Times New Roman"/>
              </a:rPr>
              <a:t>, et al. </a:t>
            </a:r>
            <a:r>
              <a:rPr lang="da-DK" sz="1600" i="1" dirty="0" smtClean="0">
                <a:latin typeface="Times New Roman"/>
                <a:cs typeface="Times New Roman"/>
              </a:rPr>
              <a:t>2012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9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71" y="591181"/>
            <a:ext cx="898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The mass and mixing parameters preferred by experimental anomalies lead to </a:t>
            </a:r>
            <a:r>
              <a:rPr lang="en-US" sz="2200" dirty="0">
                <a:latin typeface="Times New Roman"/>
                <a:cs typeface="Times New Roman"/>
              </a:rPr>
              <a:t>the production and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thermalization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of </a:t>
            </a:r>
            <a:r>
              <a:rPr lang="en-US" sz="2200" dirty="0" smtClean="0">
                <a:latin typeface="Symbol" charset="2"/>
                <a:cs typeface="Symbol" charset="2"/>
              </a:rPr>
              <a:t>n</a:t>
            </a:r>
            <a:r>
              <a:rPr lang="en-US" sz="2200" baseline="-25000" dirty="0" smtClean="0">
                <a:latin typeface="Times New Roman"/>
                <a:cs typeface="Times New Roman"/>
              </a:rPr>
              <a:t>s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(i.e., </a:t>
            </a:r>
            <a:r>
              <a:rPr lang="en-US" sz="2200" dirty="0" smtClean="0">
                <a:latin typeface="Symbol" charset="2"/>
                <a:cs typeface="Symbol" charset="2"/>
              </a:rPr>
              <a:t>D</a:t>
            </a:r>
            <a:r>
              <a:rPr lang="en-US" sz="2200" dirty="0" smtClean="0">
                <a:latin typeface="Times New Roman"/>
                <a:cs typeface="Times New Roman"/>
              </a:rPr>
              <a:t>N = 1, 2) </a:t>
            </a:r>
            <a:r>
              <a:rPr lang="en-US" sz="2200" dirty="0">
                <a:latin typeface="Times New Roman"/>
                <a:cs typeface="Times New Roman"/>
              </a:rPr>
              <a:t>in the E</a:t>
            </a:r>
            <a:r>
              <a:rPr lang="en-US" sz="2200" dirty="0" smtClean="0">
                <a:latin typeface="Times New Roman"/>
                <a:cs typeface="Times New Roman"/>
              </a:rPr>
              <a:t>arly Universe via </a:t>
            </a:r>
            <a:r>
              <a:rPr lang="en-US" sz="2200" dirty="0" err="1" smtClean="0">
                <a:latin typeface="Symbol" charset="2"/>
                <a:cs typeface="Symbol" charset="2"/>
              </a:rPr>
              <a:t>n</a:t>
            </a:r>
            <a:r>
              <a:rPr lang="en-US" sz="2200" baseline="-25000" dirty="0" err="1" smtClean="0">
                <a:latin typeface="Times New Roman"/>
                <a:cs typeface="Times New Roman"/>
              </a:rPr>
              <a:t>a</a:t>
            </a:r>
            <a:r>
              <a:rPr lang="en-US" sz="2200" dirty="0" smtClean="0">
                <a:latin typeface="Times New Roman"/>
                <a:cs typeface="Times New Roman"/>
              </a:rPr>
              <a:t>-</a:t>
            </a:r>
            <a:r>
              <a:rPr lang="en-US" sz="2200" dirty="0" smtClean="0">
                <a:latin typeface="Symbol" charset="2"/>
                <a:cs typeface="Symbol" charset="2"/>
              </a:rPr>
              <a:t>n</a:t>
            </a:r>
            <a:r>
              <a:rPr lang="en-US" sz="2200" baseline="-25000" dirty="0" smtClean="0">
                <a:latin typeface="Times New Roman"/>
                <a:cs typeface="Times New Roman"/>
              </a:rPr>
              <a:t>s</a:t>
            </a:r>
            <a:r>
              <a:rPr lang="en-US" sz="2200" dirty="0" smtClean="0">
                <a:latin typeface="Times New Roman"/>
                <a:cs typeface="Times New Roman"/>
              </a:rPr>
              <a:t> oscillations + </a:t>
            </a:r>
            <a:r>
              <a:rPr lang="en-US" sz="2200" dirty="0" err="1">
                <a:latin typeface="Symbol" charset="2"/>
                <a:cs typeface="Symbol" charset="2"/>
              </a:rPr>
              <a:t>n</a:t>
            </a:r>
            <a:r>
              <a:rPr lang="en-US" sz="2200" baseline="-25000" dirty="0" err="1" smtClean="0">
                <a:latin typeface="Times New Roman"/>
                <a:cs typeface="Times New Roman"/>
              </a:rPr>
              <a:t>a</a:t>
            </a:r>
            <a:r>
              <a:rPr lang="en-US" sz="2200" dirty="0" smtClean="0">
                <a:latin typeface="Times New Roman"/>
                <a:cs typeface="Times New Roman"/>
              </a:rPr>
              <a:t> scatterings</a:t>
            </a:r>
            <a:endParaRPr lang="en-US" sz="2200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4310" y="1375479"/>
            <a:ext cx="2788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i="1" dirty="0">
                <a:latin typeface="Times New Roman"/>
                <a:cs typeface="Times New Roman"/>
              </a:rPr>
              <a:t>Barbieri &amp; Dolgov 1990, </a:t>
            </a:r>
            <a:r>
              <a:rPr lang="hr-HR" sz="1600" i="1" dirty="0" smtClean="0">
                <a:latin typeface="Times New Roman"/>
                <a:cs typeface="Times New Roman"/>
              </a:rPr>
              <a:t>1991</a:t>
            </a:r>
          </a:p>
          <a:p>
            <a:r>
              <a:rPr lang="en-US" sz="1600" i="1" dirty="0" smtClean="0">
                <a:latin typeface="Times New Roman"/>
                <a:cs typeface="Times New Roman"/>
              </a:rPr>
              <a:t>Di </a:t>
            </a:r>
            <a:r>
              <a:rPr lang="en-US" sz="1600" i="1" dirty="0">
                <a:latin typeface="Times New Roman"/>
                <a:cs typeface="Times New Roman"/>
              </a:rPr>
              <a:t>B</a:t>
            </a:r>
            <a:r>
              <a:rPr lang="en-US" sz="1600" i="1" dirty="0" smtClean="0">
                <a:latin typeface="Times New Roman"/>
                <a:cs typeface="Times New Roman"/>
              </a:rPr>
              <a:t>ari, 2002</a:t>
            </a:r>
          </a:p>
          <a:p>
            <a:r>
              <a:rPr lang="en-US" sz="1600" i="1" dirty="0" err="1" smtClean="0">
                <a:latin typeface="Times New Roman"/>
                <a:cs typeface="Times New Roman"/>
              </a:rPr>
              <a:t>Melchiorri</a:t>
            </a:r>
            <a:r>
              <a:rPr lang="en-US" sz="1600" i="1" dirty="0" smtClean="0">
                <a:latin typeface="Times New Roman"/>
                <a:cs typeface="Times New Roman"/>
              </a:rPr>
              <a:t> et al 2009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942" y="2257073"/>
            <a:ext cx="8923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not easy to link the extra radiation  with the lab-sterile </a:t>
            </a:r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in the simplest scenarios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949" y="1805181"/>
            <a:ext cx="1378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Problem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995" y="2731443"/>
            <a:ext cx="852752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– 3+</a:t>
            </a:r>
            <a:r>
              <a:rPr lang="en-US" sz="2400" dirty="0" smtClean="0">
                <a:latin typeface="Times New Roman"/>
                <a:cs typeface="Times New Roman"/>
              </a:rPr>
              <a:t>2: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Too many for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BBN</a:t>
            </a:r>
            <a:r>
              <a:rPr lang="en-US" sz="2400" dirty="0" smtClean="0">
                <a:latin typeface="Times New Roman"/>
                <a:cs typeface="Times New Roman"/>
              </a:rPr>
              <a:t>   </a:t>
            </a:r>
            <a:r>
              <a:rPr lang="en-US" sz="2000" dirty="0" smtClean="0">
                <a:latin typeface="Times New Roman"/>
                <a:cs typeface="Times New Roman"/>
              </a:rPr>
              <a:t>(3+1 minimally accepted)</a:t>
            </a:r>
            <a:endParaRPr lang="en-US" sz="2000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– </a:t>
            </a:r>
            <a:r>
              <a:rPr lang="en-US" sz="2400" dirty="0">
                <a:latin typeface="Times New Roman"/>
                <a:cs typeface="Times New Roman"/>
              </a:rPr>
              <a:t>3+1, 3+2: </a:t>
            </a:r>
            <a:r>
              <a:rPr lang="en-US" sz="2400" dirty="0">
                <a:solidFill>
                  <a:srgbClr val="00CF02"/>
                </a:solidFill>
                <a:latin typeface="Times New Roman"/>
                <a:cs typeface="Times New Roman"/>
              </a:rPr>
              <a:t>Too heavy for CMB/</a:t>
            </a:r>
            <a:r>
              <a:rPr lang="en-US" sz="2400" dirty="0" smtClean="0">
                <a:solidFill>
                  <a:srgbClr val="00CF02"/>
                </a:solidFill>
                <a:latin typeface="Times New Roman"/>
                <a:cs typeface="Times New Roman"/>
              </a:rPr>
              <a:t>LSS </a:t>
            </a:r>
            <a:r>
              <a:rPr lang="en-US" dirty="0" smtClean="0">
                <a:solidFill>
                  <a:srgbClr val="00CF02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2400" dirty="0" err="1" smtClean="0">
                <a:latin typeface="Times New Roman"/>
                <a:cs typeface="Times New Roman"/>
              </a:rPr>
              <a:t>m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s</a:t>
            </a:r>
            <a:r>
              <a:rPr lang="en-US" sz="2400" dirty="0" smtClean="0">
                <a:latin typeface="Times New Roman"/>
                <a:cs typeface="Times New Roman"/>
              </a:rPr>
              <a:t> &lt; 0.48 </a:t>
            </a:r>
            <a:r>
              <a:rPr lang="en-US" sz="2400" dirty="0" err="1" smtClean="0">
                <a:latin typeface="Times New Roman"/>
                <a:cs typeface="Times New Roman"/>
              </a:rPr>
              <a:t>eV</a:t>
            </a:r>
            <a:r>
              <a:rPr lang="en-US" sz="2400" b="1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(at 95% C.L)</a:t>
            </a:r>
          </a:p>
          <a:p>
            <a:r>
              <a:rPr lang="en-US" b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                                                                     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9615" y="3320751"/>
            <a:ext cx="2205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Hamman</a:t>
            </a:r>
            <a:r>
              <a:rPr lang="en-US" i="1" dirty="0" smtClean="0">
                <a:latin typeface="Times New Roman"/>
                <a:cs typeface="Times New Roman"/>
              </a:rPr>
              <a:t> et al., 2010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68178" y="57000"/>
            <a:ext cx="4882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  Extra radiation </a:t>
            </a:r>
            <a:r>
              <a:rPr lang="en-US" sz="3600" b="1" dirty="0" err="1" smtClean="0">
                <a:solidFill>
                  <a:srgbClr val="0625FF"/>
                </a:solidFill>
                <a:latin typeface="Times New Roman"/>
                <a:cs typeface="Times New Roman"/>
              </a:rPr>
              <a:t>vs</a:t>
            </a:r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  lab </a:t>
            </a:r>
            <a:r>
              <a:rPr lang="en-US" sz="3200" b="1" i="1" dirty="0" smtClean="0">
                <a:solidFill>
                  <a:srgbClr val="0625FF"/>
                </a:solidFill>
                <a:latin typeface="Symbol" charset="2"/>
                <a:cs typeface="Symbol" charset="2"/>
              </a:rPr>
              <a:t>n</a:t>
            </a:r>
            <a:r>
              <a:rPr lang="en-US" sz="3200" b="1" i="1" baseline="-25000" dirty="0" smtClean="0">
                <a:solidFill>
                  <a:srgbClr val="0625FF"/>
                </a:solidFill>
                <a:latin typeface="Times New Roman"/>
                <a:cs typeface="Times New Roman"/>
              </a:rPr>
              <a:t>s</a:t>
            </a:r>
            <a:endParaRPr lang="en-US" sz="3200" b="1" i="1" baseline="-25000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953" y="4227618"/>
            <a:ext cx="3600660" cy="2537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114" y="4846410"/>
            <a:ext cx="3367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625FF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versus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lab best-fit 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lang="en-US" sz="2400" i="1" baseline="-250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~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1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eV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     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6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344" y="2243411"/>
            <a:ext cx="6656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It is possible to find an escape route to reconcile sterile </a:t>
            </a:r>
            <a:r>
              <a:rPr lang="en-US" sz="4000" b="1" i="1" dirty="0" smtClean="0">
                <a:solidFill>
                  <a:srgbClr val="0625FF"/>
                </a:solidFill>
                <a:latin typeface="Symbol" charset="2"/>
                <a:cs typeface="Symbol" charset="2"/>
              </a:rPr>
              <a:t>n</a:t>
            </a:r>
            <a:r>
              <a:rPr lang="en-US" sz="40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’s with cosmology?</a:t>
            </a:r>
            <a:endParaRPr lang="en-US" sz="4000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457200" y="840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A possible answer: primordia</a:t>
            </a:r>
            <a:r>
              <a:rPr lang="en-US" sz="2800" b="1" i="1" dirty="0">
                <a:solidFill>
                  <a:srgbClr val="0625FF"/>
                </a:solidFill>
                <a:latin typeface="Times New Roman"/>
                <a:cs typeface="Times New Roman"/>
              </a:rPr>
              <a:t>l</a:t>
            </a:r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 neutrino asymmetry</a:t>
            </a:r>
            <a:endParaRPr lang="en-US" sz="3200" b="1" i="1" baseline="-25000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463" y="1561158"/>
            <a:ext cx="126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Introducing 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18450" y="1726113"/>
            <a:ext cx="395862" cy="0"/>
          </a:xfrm>
          <a:prstGeom prst="straightConnector1">
            <a:avLst/>
          </a:prstGeom>
          <a:ln>
            <a:solidFill>
              <a:srgbClr val="110B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06578" y="1287482"/>
            <a:ext cx="5390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Suppress the </a:t>
            </a:r>
            <a:r>
              <a:rPr lang="en-US" sz="2000" i="1" dirty="0" err="1" smtClean="0">
                <a:latin typeface="Times New Roman"/>
                <a:cs typeface="Times New Roman"/>
              </a:rPr>
              <a:t>thermalization</a:t>
            </a:r>
            <a:r>
              <a:rPr lang="en-US" sz="2000" i="1" dirty="0" smtClean="0">
                <a:latin typeface="Times New Roman"/>
                <a:cs typeface="Times New Roman"/>
              </a:rPr>
              <a:t> of  sterile neutrinos</a:t>
            </a:r>
            <a:r>
              <a:rPr lang="en-US" i="1" dirty="0" smtClean="0">
                <a:latin typeface="Times New Roman"/>
                <a:cs typeface="Times New Roman"/>
              </a:rPr>
              <a:t> </a:t>
            </a:r>
            <a:r>
              <a:rPr lang="en-US" i="1" dirty="0">
                <a:latin typeface="Times New Roman"/>
                <a:cs typeface="Times New Roman"/>
              </a:rPr>
              <a:t>(</a:t>
            </a:r>
            <a:r>
              <a:rPr lang="en-US" sz="2000" i="1" dirty="0">
                <a:latin typeface="Times New Roman"/>
                <a:cs typeface="Times New Roman"/>
              </a:rPr>
              <a:t>Effective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sz="2000" i="1" dirty="0" err="1" smtClean="0">
                <a:latin typeface="Symbol" charset="2"/>
                <a:cs typeface="Symbol" charset="2"/>
              </a:rPr>
              <a:t>n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a</a:t>
            </a:r>
            <a:r>
              <a:rPr lang="en-US" sz="2000" i="1" dirty="0" smtClean="0">
                <a:latin typeface="Times New Roman"/>
                <a:cs typeface="Times New Roman"/>
              </a:rPr>
              <a:t>-</a:t>
            </a:r>
            <a:r>
              <a:rPr lang="en-US" sz="2000" i="1" dirty="0" smtClean="0">
                <a:latin typeface="Symbol" charset="2"/>
                <a:cs typeface="Symbol" charset="2"/>
              </a:rPr>
              <a:t>n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s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sz="2000" i="1" dirty="0">
                <a:latin typeface="Times New Roman"/>
                <a:cs typeface="Times New Roman"/>
              </a:rPr>
              <a:t>mixing reduced by a large matter term </a:t>
            </a:r>
            <a:r>
              <a:rPr lang="en-US" sz="2000" i="1" dirty="0" smtClean="0">
                <a:latin typeface="Times New Roman"/>
                <a:cs typeface="Times New Roman"/>
              </a:rPr>
              <a:t>      </a:t>
            </a:r>
            <a:r>
              <a:rPr lang="en-US" sz="2000" i="1" dirty="0">
                <a:latin typeface="Times New Roman"/>
                <a:cs typeface="Times New Roman"/>
              </a:rPr>
              <a:t>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392" y="667165"/>
            <a:ext cx="24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Foot and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/>
                <a:cs typeface="Times New Roman"/>
              </a:rPr>
              <a:t>Volkas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1995 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509" y="2399635"/>
            <a:ext cx="860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Caveat :</a:t>
            </a:r>
            <a:r>
              <a:rPr lang="en-US" b="1" dirty="0" smtClean="0">
                <a:latin typeface="Times New Roman"/>
                <a:cs typeface="Times New Roman"/>
              </a:rPr>
              <a:t> L can also generate MSW-like resonant flavor conversions among active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                and sterile neutrinos enhancing their production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379" y="3181435"/>
            <a:ext cx="464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 lot of work has been done in this direction…..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348386"/>
              </p:ext>
            </p:extLst>
          </p:nvPr>
        </p:nvGraphicFramePr>
        <p:xfrm>
          <a:off x="1484313" y="1382468"/>
          <a:ext cx="13430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1" name="Equation" r:id="rId3" imgW="723900" imgH="469900" progId="Equation.3">
                  <p:embed/>
                </p:oleObj>
              </mc:Choice>
              <mc:Fallback>
                <p:oleObj name="Equation" r:id="rId3" imgW="723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1382468"/>
                        <a:ext cx="1343025" cy="876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110B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45065"/>
              </p:ext>
            </p:extLst>
          </p:nvPr>
        </p:nvGraphicFramePr>
        <p:xfrm>
          <a:off x="4124236" y="2012658"/>
          <a:ext cx="317781" cy="29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2" name="Equation" r:id="rId5" imgW="139700" imgH="127000" progId="Equation.3">
                  <p:embed/>
                </p:oleObj>
              </mc:Choice>
              <mc:Fallback>
                <p:oleObj name="Equation" r:id="rId5" imgW="139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236" y="2012658"/>
                        <a:ext cx="317781" cy="29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188136" y="3810216"/>
            <a:ext cx="8879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Enqvist et al., 1990, </a:t>
            </a:r>
            <a:r>
              <a:rPr lang="hr-HR" sz="2000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1991,1992</a:t>
            </a:r>
            <a:r>
              <a:rPr lang="hr-HR" sz="2000" i="1" dirty="0" smtClean="0">
                <a:latin typeface="Times New Roman"/>
                <a:cs typeface="Times New Roman"/>
              </a:rPr>
              <a:t>; </a:t>
            </a:r>
            <a:r>
              <a:rPr lang="hr-HR" sz="20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Foot, Thomson &amp; Volkas, 1995;</a:t>
            </a:r>
            <a:r>
              <a:rPr lang="hr-HR" sz="2000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Bell, Volkas &amp; Wong, 1998</a:t>
            </a:r>
            <a:r>
              <a:rPr lang="hr-HR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; </a:t>
            </a:r>
            <a:r>
              <a:rPr lang="hr-HR" sz="2000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Dolgov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, Hansen, Pastor &amp; Semikoz, </a:t>
            </a:r>
            <a:r>
              <a:rPr lang="hr-HR" sz="2000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1999</a:t>
            </a:r>
            <a:r>
              <a:rPr lang="hr-HR" sz="2000" i="1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;</a:t>
            </a:r>
            <a:r>
              <a:rPr lang="hr-HR" sz="2000" i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Di Bari &amp; Foot, 2000</a:t>
            </a:r>
            <a:r>
              <a:rPr lang="hr-HR" sz="2000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;  Di Bari, Lipari and lusignoli , 2000</a:t>
            </a:r>
            <a:r>
              <a:rPr lang="hr-HR" sz="2000" i="1" dirty="0" smtClean="0">
                <a:solidFill>
                  <a:srgbClr val="95B3D7"/>
                </a:solidFill>
                <a:latin typeface="Times New Roman"/>
                <a:cs typeface="Times New Roman"/>
              </a:rPr>
              <a:t>;</a:t>
            </a:r>
            <a:r>
              <a:rPr lang="hr-HR" sz="2000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Kirilova &amp; Chizhov, 2000</a:t>
            </a:r>
            <a:r>
              <a:rPr lang="hr-HR" sz="2000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; </a:t>
            </a:r>
            <a:r>
              <a:rPr lang="hr-HR" sz="2000" i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Di Bari</a:t>
            </a:r>
            <a:r>
              <a:rPr lang="hr-HR" sz="2000" i="1" dirty="0">
                <a:solidFill>
                  <a:srgbClr val="376092"/>
                </a:solidFill>
                <a:latin typeface="Times New Roman"/>
                <a:cs typeface="Times New Roman"/>
              </a:rPr>
              <a:t>, Foot, Volkas &amp; Wong, </a:t>
            </a:r>
            <a:r>
              <a:rPr lang="hr-HR" sz="2000" i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2001</a:t>
            </a:r>
            <a:r>
              <a:rPr lang="hr-HR" sz="2000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; </a:t>
            </a:r>
            <a:r>
              <a:rPr lang="hr-HR" sz="2000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Dolvgov &amp; Villante, 2003</a:t>
            </a:r>
            <a:r>
              <a:rPr lang="hr-HR" sz="2000" i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;</a:t>
            </a:r>
            <a:r>
              <a:rPr lang="hr-HR" sz="2000" i="1" dirty="0" smtClean="0">
                <a:latin typeface="Times New Roman"/>
                <a:cs typeface="Times New Roman"/>
              </a:rPr>
              <a:t> </a:t>
            </a:r>
            <a:r>
              <a:rPr lang="hr-HR" sz="2000" i="1" dirty="0" smtClean="0">
                <a:solidFill>
                  <a:srgbClr val="7F7F7F"/>
                </a:solidFill>
                <a:latin typeface="Times New Roman"/>
                <a:cs typeface="Times New Roman"/>
              </a:rPr>
              <a:t>Abazajian</a:t>
            </a:r>
            <a:r>
              <a:rPr lang="hr-HR" sz="2000" i="1" dirty="0">
                <a:solidFill>
                  <a:srgbClr val="7F7F7F"/>
                </a:solidFill>
                <a:latin typeface="Times New Roman"/>
                <a:cs typeface="Times New Roman"/>
              </a:rPr>
              <a:t>, Bell, Fuller, Wong, </a:t>
            </a:r>
            <a:r>
              <a:rPr lang="hr-HR" sz="2000" i="1" dirty="0" smtClean="0">
                <a:solidFill>
                  <a:srgbClr val="7F7F7F"/>
                </a:solidFill>
                <a:latin typeface="Times New Roman"/>
                <a:cs typeface="Times New Roman"/>
              </a:rPr>
              <a:t>2005; </a:t>
            </a:r>
            <a:r>
              <a:rPr lang="hr-HR" sz="2000" i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Kishimoto</a:t>
            </a:r>
            <a:r>
              <a:rPr lang="hr-HR" sz="2000" i="1" dirty="0">
                <a:solidFill>
                  <a:srgbClr val="376092"/>
                </a:solidFill>
                <a:latin typeface="Times New Roman"/>
                <a:cs typeface="Times New Roman"/>
              </a:rPr>
              <a:t>, Fuller, Smith, </a:t>
            </a:r>
            <a:r>
              <a:rPr lang="hr-HR" sz="2000" i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2006</a:t>
            </a:r>
            <a:r>
              <a:rPr lang="hr-HR" sz="2000" i="1" dirty="0" smtClean="0">
                <a:solidFill>
                  <a:srgbClr val="7F7F7F"/>
                </a:solidFill>
                <a:latin typeface="Times New Roman"/>
                <a:cs typeface="Times New Roman"/>
              </a:rPr>
              <a:t>; </a:t>
            </a:r>
            <a:r>
              <a:rPr lang="hr-HR" sz="2000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Chu </a:t>
            </a:r>
            <a:r>
              <a:rPr lang="hr-HR" sz="2000" i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&amp; Cirelli, </a:t>
            </a:r>
            <a:r>
              <a:rPr lang="hr-HR" sz="2000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2006; </a:t>
            </a:r>
            <a:r>
              <a:rPr lang="hr-HR" sz="2000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Abazajian 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&amp; Agrawal, </a:t>
            </a:r>
            <a:r>
              <a:rPr lang="hr-HR" sz="2000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2008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;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910" y="5582043"/>
            <a:ext cx="84359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 a simplified scenario, </a:t>
            </a:r>
            <a:r>
              <a:rPr lang="en-US" i="1" dirty="0" smtClean="0">
                <a:solidFill>
                  <a:srgbClr val="FF0054"/>
                </a:solidFill>
                <a:latin typeface="Times New Roman"/>
                <a:cs typeface="Times New Roman"/>
              </a:rPr>
              <a:t>L~</a:t>
            </a:r>
            <a:r>
              <a:rPr lang="en-US" sz="2000" i="1" dirty="0" smtClean="0">
                <a:solidFill>
                  <a:srgbClr val="FF0054"/>
                </a:solidFill>
                <a:latin typeface="Times New Roman"/>
                <a:cs typeface="Times New Roman"/>
              </a:rPr>
              <a:t>10</a:t>
            </a:r>
            <a:r>
              <a:rPr lang="en-US" sz="2000" i="1" baseline="30000" dirty="0" smtClean="0">
                <a:solidFill>
                  <a:srgbClr val="FF0054"/>
                </a:solidFill>
                <a:latin typeface="Times New Roman"/>
                <a:cs typeface="Times New Roman"/>
              </a:rPr>
              <a:t>-4</a:t>
            </a:r>
            <a:r>
              <a:rPr lang="en-US" i="1" dirty="0" smtClean="0">
                <a:solidFill>
                  <a:srgbClr val="FF0054"/>
                </a:solidFill>
                <a:latin typeface="Times New Roman"/>
                <a:cs typeface="Times New Roman"/>
              </a:rPr>
              <a:t> was found to be enough </a:t>
            </a:r>
            <a:r>
              <a:rPr lang="en-US" i="1" dirty="0">
                <a:solidFill>
                  <a:srgbClr val="FF0054"/>
                </a:solidFill>
                <a:latin typeface="Times New Roman"/>
                <a:cs typeface="Times New Roman"/>
              </a:rPr>
              <a:t>in order to have a significant reduction of the </a:t>
            </a:r>
            <a:r>
              <a:rPr lang="en-US" i="1" dirty="0" smtClean="0">
                <a:solidFill>
                  <a:srgbClr val="FF0054"/>
                </a:solidFill>
                <a:latin typeface="Times New Roman"/>
                <a:cs typeface="Times New Roman"/>
              </a:rPr>
              <a:t>sterile </a:t>
            </a:r>
            <a:r>
              <a:rPr lang="en-US" i="1" dirty="0">
                <a:solidFill>
                  <a:srgbClr val="FF0054"/>
                </a:solidFill>
                <a:latin typeface="Times New Roman"/>
                <a:cs typeface="Times New Roman"/>
              </a:rPr>
              <a:t>neutrino abundance</a:t>
            </a:r>
            <a:r>
              <a:rPr lang="en-US" dirty="0" smtClean="0">
                <a:latin typeface="Times New Roman"/>
                <a:cs typeface="Times New Roman"/>
              </a:rPr>
              <a:t>  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9457" y="6036763"/>
            <a:ext cx="1845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i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Chu &amp; Cirelli, 2006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0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000"/>
            <a:ext cx="822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2 recent complementary papers on </a:t>
            </a:r>
            <a:r>
              <a:rPr lang="en-US" sz="2800" b="1" i="1" dirty="0" err="1" smtClean="0">
                <a:solidFill>
                  <a:srgbClr val="0625FF"/>
                </a:solidFill>
                <a:latin typeface="Times New Roman"/>
                <a:cs typeface="Times New Roman"/>
              </a:rPr>
              <a:t>thermalization</a:t>
            </a:r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 of </a:t>
            </a:r>
            <a:r>
              <a:rPr lang="en-US" sz="3200" b="1" i="1" dirty="0" smtClean="0">
                <a:solidFill>
                  <a:srgbClr val="0625FF"/>
                </a:solidFill>
                <a:latin typeface="Symbol" charset="2"/>
                <a:cs typeface="Symbol" charset="2"/>
              </a:rPr>
              <a:t>n</a:t>
            </a:r>
            <a:r>
              <a:rPr lang="en-US" sz="3200" b="1" i="1" baseline="-25000" dirty="0" smtClean="0">
                <a:solidFill>
                  <a:srgbClr val="0625FF"/>
                </a:solidFill>
                <a:latin typeface="Times New Roman"/>
                <a:cs typeface="Times New Roman"/>
              </a:rPr>
              <a:t>s</a:t>
            </a:r>
            <a:endParaRPr lang="en-US" sz="3200" b="1" i="1" baseline="-25000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8836" y="1340689"/>
            <a:ext cx="4410278" cy="51750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547780">
            <a:off x="5062798" y="1065981"/>
            <a:ext cx="3860950" cy="338554"/>
          </a:xfrm>
          <a:prstGeom prst="rect">
            <a:avLst/>
          </a:prstGeom>
          <a:solidFill>
            <a:schemeClr val="bg1"/>
          </a:solidFill>
          <a:ln>
            <a:solidFill>
              <a:srgbClr val="595959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merican Typewriter"/>
                <a:cs typeface="American Typewriter"/>
              </a:rPr>
              <a:t>Mirizzi</a:t>
            </a:r>
            <a:r>
              <a:rPr lang="en-US" sz="1600" dirty="0" smtClean="0">
                <a:latin typeface="American Typewriter"/>
                <a:cs typeface="American Typewriter"/>
              </a:rPr>
              <a:t>, N.S., </a:t>
            </a:r>
            <a:r>
              <a:rPr lang="en-US" sz="1600" dirty="0" err="1" smtClean="0">
                <a:latin typeface="American Typewriter"/>
                <a:cs typeface="American Typewriter"/>
              </a:rPr>
              <a:t>Miele</a:t>
            </a:r>
            <a:r>
              <a:rPr lang="en-US" sz="1600" dirty="0" smtClean="0">
                <a:latin typeface="American Typewriter"/>
                <a:cs typeface="American Typewriter"/>
              </a:rPr>
              <a:t> and </a:t>
            </a:r>
            <a:r>
              <a:rPr lang="en-US" sz="1600" dirty="0" err="1" smtClean="0">
                <a:latin typeface="American Typewriter"/>
                <a:cs typeface="American Typewriter"/>
              </a:rPr>
              <a:t>Serpico</a:t>
            </a:r>
            <a:r>
              <a:rPr lang="en-US" sz="1600" dirty="0" smtClean="0">
                <a:latin typeface="American Typewriter"/>
                <a:cs typeface="American Typewriter"/>
              </a:rPr>
              <a:t> 2012</a:t>
            </a:r>
            <a:endParaRPr lang="en-US" sz="1600" dirty="0">
              <a:latin typeface="American Typewriter"/>
              <a:cs typeface="American Typewrite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647" y="1781509"/>
            <a:ext cx="2622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1+1, “multi-momenta”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0347" y="1765023"/>
            <a:ext cx="4405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3+1, 2+1, “average momentum approx.”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438" y="3084662"/>
            <a:ext cx="37240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possibility to scan a broad range of 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sz="2000" baseline="-25000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 mass-mixing parameters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03691" y="3101514"/>
            <a:ext cx="41472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realistic </a:t>
            </a:r>
            <a:r>
              <a:rPr lang="en-US" dirty="0">
                <a:latin typeface="Times New Roman"/>
                <a:cs typeface="Times New Roman"/>
              </a:rPr>
              <a:t>account of  the </a:t>
            </a:r>
            <a:r>
              <a:rPr lang="en-US" dirty="0">
                <a:latin typeface="Symbol" charset="2"/>
                <a:cs typeface="Symbol" charset="2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-</a:t>
            </a:r>
            <a:r>
              <a:rPr lang="en-US" dirty="0">
                <a:latin typeface="Symbol" charset="2"/>
                <a:cs typeface="Symbol" charset="2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 coupling</a:t>
            </a: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opportunity to explore several scenarios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   and effects: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  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- different and opposite asymmetries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- CP violation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442" y="5130099"/>
            <a:ext cx="42114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Zapf Dingbats" charset="0"/>
              <a:buChar char="✗"/>
            </a:pPr>
            <a:r>
              <a:rPr lang="en-US" dirty="0" smtClean="0">
                <a:latin typeface="Times New Roman"/>
                <a:ea typeface="Zapf Dingbats"/>
                <a:cs typeface="Times New Roman"/>
                <a:sym typeface="Zapf Dingbats"/>
              </a:rPr>
              <a:t>very simplified scenario: </a:t>
            </a:r>
            <a:r>
              <a:rPr lang="en-US" dirty="0">
                <a:latin typeface="Times New Roman"/>
                <a:cs typeface="Times New Roman"/>
              </a:rPr>
              <a:t>Not </a:t>
            </a:r>
            <a:r>
              <a:rPr lang="en-US" dirty="0" smtClean="0">
                <a:latin typeface="Times New Roman"/>
                <a:cs typeface="Times New Roman"/>
              </a:rPr>
              <a:t>possible to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   incorporate  effects </a:t>
            </a:r>
            <a:r>
              <a:rPr lang="en-US" dirty="0">
                <a:latin typeface="Times New Roman"/>
                <a:cs typeface="Times New Roman"/>
              </a:rPr>
              <a:t>due to the mixing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of the 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sz="2000" baseline="-25000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 with </a:t>
            </a:r>
            <a:r>
              <a:rPr lang="en-US" dirty="0">
                <a:latin typeface="Times New Roman"/>
                <a:cs typeface="Times New Roman"/>
              </a:rPr>
              <a:t>different </a:t>
            </a:r>
            <a:r>
              <a:rPr lang="en-US" sz="2000" dirty="0" err="1" smtClean="0">
                <a:latin typeface="Symbol" charset="2"/>
                <a:cs typeface="Symbol" charset="2"/>
              </a:rPr>
              <a:t>n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a</a:t>
            </a:r>
            <a:endParaRPr lang="en-US" sz="2000" baseline="-25000" dirty="0" smtClean="0"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03484" y="5150539"/>
            <a:ext cx="436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Zapf Dingbats" charset="0"/>
              <a:buChar char="✗"/>
            </a:pPr>
            <a:r>
              <a:rPr lang="en-US" dirty="0" smtClean="0">
                <a:latin typeface="Times New Roman"/>
                <a:ea typeface="Zapf Dingbats"/>
                <a:cs typeface="Times New Roman"/>
                <a:sym typeface="Zapf Dingbats"/>
              </a:rPr>
              <a:t>multi-momentum features (e.g. distortions</a:t>
            </a:r>
          </a:p>
          <a:p>
            <a:r>
              <a:rPr lang="en-US" dirty="0">
                <a:latin typeface="Times New Roman"/>
                <a:ea typeface="Zapf Dingbats"/>
                <a:cs typeface="Times New Roman"/>
                <a:sym typeface="Zapf Dingbats"/>
              </a:rPr>
              <a:t> </a:t>
            </a:r>
            <a:r>
              <a:rPr lang="en-US" dirty="0" smtClean="0">
                <a:latin typeface="Times New Roman"/>
                <a:ea typeface="Zapf Dingbats"/>
                <a:cs typeface="Times New Roman"/>
                <a:sym typeface="Zapf Dingbats"/>
              </a:rPr>
              <a:t>     of the </a:t>
            </a:r>
            <a:r>
              <a:rPr lang="en-US" dirty="0" smtClean="0">
                <a:latin typeface="Symbol" charset="2"/>
                <a:ea typeface="Zapf Dingbats"/>
                <a:cs typeface="Symbol" charset="2"/>
                <a:sym typeface="Zapf Dingbats"/>
              </a:rPr>
              <a:t>n</a:t>
            </a:r>
            <a:r>
              <a:rPr lang="en-US" dirty="0" smtClean="0">
                <a:latin typeface="Times New Roman"/>
                <a:ea typeface="Zapf Dingbats"/>
                <a:cs typeface="Times New Roman"/>
                <a:sym typeface="Zapf Dingbats"/>
              </a:rPr>
              <a:t> distributions) cannot be revealed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  </a:t>
            </a:r>
            <a:endParaRPr lang="en-US" dirty="0"/>
          </a:p>
        </p:txBody>
      </p:sp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89811"/>
              </p:ext>
            </p:extLst>
          </p:nvPr>
        </p:nvGraphicFramePr>
        <p:xfrm>
          <a:off x="6113652" y="2148629"/>
          <a:ext cx="1340291" cy="43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3" name="Equation" r:id="rId3" imgW="749300" imgH="241300" progId="Equation.3">
                  <p:embed/>
                </p:oleObj>
              </mc:Choice>
              <mc:Fallback>
                <p:oleObj name="Equation" r:id="rId3" imgW="749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652" y="2148629"/>
                        <a:ext cx="1340291" cy="432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896204"/>
              </p:ext>
            </p:extLst>
          </p:nvPr>
        </p:nvGraphicFramePr>
        <p:xfrm>
          <a:off x="410543" y="3879080"/>
          <a:ext cx="1800152" cy="397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4" name="Equation" r:id="rId5" imgW="1270000" imgH="279400" progId="Equation.3">
                  <p:embed/>
                </p:oleObj>
              </mc:Choice>
              <mc:Fallback>
                <p:oleObj name="Equation" r:id="rId5" imgW="1270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43" y="3879080"/>
                        <a:ext cx="1800152" cy="397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531481"/>
              </p:ext>
            </p:extLst>
          </p:nvPr>
        </p:nvGraphicFramePr>
        <p:xfrm>
          <a:off x="2348212" y="3878460"/>
          <a:ext cx="1857759" cy="398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5" name="Equation" r:id="rId7" imgW="1308100" imgH="279400" progId="Equation.3">
                  <p:embed/>
                </p:oleObj>
              </mc:Choice>
              <mc:Fallback>
                <p:oleObj name="Equation" r:id="rId7" imgW="1308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212" y="3878460"/>
                        <a:ext cx="1857759" cy="398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109146" y="1344634"/>
            <a:ext cx="4410278" cy="51750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1203009">
            <a:off x="82486" y="973235"/>
            <a:ext cx="395696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merican Typewriter"/>
                <a:cs typeface="American Typewriter"/>
              </a:rPr>
              <a:t>Hannestad</a:t>
            </a:r>
            <a:r>
              <a:rPr lang="en-US" sz="1600" dirty="0" smtClean="0">
                <a:latin typeface="American Typewriter"/>
                <a:cs typeface="American Typewriter"/>
              </a:rPr>
              <a:t>, </a:t>
            </a:r>
            <a:r>
              <a:rPr lang="en-US" sz="1600" dirty="0" err="1" smtClean="0">
                <a:latin typeface="American Typewriter"/>
                <a:cs typeface="American Typewriter"/>
              </a:rPr>
              <a:t>Tamborra</a:t>
            </a:r>
            <a:r>
              <a:rPr lang="en-US" sz="1600" dirty="0" smtClean="0">
                <a:latin typeface="American Typewriter"/>
                <a:cs typeface="American Typewriter"/>
              </a:rPr>
              <a:t> and Tram, 2012</a:t>
            </a:r>
            <a:endParaRPr lang="en-US" sz="1600" dirty="0">
              <a:latin typeface="American Typewriter"/>
              <a:cs typeface="American Typewriter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43162" y="2375363"/>
            <a:ext cx="133894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Advantages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2941" y="4678701"/>
            <a:ext cx="1518490" cy="369332"/>
          </a:xfrm>
          <a:prstGeom prst="rect">
            <a:avLst/>
          </a:prstGeom>
          <a:solidFill>
            <a:schemeClr val="bg1"/>
          </a:solidFill>
          <a:ln>
            <a:solidFill>
              <a:srgbClr val="69E9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Disadvantage</a:t>
            </a:r>
            <a:endParaRPr lang="en-US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4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1833" y="66022"/>
            <a:ext cx="3574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Equations of  Motion 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60778"/>
              </p:ext>
            </p:extLst>
          </p:nvPr>
        </p:nvGraphicFramePr>
        <p:xfrm>
          <a:off x="192628" y="3959868"/>
          <a:ext cx="8796738" cy="91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8" name="Equation" r:id="rId3" imgW="4927600" imgH="508000" progId="Equation.3">
                  <p:embed/>
                </p:oleObj>
              </mc:Choice>
              <mc:Fallback>
                <p:oleObj name="Equation" r:id="rId3" imgW="4927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28" y="3959868"/>
                        <a:ext cx="8796738" cy="916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82478" y="659829"/>
            <a:ext cx="5545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Describe the 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ensemble in terms of 4x4 density matrix 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979" y="1517594"/>
            <a:ext cx="902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introduce the dimensionless variables                                                   with m = 1 </a:t>
            </a:r>
            <a:r>
              <a:rPr lang="en-US" dirty="0" err="1" smtClean="0">
                <a:latin typeface="Times New Roman"/>
                <a:cs typeface="Times New Roman"/>
              </a:rPr>
              <a:t>eV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   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= scale factor, </a:t>
            </a:r>
            <a:r>
              <a:rPr lang="en-US" dirty="0" smtClean="0">
                <a:latin typeface="Lucida Calligraphy"/>
                <a:cs typeface="Lucida Calligraphy"/>
              </a:rPr>
              <a:t>a(t)</a:t>
            </a:r>
            <a:r>
              <a:rPr lang="en-US" sz="1400" dirty="0" smtClean="0">
                <a:latin typeface="Lucida Calligraphy"/>
                <a:cs typeface="Lucida Calligraphy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1/T</a:t>
            </a:r>
            <a:endParaRPr lang="en-US" sz="1400" dirty="0" smtClean="0">
              <a:latin typeface="Lucida Calligraphy"/>
              <a:cs typeface="Lucida Calligraphy"/>
            </a:endParaRPr>
          </a:p>
        </p:txBody>
      </p:sp>
      <p:graphicFrame>
        <p:nvGraphicFramePr>
          <p:cNvPr id="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271944"/>
              </p:ext>
            </p:extLst>
          </p:nvPr>
        </p:nvGraphicFramePr>
        <p:xfrm>
          <a:off x="3891573" y="1604568"/>
          <a:ext cx="9175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9" name="Equation" r:id="rId5" imgW="495300" imgH="152400" progId="Equation.3">
                  <p:embed/>
                </p:oleObj>
              </mc:Choice>
              <mc:Fallback>
                <p:oleObj name="Equation" r:id="rId5" imgW="4953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573" y="1604568"/>
                        <a:ext cx="91757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614733"/>
              </p:ext>
            </p:extLst>
          </p:nvPr>
        </p:nvGraphicFramePr>
        <p:xfrm>
          <a:off x="4852150" y="1603328"/>
          <a:ext cx="8699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0" name="Equation" r:id="rId7" imgW="469900" imgH="165100" progId="Equation.3">
                  <p:embed/>
                </p:oleObj>
              </mc:Choice>
              <mc:Fallback>
                <p:oleObj name="Equation" r:id="rId7" imgW="469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150" y="1603328"/>
                        <a:ext cx="8699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288158"/>
              </p:ext>
            </p:extLst>
          </p:nvPr>
        </p:nvGraphicFramePr>
        <p:xfrm>
          <a:off x="5757185" y="1535413"/>
          <a:ext cx="8953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1" name="Equation" r:id="rId9" imgW="482600" imgH="228600" progId="Equation.3">
                  <p:embed/>
                </p:oleObj>
              </mc:Choice>
              <mc:Fallback>
                <p:oleObj name="Equation" r:id="rId9" imgW="4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185" y="1535413"/>
                        <a:ext cx="8953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5978" y="2408351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denote the time derivative                                            , with </a:t>
            </a:r>
            <a:r>
              <a:rPr lang="en-US" i="1" dirty="0" smtClean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  the Hubble parameter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7549"/>
              </p:ext>
            </p:extLst>
          </p:nvPr>
        </p:nvGraphicFramePr>
        <p:xfrm>
          <a:off x="2902548" y="2419923"/>
          <a:ext cx="2444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2" name="Equation" r:id="rId11" imgW="1320800" imgH="228600" progId="Equation.3">
                  <p:embed/>
                </p:oleObj>
              </mc:Choice>
              <mc:Fallback>
                <p:oleObj name="Equation" r:id="rId11" imgW="132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548" y="2419923"/>
                        <a:ext cx="2444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98965" y="3051683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restrict to an “average momentum” approx.        ,  based on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7412" y="3073250"/>
            <a:ext cx="2489200" cy="368300"/>
          </a:xfrm>
          <a:prstGeom prst="rect">
            <a:avLst/>
          </a:prstGeom>
        </p:spPr>
      </p:pic>
      <p:graphicFrame>
        <p:nvGraphicFramePr>
          <p:cNvPr id="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925097"/>
              </p:ext>
            </p:extLst>
          </p:nvPr>
        </p:nvGraphicFramePr>
        <p:xfrm>
          <a:off x="4440697" y="3040260"/>
          <a:ext cx="4476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3" name="Equation" r:id="rId14" imgW="241300" imgH="241300" progId="Equation.3">
                  <p:embed/>
                </p:oleObj>
              </mc:Choice>
              <mc:Fallback>
                <p:oleObj name="Equation" r:id="rId14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697" y="3040260"/>
                        <a:ext cx="4476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98968" y="359604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EoM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become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43813" y="440787"/>
            <a:ext cx="2331125" cy="105820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93562" y="767838"/>
            <a:ext cx="677329" cy="31157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4182" y="5483034"/>
            <a:ext cx="25660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Times New Roman"/>
                <a:cs typeface="Times New Roman"/>
              </a:rPr>
              <a:t>Sigl</a:t>
            </a:r>
            <a:r>
              <a:rPr lang="en-US" sz="1600" i="1" dirty="0" smtClean="0">
                <a:latin typeface="Times New Roman"/>
                <a:cs typeface="Times New Roman"/>
              </a:rPr>
              <a:t> and </a:t>
            </a:r>
            <a:r>
              <a:rPr lang="en-US" sz="1600" i="1" dirty="0" err="1" smtClean="0">
                <a:latin typeface="Times New Roman"/>
                <a:cs typeface="Times New Roman"/>
              </a:rPr>
              <a:t>Raffelt</a:t>
            </a:r>
            <a:r>
              <a:rPr lang="en-US" sz="1600" i="1" dirty="0" smtClean="0">
                <a:latin typeface="Times New Roman"/>
                <a:cs typeface="Times New Roman"/>
              </a:rPr>
              <a:t> 1993;</a:t>
            </a:r>
          </a:p>
          <a:p>
            <a:r>
              <a:rPr lang="sv-SE" sz="1600" i="1" dirty="0" err="1">
                <a:latin typeface="Times New Roman"/>
                <a:cs typeface="Times New Roman"/>
              </a:rPr>
              <a:t>McKellar</a:t>
            </a:r>
            <a:r>
              <a:rPr lang="sv-SE" sz="1600" i="1" dirty="0">
                <a:latin typeface="Times New Roman"/>
                <a:cs typeface="Times New Roman"/>
              </a:rPr>
              <a:t> &amp; Thomson, </a:t>
            </a:r>
            <a:r>
              <a:rPr lang="sv-SE" sz="1600" i="1" dirty="0" smtClean="0">
                <a:latin typeface="Times New Roman"/>
                <a:cs typeface="Times New Roman"/>
              </a:rPr>
              <a:t>1994</a:t>
            </a:r>
          </a:p>
          <a:p>
            <a:r>
              <a:rPr lang="hr-HR" sz="1600" i="1" dirty="0">
                <a:latin typeface="Times New Roman"/>
                <a:cs typeface="Times New Roman"/>
              </a:rPr>
              <a:t>Dolgov et al., </a:t>
            </a:r>
            <a:r>
              <a:rPr lang="hr-HR" sz="1600" i="1" dirty="0" smtClean="0">
                <a:latin typeface="Times New Roman"/>
                <a:cs typeface="Times New Roman"/>
              </a:rPr>
              <a:t>2002.</a:t>
            </a:r>
          </a:p>
          <a:p>
            <a:r>
              <a:rPr lang="hr-HR" sz="1600" i="1" dirty="0" smtClean="0">
                <a:latin typeface="Times New Roman"/>
                <a:cs typeface="Times New Roman"/>
              </a:rPr>
              <a:t>Gava and Volpe 2010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1833" y="66022"/>
            <a:ext cx="3574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Equations of  Motion 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29" name="Left Brace 28"/>
          <p:cNvSpPr/>
          <p:nvPr/>
        </p:nvSpPr>
        <p:spPr>
          <a:xfrm rot="16200000">
            <a:off x="2288343" y="4360597"/>
            <a:ext cx="230922" cy="899422"/>
          </a:xfrm>
          <a:prstGeom prst="leftBrace">
            <a:avLst/>
          </a:prstGeom>
          <a:ln>
            <a:solidFill>
              <a:srgbClr val="0625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80928" y="4819138"/>
            <a:ext cx="29402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Vacuum term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with M neutrino mass matrix</a:t>
            </a:r>
          </a:p>
          <a:p>
            <a:pPr algn="ctr"/>
            <a:r>
              <a:rPr lang="en-US" sz="2000" dirty="0" smtClean="0">
                <a:latin typeface="Lucida Calligraphy"/>
                <a:cs typeface="Lucida Calligraphy"/>
              </a:rPr>
              <a:t>U</a:t>
            </a:r>
            <a:r>
              <a:rPr lang="en-US" sz="2000" baseline="30000" dirty="0" smtClean="0">
                <a:latin typeface="Lucida Calligraphy"/>
                <a:cs typeface="Lucida Calligraphy"/>
              </a:rPr>
              <a:t>+</a:t>
            </a:r>
            <a:r>
              <a:rPr lang="en-US" sz="2000" dirty="0" smtClean="0">
                <a:latin typeface="Lucida Calligraphy"/>
                <a:cs typeface="Lucida Calligraphy"/>
              </a:rPr>
              <a:t> M</a:t>
            </a:r>
            <a:r>
              <a:rPr lang="en-US" sz="2000" baseline="30000" dirty="0" smtClean="0">
                <a:latin typeface="Lucida Calligraphy"/>
                <a:cs typeface="Lucida Calligraphy"/>
              </a:rPr>
              <a:t>2</a:t>
            </a:r>
            <a:r>
              <a:rPr lang="en-US" sz="2000" dirty="0" smtClean="0">
                <a:latin typeface="Lucida Calligraphy"/>
                <a:cs typeface="Lucida Calligraphy"/>
              </a:rPr>
              <a:t> U</a:t>
            </a:r>
            <a:endParaRPr lang="en-US" sz="2000" dirty="0">
              <a:latin typeface="Lucida Calligraphy"/>
              <a:cs typeface="Lucida Calligraphy"/>
            </a:endParaRPr>
          </a:p>
        </p:txBody>
      </p:sp>
      <p:graphicFrame>
        <p:nvGraphicFramePr>
          <p:cNvPr id="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653338"/>
              </p:ext>
            </p:extLst>
          </p:nvPr>
        </p:nvGraphicFramePr>
        <p:xfrm>
          <a:off x="192628" y="3959868"/>
          <a:ext cx="8796738" cy="91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0" name="Equation" r:id="rId3" imgW="4927600" imgH="508000" progId="Equation.3">
                  <p:embed/>
                </p:oleObj>
              </mc:Choice>
              <mc:Fallback>
                <p:oleObj name="Equation" r:id="rId3" imgW="4927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28" y="3959868"/>
                        <a:ext cx="8796738" cy="916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2478" y="659829"/>
            <a:ext cx="5545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Describe the 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ensemble in terms of 4x4 density matrix 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979" y="1517594"/>
            <a:ext cx="902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introduce the dimensionless variables                                                   with m = 1 </a:t>
            </a:r>
            <a:r>
              <a:rPr lang="en-US" dirty="0" err="1" smtClean="0">
                <a:latin typeface="Times New Roman"/>
                <a:cs typeface="Times New Roman"/>
              </a:rPr>
              <a:t>eV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   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= scale factor, </a:t>
            </a:r>
            <a:r>
              <a:rPr lang="en-US" dirty="0" smtClean="0">
                <a:latin typeface="Lucida Calligraphy"/>
                <a:cs typeface="Lucida Calligraphy"/>
              </a:rPr>
              <a:t>a(t)</a:t>
            </a:r>
            <a:r>
              <a:rPr lang="en-US" sz="1400" dirty="0" smtClean="0">
                <a:latin typeface="Lucida Calligraphy"/>
                <a:cs typeface="Lucida Calligraphy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1/T</a:t>
            </a:r>
            <a:endParaRPr lang="en-US" sz="1400" dirty="0" smtClean="0">
              <a:latin typeface="Lucida Calligraphy"/>
              <a:cs typeface="Lucida Calligraphy"/>
            </a:endParaRPr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271944"/>
              </p:ext>
            </p:extLst>
          </p:nvPr>
        </p:nvGraphicFramePr>
        <p:xfrm>
          <a:off x="3891573" y="1604568"/>
          <a:ext cx="9175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1" name="Equation" r:id="rId5" imgW="495300" imgH="152400" progId="Equation.3">
                  <p:embed/>
                </p:oleObj>
              </mc:Choice>
              <mc:Fallback>
                <p:oleObj name="Equation" r:id="rId5" imgW="4953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573" y="1604568"/>
                        <a:ext cx="91757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614733"/>
              </p:ext>
            </p:extLst>
          </p:nvPr>
        </p:nvGraphicFramePr>
        <p:xfrm>
          <a:off x="4852150" y="1603328"/>
          <a:ext cx="8699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2" name="Equation" r:id="rId7" imgW="469900" imgH="165100" progId="Equation.3">
                  <p:embed/>
                </p:oleObj>
              </mc:Choice>
              <mc:Fallback>
                <p:oleObj name="Equation" r:id="rId7" imgW="469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150" y="1603328"/>
                        <a:ext cx="8699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288158"/>
              </p:ext>
            </p:extLst>
          </p:nvPr>
        </p:nvGraphicFramePr>
        <p:xfrm>
          <a:off x="5757185" y="1535413"/>
          <a:ext cx="8953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3" name="Equation" r:id="rId9" imgW="482600" imgH="228600" progId="Equation.3">
                  <p:embed/>
                </p:oleObj>
              </mc:Choice>
              <mc:Fallback>
                <p:oleObj name="Equation" r:id="rId9" imgW="4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185" y="1535413"/>
                        <a:ext cx="8953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5978" y="2408351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denote the time derivative                                            , with </a:t>
            </a:r>
            <a:r>
              <a:rPr lang="en-US" i="1" dirty="0" smtClean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  the Hubble parameter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7549"/>
              </p:ext>
            </p:extLst>
          </p:nvPr>
        </p:nvGraphicFramePr>
        <p:xfrm>
          <a:off x="2902548" y="2419923"/>
          <a:ext cx="2444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4" name="Equation" r:id="rId11" imgW="1320800" imgH="228600" progId="Equation.3">
                  <p:embed/>
                </p:oleObj>
              </mc:Choice>
              <mc:Fallback>
                <p:oleObj name="Equation" r:id="rId11" imgW="132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548" y="2419923"/>
                        <a:ext cx="2444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8965" y="3051683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restrict to an “average momentum” approx.        ,  based on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7412" y="3073250"/>
            <a:ext cx="2489200" cy="368300"/>
          </a:xfrm>
          <a:prstGeom prst="rect">
            <a:avLst/>
          </a:prstGeom>
        </p:spPr>
      </p:pic>
      <p:graphicFrame>
        <p:nvGraphicFramePr>
          <p:cNvPr id="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925097"/>
              </p:ext>
            </p:extLst>
          </p:nvPr>
        </p:nvGraphicFramePr>
        <p:xfrm>
          <a:off x="4440697" y="3040260"/>
          <a:ext cx="4476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5" name="Equation" r:id="rId14" imgW="241300" imgH="241300" progId="Equation.3">
                  <p:embed/>
                </p:oleObj>
              </mc:Choice>
              <mc:Fallback>
                <p:oleObj name="Equation" r:id="rId14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697" y="3040260"/>
                        <a:ext cx="4476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98968" y="359604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EoM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become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43813" y="440787"/>
            <a:ext cx="2331125" cy="10582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93562" y="767838"/>
            <a:ext cx="677329" cy="31157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82" y="5483034"/>
            <a:ext cx="25660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Times New Roman"/>
                <a:cs typeface="Times New Roman"/>
              </a:rPr>
              <a:t>Sigl</a:t>
            </a:r>
            <a:r>
              <a:rPr lang="en-US" sz="1600" i="1" dirty="0" smtClean="0">
                <a:latin typeface="Times New Roman"/>
                <a:cs typeface="Times New Roman"/>
              </a:rPr>
              <a:t> and </a:t>
            </a:r>
            <a:r>
              <a:rPr lang="en-US" sz="1600" i="1" dirty="0" err="1" smtClean="0">
                <a:latin typeface="Times New Roman"/>
                <a:cs typeface="Times New Roman"/>
              </a:rPr>
              <a:t>Raffelt</a:t>
            </a:r>
            <a:r>
              <a:rPr lang="en-US" sz="1600" i="1" dirty="0" smtClean="0">
                <a:latin typeface="Times New Roman"/>
                <a:cs typeface="Times New Roman"/>
              </a:rPr>
              <a:t> 1993;</a:t>
            </a:r>
          </a:p>
          <a:p>
            <a:r>
              <a:rPr lang="sv-SE" sz="1600" i="1" dirty="0" err="1">
                <a:latin typeface="Times New Roman"/>
                <a:cs typeface="Times New Roman"/>
              </a:rPr>
              <a:t>McKellar</a:t>
            </a:r>
            <a:r>
              <a:rPr lang="sv-SE" sz="1600" i="1" dirty="0">
                <a:latin typeface="Times New Roman"/>
                <a:cs typeface="Times New Roman"/>
              </a:rPr>
              <a:t> &amp; Thomson, </a:t>
            </a:r>
            <a:r>
              <a:rPr lang="sv-SE" sz="1600" i="1" dirty="0" smtClean="0">
                <a:latin typeface="Times New Roman"/>
                <a:cs typeface="Times New Roman"/>
              </a:rPr>
              <a:t>1994</a:t>
            </a:r>
          </a:p>
          <a:p>
            <a:r>
              <a:rPr lang="hr-HR" sz="1600" i="1" dirty="0">
                <a:latin typeface="Times New Roman"/>
                <a:cs typeface="Times New Roman"/>
              </a:rPr>
              <a:t>Dolgov et al., </a:t>
            </a:r>
            <a:r>
              <a:rPr lang="hr-HR" sz="1600" i="1" dirty="0" smtClean="0">
                <a:latin typeface="Times New Roman"/>
                <a:cs typeface="Times New Roman"/>
              </a:rPr>
              <a:t>2002.</a:t>
            </a:r>
          </a:p>
          <a:p>
            <a:r>
              <a:rPr lang="hr-HR" sz="1600" i="1" dirty="0" smtClean="0">
                <a:latin typeface="Times New Roman"/>
                <a:cs typeface="Times New Roman"/>
              </a:rPr>
              <a:t>Gava and Volpe 2010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4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091" y="66022"/>
            <a:ext cx="8311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625FF"/>
                </a:solidFill>
                <a:latin typeface="Times New Roman"/>
                <a:cs typeface="Times New Roman"/>
              </a:rPr>
              <a:t>Experimental anomalies &amp; </a:t>
            </a:r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dirty="0">
                <a:solidFill>
                  <a:srgbClr val="0625FF"/>
                </a:solidFill>
                <a:latin typeface="Times New Roman"/>
                <a:cs typeface="Times New Roman"/>
              </a:rPr>
              <a:t>sterile </a:t>
            </a:r>
            <a:r>
              <a:rPr lang="en-US" sz="2800" b="1" i="1" dirty="0" err="1">
                <a:solidFill>
                  <a:srgbClr val="0625FF"/>
                </a:solidFill>
                <a:latin typeface="Times New Roman"/>
                <a:cs typeface="Times New Roman"/>
              </a:rPr>
              <a:t>ν</a:t>
            </a:r>
            <a:r>
              <a:rPr lang="en-US" sz="2800" b="1" i="1" dirty="0">
                <a:solidFill>
                  <a:srgbClr val="0625FF"/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interpretation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403" y="632260"/>
            <a:ext cx="7813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Experimental data in tension </a:t>
            </a:r>
            <a:r>
              <a:rPr lang="en-US" sz="2000" dirty="0">
                <a:latin typeface="Times New Roman"/>
                <a:cs typeface="Times New Roman"/>
              </a:rPr>
              <a:t>with the standard </a:t>
            </a:r>
            <a:r>
              <a:rPr lang="en-US" sz="2000" dirty="0" smtClean="0">
                <a:latin typeface="Times New Roman"/>
                <a:cs typeface="Times New Roman"/>
              </a:rPr>
              <a:t>3</a:t>
            </a:r>
            <a:r>
              <a:rPr lang="el-GR" sz="2400" dirty="0" smtClean="0">
                <a:latin typeface="Times New Roman"/>
                <a:cs typeface="Times New Roman"/>
              </a:rPr>
              <a:t>ν</a:t>
            </a:r>
            <a:r>
              <a:rPr lang="en-US" sz="2000" dirty="0" smtClean="0">
                <a:latin typeface="Times New Roman"/>
                <a:cs typeface="Times New Roman"/>
              </a:rPr>
              <a:t> scenario: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17" y="1049191"/>
            <a:ext cx="4035419" cy="206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E4890A"/>
                </a:solidFill>
                <a:latin typeface="Times New Roman"/>
                <a:cs typeface="Times New Roman"/>
              </a:rPr>
              <a:t> </a:t>
            </a:r>
            <a:r>
              <a:rPr lang="el-GR" sz="2400" dirty="0" smtClean="0">
                <a:solidFill>
                  <a:srgbClr val="E4890A"/>
                </a:solidFill>
                <a:latin typeface="Times New Roman"/>
                <a:cs typeface="Times New Roman"/>
              </a:rPr>
              <a:t>ν</a:t>
            </a:r>
            <a:r>
              <a:rPr lang="el-GR" sz="2400" baseline="-25000" dirty="0" smtClean="0">
                <a:solidFill>
                  <a:srgbClr val="E4890A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 smtClean="0">
                <a:solidFill>
                  <a:srgbClr val="E4890A"/>
                </a:solidFill>
                <a:latin typeface="Times New Roman"/>
                <a:cs typeface="Times New Roman"/>
              </a:rPr>
              <a:t> appearance signals </a:t>
            </a:r>
          </a:p>
          <a:p>
            <a:pPr marL="457200" indent="-457200">
              <a:buFont typeface="+mj-lt"/>
              <a:buAutoNum type="arabicPeriod"/>
            </a:pPr>
            <a:endParaRPr lang="en-US" sz="2000" baseline="-250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endParaRPr lang="en-US" sz="2000" baseline="-25000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endParaRPr lang="en-US" sz="2000" baseline="-250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endParaRPr lang="en-US" sz="2000" baseline="-25000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endParaRPr lang="en-US" sz="2000" baseline="-250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endParaRPr lang="en-US" sz="2000" baseline="-25000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solidFill>
                  <a:srgbClr val="FF5969"/>
                </a:solidFill>
                <a:latin typeface="Times New Roman"/>
                <a:cs typeface="Times New Roman"/>
              </a:rPr>
              <a:t>ν</a:t>
            </a:r>
            <a:r>
              <a:rPr lang="el-GR" sz="2400" baseline="-25000" dirty="0" smtClean="0">
                <a:solidFill>
                  <a:srgbClr val="FF5969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solidFill>
                  <a:srgbClr val="FF596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5969"/>
                </a:solidFill>
                <a:latin typeface="Times New Roman"/>
                <a:cs typeface="Times New Roman"/>
              </a:rPr>
              <a:t>and</a:t>
            </a:r>
            <a:r>
              <a:rPr lang="en-US" sz="2400" dirty="0" smtClean="0">
                <a:solidFill>
                  <a:srgbClr val="FF5969"/>
                </a:solidFill>
                <a:latin typeface="Times New Roman"/>
                <a:cs typeface="Times New Roman"/>
              </a:rPr>
              <a:t> </a:t>
            </a:r>
            <a:r>
              <a:rPr lang="el-GR" sz="2400" dirty="0" smtClean="0">
                <a:solidFill>
                  <a:srgbClr val="FF5969"/>
                </a:solidFill>
                <a:latin typeface="Times New Roman"/>
                <a:cs typeface="Times New Roman"/>
              </a:rPr>
              <a:t>ν</a:t>
            </a:r>
            <a:r>
              <a:rPr lang="el-GR" sz="2400" baseline="-25000" dirty="0" smtClean="0">
                <a:solidFill>
                  <a:srgbClr val="FF5969"/>
                </a:solidFill>
                <a:latin typeface="Times New Roman"/>
                <a:cs typeface="Times New Roman"/>
              </a:rPr>
              <a:t>e</a:t>
            </a:r>
            <a:r>
              <a:rPr lang="en-US" sz="2400" baseline="-25000" dirty="0" smtClean="0">
                <a:solidFill>
                  <a:srgbClr val="FF596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5969"/>
                </a:solidFill>
                <a:latin typeface="Times New Roman"/>
                <a:cs typeface="Times New Roman"/>
              </a:rPr>
              <a:t>disappearance signals </a:t>
            </a:r>
            <a:endParaRPr lang="en-US" sz="2000" baseline="-25000" dirty="0" smtClean="0">
              <a:solidFill>
                <a:srgbClr val="FF5969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95342" y="1210362"/>
            <a:ext cx="180696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55175" y="1553741"/>
            <a:ext cx="6186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excess of  </a:t>
            </a:r>
            <a:r>
              <a:rPr lang="el-GR" sz="2400" dirty="0" smtClean="0">
                <a:latin typeface="Times New Roman"/>
                <a:cs typeface="Times New Roman"/>
              </a:rPr>
              <a:t>ν</a:t>
            </a:r>
            <a:r>
              <a:rPr lang="el-GR" sz="2400" baseline="-25000" dirty="0" smtClean="0"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originated by initial </a:t>
            </a:r>
            <a:r>
              <a:rPr lang="el-GR" sz="2400" dirty="0" smtClean="0">
                <a:latin typeface="Times New Roman"/>
                <a:cs typeface="Times New Roman"/>
              </a:rPr>
              <a:t>ν</a:t>
            </a:r>
            <a:r>
              <a:rPr lang="en-US" sz="2400" baseline="-25000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 : </a:t>
            </a:r>
            <a:r>
              <a:rPr lang="en-US" sz="2000" dirty="0" smtClean="0">
                <a:solidFill>
                  <a:srgbClr val="E4890A"/>
                </a:solidFill>
                <a:latin typeface="Times New Roman"/>
                <a:cs typeface="Times New Roman"/>
              </a:rPr>
              <a:t>LSND/ </a:t>
            </a:r>
            <a:r>
              <a:rPr lang="en-US" sz="2000" dirty="0" err="1" smtClean="0">
                <a:solidFill>
                  <a:srgbClr val="E4890A"/>
                </a:solidFill>
                <a:latin typeface="Times New Roman"/>
                <a:cs typeface="Times New Roman"/>
              </a:rPr>
              <a:t>MiniBooNE</a:t>
            </a:r>
            <a:r>
              <a:rPr lang="en-US" sz="2000" dirty="0" smtClean="0">
                <a:solidFill>
                  <a:srgbClr val="E4890A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 </a:t>
            </a:r>
            <a:r>
              <a:rPr lang="en-US" sz="2200" dirty="0" smtClean="0">
                <a:latin typeface="Times New Roman"/>
                <a:cs typeface="Times New Roman"/>
              </a:rPr>
              <a:t>  (</a:t>
            </a:r>
            <a:r>
              <a:rPr lang="en-US" dirty="0" smtClean="0">
                <a:latin typeface="Times New Roman"/>
                <a:cs typeface="Times New Roman"/>
              </a:rPr>
              <a:t>but no </a:t>
            </a:r>
            <a:r>
              <a:rPr lang="el-GR" sz="2400" dirty="0" smtClean="0">
                <a:latin typeface="Times New Roman"/>
                <a:cs typeface="Times New Roman"/>
              </a:rPr>
              <a:t>ν</a:t>
            </a:r>
            <a:r>
              <a:rPr lang="el-GR" sz="2400" baseline="-25000" dirty="0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 excess signal from  </a:t>
            </a:r>
            <a:r>
              <a:rPr lang="el-GR" sz="2200" dirty="0" smtClean="0">
                <a:latin typeface="Times New Roman"/>
                <a:cs typeface="Times New Roman"/>
              </a:rPr>
              <a:t>ν</a:t>
            </a:r>
            <a:r>
              <a:rPr lang="en-US" sz="2200" baseline="-25000" dirty="0">
                <a:latin typeface="Symbol" charset="2"/>
                <a:cs typeface="Symbol" charset="2"/>
              </a:rPr>
              <a:t>m</a:t>
            </a:r>
            <a:r>
              <a:rPr lang="en-US" sz="2400" baseline="-2500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l-GR" sz="2200" dirty="0" smtClean="0">
                <a:latin typeface="Times New Roman"/>
                <a:cs typeface="Times New Roman"/>
              </a:rPr>
              <a:t>ν</a:t>
            </a:r>
            <a:r>
              <a:rPr lang="en-US" sz="2200" baseline="-25000" dirty="0" smtClean="0">
                <a:latin typeface="Times New Roman"/>
                <a:cs typeface="Times New Roman"/>
              </a:rPr>
              <a:t>e</a:t>
            </a:r>
            <a:r>
              <a:rPr lang="en-US" sz="2200" dirty="0" smtClean="0">
                <a:latin typeface="Times New Roman"/>
                <a:cs typeface="Times New Roman"/>
              </a:rPr>
              <a:t>)</a:t>
            </a:r>
            <a:endParaRPr lang="en-US" sz="2200" baseline="-25000" dirty="0">
              <a:latin typeface="Times New Roman"/>
              <a:cs typeface="Times New Roman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380" y="1713241"/>
            <a:ext cx="18069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82405" y="1720966"/>
            <a:ext cx="18069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0895" y="2777362"/>
            <a:ext cx="180696" cy="0"/>
          </a:xfrm>
          <a:prstGeom prst="line">
            <a:avLst/>
          </a:prstGeom>
          <a:ln w="19050">
            <a:solidFill>
              <a:srgbClr val="FF596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75622" y="3127788"/>
            <a:ext cx="72875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deficit </a:t>
            </a:r>
            <a:r>
              <a:rPr lang="en-US" sz="2000" dirty="0">
                <a:latin typeface="Times New Roman"/>
                <a:cs typeface="Times New Roman"/>
              </a:rPr>
              <a:t>in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l-GR" sz="2400" dirty="0" smtClean="0">
                <a:latin typeface="Times New Roman"/>
                <a:cs typeface="Times New Roman"/>
              </a:rPr>
              <a:t>ν</a:t>
            </a:r>
            <a:r>
              <a:rPr lang="el-GR" sz="2400" baseline="-25000" dirty="0" smtClean="0">
                <a:latin typeface="Times New Roman"/>
                <a:cs typeface="Times New Roman"/>
              </a:rPr>
              <a:t>e</a:t>
            </a:r>
            <a:r>
              <a:rPr lang="en-US" sz="2400" baseline="-25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fluxes </a:t>
            </a:r>
            <a:r>
              <a:rPr lang="en-US" sz="2000" dirty="0">
                <a:latin typeface="Times New Roman"/>
                <a:cs typeface="Times New Roman"/>
              </a:rPr>
              <a:t>from </a:t>
            </a:r>
            <a:r>
              <a:rPr lang="en-US" sz="2000" dirty="0">
                <a:solidFill>
                  <a:srgbClr val="FF5969"/>
                </a:solidFill>
                <a:latin typeface="Times New Roman"/>
                <a:cs typeface="Times New Roman"/>
              </a:rPr>
              <a:t>nuclear </a:t>
            </a:r>
            <a:r>
              <a:rPr lang="en-US" sz="2000" dirty="0" smtClean="0">
                <a:solidFill>
                  <a:srgbClr val="FF5969"/>
                </a:solidFill>
                <a:latin typeface="Times New Roman"/>
                <a:cs typeface="Times New Roman"/>
              </a:rPr>
              <a:t>reactors</a:t>
            </a:r>
            <a:r>
              <a:rPr lang="en-US" sz="2000" dirty="0" smtClean="0">
                <a:solidFill>
                  <a:srgbClr val="982C0B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(at short distance)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059176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reduced solar </a:t>
            </a:r>
            <a:r>
              <a:rPr lang="el-GR" sz="2400" dirty="0" smtClean="0">
                <a:latin typeface="Times New Roman"/>
                <a:cs typeface="Times New Roman"/>
              </a:rPr>
              <a:t>ν</a:t>
            </a:r>
            <a:r>
              <a:rPr lang="el-GR" sz="2400" baseline="-25000" dirty="0" smtClean="0">
                <a:latin typeface="Times New Roman"/>
                <a:cs typeface="Times New Roman"/>
              </a:rPr>
              <a:t>e</a:t>
            </a:r>
            <a:r>
              <a:rPr lang="en-US" sz="2000" dirty="0" smtClean="0">
                <a:latin typeface="Times New Roman"/>
                <a:cs typeface="Times New Roman"/>
              </a:rPr>
              <a:t>  </a:t>
            </a:r>
            <a:r>
              <a:rPr lang="en-US" sz="2000" dirty="0">
                <a:latin typeface="Times New Roman"/>
                <a:cs typeface="Times New Roman"/>
              </a:rPr>
              <a:t>event rate 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in </a:t>
            </a:r>
            <a:r>
              <a:rPr lang="en-US" sz="2000" dirty="0" smtClean="0">
                <a:solidFill>
                  <a:srgbClr val="FF5969"/>
                </a:solidFill>
                <a:latin typeface="Times New Roman"/>
                <a:cs typeface="Times New Roman"/>
              </a:rPr>
              <a:t>Gallium experiments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040049" y="3263326"/>
            <a:ext cx="18069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2021" y="4519890"/>
            <a:ext cx="8845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All these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anomalies, if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interpreted as oscillation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signals,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point towards the possible existence of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(or more)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sterile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neutrino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with </a:t>
            </a: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~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(eV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sz="2400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~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O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(0.1)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400" b="1" i="1" baseline="-25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31711" y="3546520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/>
                <a:cs typeface="Times New Roman"/>
              </a:rPr>
              <a:t>Mention et al.2011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24351" y="4160780"/>
            <a:ext cx="2843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Times New Roman"/>
                <a:cs typeface="Times New Roman"/>
              </a:rPr>
              <a:t>Acero</a:t>
            </a:r>
            <a:r>
              <a:rPr lang="en-US" sz="1600" i="1" dirty="0" smtClean="0">
                <a:latin typeface="Times New Roman"/>
                <a:cs typeface="Times New Roman"/>
              </a:rPr>
              <a:t>, </a:t>
            </a:r>
            <a:r>
              <a:rPr lang="en-US" sz="1600" i="1" dirty="0" err="1" smtClean="0">
                <a:latin typeface="Times New Roman"/>
                <a:cs typeface="Times New Roman"/>
              </a:rPr>
              <a:t>Giunti</a:t>
            </a:r>
            <a:r>
              <a:rPr lang="en-US" sz="1600" i="1" dirty="0" smtClean="0">
                <a:latin typeface="Times New Roman"/>
                <a:cs typeface="Times New Roman"/>
              </a:rPr>
              <a:t> and </a:t>
            </a:r>
            <a:r>
              <a:rPr lang="en-US" sz="1600" i="1" dirty="0" err="1" smtClean="0">
                <a:latin typeface="Times New Roman"/>
                <a:cs typeface="Times New Roman"/>
              </a:rPr>
              <a:t>Lavder</a:t>
            </a:r>
            <a:r>
              <a:rPr lang="en-US" sz="1600" i="1" dirty="0" smtClean="0">
                <a:latin typeface="Times New Roman"/>
                <a:cs typeface="Times New Roman"/>
              </a:rPr>
              <a:t>, 2008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77077" y="1897003"/>
            <a:ext cx="2077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i="1" dirty="0">
                <a:latin typeface="Times New Roman"/>
                <a:cs typeface="Times New Roman"/>
              </a:rPr>
              <a:t>A. </a:t>
            </a:r>
            <a:r>
              <a:rPr lang="nb-NO" sz="1600" i="1" dirty="0" err="1">
                <a:latin typeface="Times New Roman"/>
                <a:cs typeface="Times New Roman"/>
              </a:rPr>
              <a:t>Aguilar</a:t>
            </a:r>
            <a:r>
              <a:rPr lang="nb-NO" sz="1600" i="1" dirty="0">
                <a:latin typeface="Times New Roman"/>
                <a:cs typeface="Times New Roman"/>
              </a:rPr>
              <a:t> et al</a:t>
            </a:r>
            <a:r>
              <a:rPr lang="nb-NO" sz="1600" i="1" dirty="0" smtClean="0">
                <a:latin typeface="Times New Roman"/>
                <a:cs typeface="Times New Roman"/>
              </a:rPr>
              <a:t>., 2001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4019" y="2263838"/>
            <a:ext cx="2077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i="1" dirty="0">
                <a:latin typeface="Times New Roman"/>
                <a:cs typeface="Times New Roman"/>
              </a:rPr>
              <a:t>A. </a:t>
            </a:r>
            <a:r>
              <a:rPr lang="nb-NO" sz="1600" i="1" dirty="0" err="1">
                <a:latin typeface="Times New Roman"/>
                <a:cs typeface="Times New Roman"/>
              </a:rPr>
              <a:t>Aguilar</a:t>
            </a:r>
            <a:r>
              <a:rPr lang="nb-NO" sz="1600" i="1" dirty="0">
                <a:latin typeface="Times New Roman"/>
                <a:cs typeface="Times New Roman"/>
              </a:rPr>
              <a:t> et al</a:t>
            </a:r>
            <a:r>
              <a:rPr lang="nb-NO" sz="1600" i="1" dirty="0" smtClean="0">
                <a:latin typeface="Times New Roman"/>
                <a:cs typeface="Times New Roman"/>
              </a:rPr>
              <a:t>., 2010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26161" y="5322976"/>
            <a:ext cx="3191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smtClean="0">
                <a:latin typeface="Times New Roman"/>
                <a:cs typeface="Times New Roman"/>
              </a:rPr>
              <a:t>Kopp, </a:t>
            </a:r>
            <a:r>
              <a:rPr lang="de-DE" sz="1600" i="1" dirty="0" err="1" smtClean="0">
                <a:latin typeface="Times New Roman"/>
                <a:cs typeface="Times New Roman"/>
              </a:rPr>
              <a:t>Maltoni</a:t>
            </a:r>
            <a:r>
              <a:rPr lang="de-DE" sz="1600" i="1" dirty="0" smtClean="0">
                <a:latin typeface="Times New Roman"/>
                <a:cs typeface="Times New Roman"/>
              </a:rPr>
              <a:t> &amp; </a:t>
            </a:r>
            <a:r>
              <a:rPr lang="de-DE" sz="1600" i="1" dirty="0" err="1" smtClean="0">
                <a:latin typeface="Times New Roman"/>
                <a:cs typeface="Times New Roman"/>
              </a:rPr>
              <a:t>Schwetz</a:t>
            </a:r>
            <a:r>
              <a:rPr lang="de-DE" sz="1600" i="1" dirty="0" smtClean="0">
                <a:latin typeface="Times New Roman"/>
                <a:cs typeface="Times New Roman"/>
              </a:rPr>
              <a:t> 2011</a:t>
            </a:r>
            <a:endParaRPr lang="fr-FR" sz="1600" i="1" dirty="0" smtClean="0">
              <a:latin typeface="Times New Roman"/>
              <a:cs typeface="Times New Roman"/>
            </a:endParaRPr>
          </a:p>
          <a:p>
            <a:r>
              <a:rPr lang="en-US" sz="1600" i="1" dirty="0" err="1" smtClean="0">
                <a:latin typeface="Times New Roman"/>
                <a:cs typeface="Times New Roman"/>
              </a:rPr>
              <a:t>Giunti</a:t>
            </a:r>
            <a:r>
              <a:rPr lang="en-US" sz="1600" i="1" dirty="0" smtClean="0">
                <a:latin typeface="Times New Roman"/>
                <a:cs typeface="Times New Roman"/>
              </a:rPr>
              <a:t> and </a:t>
            </a:r>
            <a:r>
              <a:rPr lang="en-US" sz="1600" i="1" dirty="0" err="1" smtClean="0">
                <a:latin typeface="Times New Roman"/>
                <a:cs typeface="Times New Roman"/>
              </a:rPr>
              <a:t>Laveder</a:t>
            </a:r>
            <a:r>
              <a:rPr lang="en-US" sz="1600" i="1" dirty="0" smtClean="0">
                <a:latin typeface="Times New Roman"/>
                <a:cs typeface="Times New Roman"/>
              </a:rPr>
              <a:t>, 2012 </a:t>
            </a:r>
          </a:p>
          <a:p>
            <a:r>
              <a:rPr lang="fr-FR" sz="1600" i="1" dirty="0" err="1" smtClean="0">
                <a:latin typeface="Times New Roman"/>
                <a:cs typeface="Times New Roman"/>
              </a:rPr>
              <a:t>Abazajian</a:t>
            </a:r>
            <a:r>
              <a:rPr lang="fr-FR" sz="1600" i="1" dirty="0" smtClean="0">
                <a:latin typeface="Times New Roman"/>
                <a:cs typeface="Times New Roman"/>
              </a:rPr>
              <a:t> </a:t>
            </a:r>
            <a:r>
              <a:rPr lang="fr-FR" sz="1600" i="1" dirty="0">
                <a:latin typeface="Times New Roman"/>
                <a:cs typeface="Times New Roman"/>
              </a:rPr>
              <a:t>et al., </a:t>
            </a:r>
            <a:r>
              <a:rPr lang="fr-FR" sz="1600" i="1" dirty="0" smtClean="0">
                <a:latin typeface="Times New Roman"/>
                <a:cs typeface="Times New Roman"/>
              </a:rPr>
              <a:t>2012 (white </a:t>
            </a:r>
            <a:r>
              <a:rPr lang="fr-FR" sz="1600" i="1" dirty="0" err="1" smtClean="0">
                <a:latin typeface="Times New Roman"/>
                <a:cs typeface="Times New Roman"/>
              </a:rPr>
              <a:t>paper</a:t>
            </a:r>
            <a:r>
              <a:rPr lang="fr-FR" sz="1600" i="1" dirty="0" smtClean="0">
                <a:latin typeface="Times New Roman"/>
                <a:cs typeface="Times New Roman"/>
              </a:rPr>
              <a:t>)</a:t>
            </a:r>
          </a:p>
          <a:p>
            <a:endParaRPr lang="fr-FR" sz="1600" i="1" dirty="0" smtClean="0">
              <a:latin typeface="Times New Roman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469" y="5251319"/>
            <a:ext cx="5693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Many analysis have been performed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3+1, 3+2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schemes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75622" y="6003325"/>
            <a:ext cx="1649268" cy="338554"/>
          </a:xfrm>
          <a:prstGeom prst="rect">
            <a:avLst/>
          </a:prstGeom>
          <a:noFill/>
          <a:ln>
            <a:solidFill>
              <a:srgbClr val="99B1D0"/>
            </a:solidFill>
          </a:ln>
        </p:spPr>
        <p:txBody>
          <a:bodyPr wrap="none" rtlCol="0">
            <a:spAutoFit/>
          </a:bodyPr>
          <a:lstStyle/>
          <a:p>
            <a:r>
              <a:rPr lang="tr-TR" sz="1600" dirty="0" err="1" smtClean="0">
                <a:latin typeface="American Typewriter"/>
                <a:cs typeface="American Typewriter"/>
              </a:rPr>
              <a:t>Schwetz’s</a:t>
            </a:r>
            <a:r>
              <a:rPr lang="tr-TR" sz="1600" dirty="0">
                <a:latin typeface="American Typewriter"/>
                <a:cs typeface="American Typewriter"/>
              </a:rPr>
              <a:t>  </a:t>
            </a:r>
            <a:r>
              <a:rPr lang="tr-TR" sz="1600" dirty="0" smtClean="0">
                <a:latin typeface="American Typewriter"/>
                <a:cs typeface="American Typewriter"/>
              </a:rPr>
              <a:t>talk</a:t>
            </a:r>
            <a:endParaRPr lang="en-US" sz="1600" dirty="0">
              <a:latin typeface="American Typewriter"/>
              <a:cs typeface="American Typewrit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2784" y="6130844"/>
            <a:ext cx="336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for update fit see </a:t>
            </a:r>
            <a:r>
              <a:rPr lang="en-US" i="1" dirty="0" err="1">
                <a:latin typeface="Times New Roman"/>
                <a:cs typeface="Times New Roman"/>
              </a:rPr>
              <a:t>Giunti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et al., </a:t>
            </a:r>
            <a:r>
              <a:rPr lang="en-US" i="1" dirty="0">
                <a:latin typeface="Times New Roman"/>
                <a:cs typeface="Times New Roman"/>
              </a:rPr>
              <a:t>2012 </a:t>
            </a:r>
          </a:p>
        </p:txBody>
      </p:sp>
    </p:spTree>
    <p:extLst>
      <p:ext uri="{BB962C8B-B14F-4D97-AF65-F5344CB8AC3E}">
        <p14:creationId xmlns:p14="http://schemas.microsoft.com/office/powerpoint/2010/main" val="427488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1833" y="66022"/>
            <a:ext cx="3574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Equations of  Motion 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687448"/>
              </p:ext>
            </p:extLst>
          </p:nvPr>
        </p:nvGraphicFramePr>
        <p:xfrm>
          <a:off x="192628" y="3959868"/>
          <a:ext cx="8796738" cy="91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44" name="Equation" r:id="rId3" imgW="4927600" imgH="508000" progId="Equation.3">
                  <p:embed/>
                </p:oleObj>
              </mc:Choice>
              <mc:Fallback>
                <p:oleObj name="Equation" r:id="rId3" imgW="4927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28" y="3959868"/>
                        <a:ext cx="8796738" cy="916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4034269" y="4305435"/>
            <a:ext cx="247412" cy="1388356"/>
          </a:xfrm>
          <a:prstGeom prst="leftBrace">
            <a:avLst/>
          </a:prstGeom>
          <a:ln>
            <a:solidFill>
              <a:srgbClr val="0625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5467" y="5196087"/>
            <a:ext cx="2595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“symmetric” matter effect</a:t>
            </a:r>
          </a:p>
          <a:p>
            <a:r>
              <a:rPr lang="en-US" smtClean="0">
                <a:latin typeface="Times New Roman"/>
                <a:cs typeface="Times New Roman"/>
              </a:rPr>
              <a:t>         (2th order term)</a:t>
            </a:r>
          </a:p>
          <a:p>
            <a:endParaRPr lang="en-US">
              <a:latin typeface="Times New Roman"/>
              <a:cs typeface="Times New Roman"/>
            </a:endParaRPr>
          </a:p>
        </p:txBody>
      </p:sp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325813"/>
              </p:ext>
            </p:extLst>
          </p:nvPr>
        </p:nvGraphicFramePr>
        <p:xfrm>
          <a:off x="3205936" y="5816327"/>
          <a:ext cx="1776120" cy="35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45" name="Equation" r:id="rId5" imgW="1219200" imgH="241300" progId="Equation.3">
                  <p:embed/>
                </p:oleObj>
              </mc:Choice>
              <mc:Fallback>
                <p:oleObj name="Equation" r:id="rId5" imgW="1219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936" y="5816327"/>
                        <a:ext cx="1776120" cy="35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2478" y="659829"/>
            <a:ext cx="5545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Describe the 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ensemble in terms of 4x4 density matrix 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979" y="1517594"/>
            <a:ext cx="902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introduce the dimensionless variables                                                   with m = 1 </a:t>
            </a:r>
            <a:r>
              <a:rPr lang="en-US" dirty="0" err="1" smtClean="0">
                <a:latin typeface="Times New Roman"/>
                <a:cs typeface="Times New Roman"/>
              </a:rPr>
              <a:t>eV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   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= scale factor, </a:t>
            </a:r>
            <a:r>
              <a:rPr lang="en-US" dirty="0" smtClean="0">
                <a:latin typeface="Lucida Calligraphy"/>
                <a:cs typeface="Lucida Calligraphy"/>
              </a:rPr>
              <a:t>a(t)</a:t>
            </a:r>
            <a:r>
              <a:rPr lang="en-US" sz="1400" dirty="0" smtClean="0">
                <a:latin typeface="Lucida Calligraphy"/>
                <a:cs typeface="Lucida Calligraphy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1/T</a:t>
            </a:r>
            <a:endParaRPr lang="en-US" sz="1400" dirty="0" smtClean="0">
              <a:latin typeface="Lucida Calligraphy"/>
              <a:cs typeface="Lucida Calligraphy"/>
            </a:endParaRPr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271944"/>
              </p:ext>
            </p:extLst>
          </p:nvPr>
        </p:nvGraphicFramePr>
        <p:xfrm>
          <a:off x="3891573" y="1604568"/>
          <a:ext cx="9175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46" name="Equation" r:id="rId7" imgW="495300" imgH="152400" progId="Equation.3">
                  <p:embed/>
                </p:oleObj>
              </mc:Choice>
              <mc:Fallback>
                <p:oleObj name="Equation" r:id="rId7" imgW="4953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573" y="1604568"/>
                        <a:ext cx="91757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614733"/>
              </p:ext>
            </p:extLst>
          </p:nvPr>
        </p:nvGraphicFramePr>
        <p:xfrm>
          <a:off x="4852150" y="1603328"/>
          <a:ext cx="8699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47" name="Equation" r:id="rId9" imgW="469900" imgH="165100" progId="Equation.3">
                  <p:embed/>
                </p:oleObj>
              </mc:Choice>
              <mc:Fallback>
                <p:oleObj name="Equation" r:id="rId9" imgW="469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150" y="1603328"/>
                        <a:ext cx="8699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288158"/>
              </p:ext>
            </p:extLst>
          </p:nvPr>
        </p:nvGraphicFramePr>
        <p:xfrm>
          <a:off x="5757185" y="1535413"/>
          <a:ext cx="8953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48" name="Equation" r:id="rId11" imgW="482600" imgH="228600" progId="Equation.3">
                  <p:embed/>
                </p:oleObj>
              </mc:Choice>
              <mc:Fallback>
                <p:oleObj name="Equation" r:id="rId11" imgW="4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185" y="1535413"/>
                        <a:ext cx="8953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5978" y="2408351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denote the time derivative                                            , with </a:t>
            </a:r>
            <a:r>
              <a:rPr lang="en-US" i="1" dirty="0" smtClean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  the Hubble parameter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7549"/>
              </p:ext>
            </p:extLst>
          </p:nvPr>
        </p:nvGraphicFramePr>
        <p:xfrm>
          <a:off x="2902548" y="2419923"/>
          <a:ext cx="2444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49" name="Equation" r:id="rId13" imgW="1320800" imgH="228600" progId="Equation.3">
                  <p:embed/>
                </p:oleObj>
              </mc:Choice>
              <mc:Fallback>
                <p:oleObj name="Equation" r:id="rId13" imgW="132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548" y="2419923"/>
                        <a:ext cx="2444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8965" y="3051683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restrict to an “average momentum” approx.        ,  based on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7412" y="3073250"/>
            <a:ext cx="2489200" cy="368300"/>
          </a:xfrm>
          <a:prstGeom prst="rect">
            <a:avLst/>
          </a:prstGeom>
        </p:spPr>
      </p:pic>
      <p:graphicFrame>
        <p:nvGraphicFramePr>
          <p:cNvPr id="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925097"/>
              </p:ext>
            </p:extLst>
          </p:nvPr>
        </p:nvGraphicFramePr>
        <p:xfrm>
          <a:off x="4440697" y="3040260"/>
          <a:ext cx="4476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50" name="Equation" r:id="rId16" imgW="241300" imgH="241300" progId="Equation.3">
                  <p:embed/>
                </p:oleObj>
              </mc:Choice>
              <mc:Fallback>
                <p:oleObj name="Equation" r:id="rId16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697" y="3040260"/>
                        <a:ext cx="4476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98968" y="359604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EoM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become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43813" y="440787"/>
            <a:ext cx="2331125" cy="10582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93562" y="767838"/>
            <a:ext cx="677329" cy="31157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82" y="5483034"/>
            <a:ext cx="25660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Times New Roman"/>
                <a:cs typeface="Times New Roman"/>
              </a:rPr>
              <a:t>Sigl</a:t>
            </a:r>
            <a:r>
              <a:rPr lang="en-US" sz="1600" i="1" dirty="0" smtClean="0">
                <a:latin typeface="Times New Roman"/>
                <a:cs typeface="Times New Roman"/>
              </a:rPr>
              <a:t> and </a:t>
            </a:r>
            <a:r>
              <a:rPr lang="en-US" sz="1600" i="1" dirty="0" err="1" smtClean="0">
                <a:latin typeface="Times New Roman"/>
                <a:cs typeface="Times New Roman"/>
              </a:rPr>
              <a:t>Raffelt</a:t>
            </a:r>
            <a:r>
              <a:rPr lang="en-US" sz="1600" i="1" dirty="0" smtClean="0">
                <a:latin typeface="Times New Roman"/>
                <a:cs typeface="Times New Roman"/>
              </a:rPr>
              <a:t> 1993;</a:t>
            </a:r>
          </a:p>
          <a:p>
            <a:r>
              <a:rPr lang="sv-SE" sz="1600" i="1" dirty="0" err="1">
                <a:latin typeface="Times New Roman"/>
                <a:cs typeface="Times New Roman"/>
              </a:rPr>
              <a:t>McKellar</a:t>
            </a:r>
            <a:r>
              <a:rPr lang="sv-SE" sz="1600" i="1" dirty="0">
                <a:latin typeface="Times New Roman"/>
                <a:cs typeface="Times New Roman"/>
              </a:rPr>
              <a:t> &amp; Thomson, </a:t>
            </a:r>
            <a:r>
              <a:rPr lang="sv-SE" sz="1600" i="1" dirty="0" smtClean="0">
                <a:latin typeface="Times New Roman"/>
                <a:cs typeface="Times New Roman"/>
              </a:rPr>
              <a:t>1994</a:t>
            </a:r>
          </a:p>
          <a:p>
            <a:r>
              <a:rPr lang="hr-HR" sz="1600" i="1" dirty="0">
                <a:latin typeface="Times New Roman"/>
                <a:cs typeface="Times New Roman"/>
              </a:rPr>
              <a:t>Dolgov et al., </a:t>
            </a:r>
            <a:r>
              <a:rPr lang="hr-HR" sz="1600" i="1" dirty="0" smtClean="0">
                <a:latin typeface="Times New Roman"/>
                <a:cs typeface="Times New Roman"/>
              </a:rPr>
              <a:t>2002.</a:t>
            </a:r>
          </a:p>
          <a:p>
            <a:r>
              <a:rPr lang="hr-HR" sz="1600" i="1" dirty="0" smtClean="0">
                <a:latin typeface="Times New Roman"/>
                <a:cs typeface="Times New Roman"/>
              </a:rPr>
              <a:t>Gava and Volpe 2010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3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1833" y="66022"/>
            <a:ext cx="3574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Equations of  Motion 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817258"/>
              </p:ext>
            </p:extLst>
          </p:nvPr>
        </p:nvGraphicFramePr>
        <p:xfrm>
          <a:off x="192628" y="3959868"/>
          <a:ext cx="8796738" cy="91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" name="Equation" r:id="rId3" imgW="4927600" imgH="508000" progId="Equation.3">
                  <p:embed/>
                </p:oleObj>
              </mc:Choice>
              <mc:Fallback>
                <p:oleObj name="Equation" r:id="rId3" imgW="4927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28" y="3959868"/>
                        <a:ext cx="8796738" cy="916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t Brace 22"/>
          <p:cNvSpPr/>
          <p:nvPr/>
        </p:nvSpPr>
        <p:spPr>
          <a:xfrm rot="16200000">
            <a:off x="6984942" y="4014446"/>
            <a:ext cx="247412" cy="2003323"/>
          </a:xfrm>
          <a:prstGeom prst="leftBrace">
            <a:avLst/>
          </a:prstGeom>
          <a:ln>
            <a:solidFill>
              <a:srgbClr val="0625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47299" y="5130107"/>
            <a:ext cx="2986101" cy="12311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Symbol" charset="2"/>
                <a:cs typeface="Symbol" charset="2"/>
              </a:rPr>
              <a:t> n-n</a:t>
            </a:r>
            <a:r>
              <a:rPr lang="en-US" dirty="0" smtClean="0">
                <a:latin typeface="Times New Roman"/>
                <a:cs typeface="Times New Roman"/>
              </a:rPr>
              <a:t> term</a:t>
            </a:r>
          </a:p>
          <a:p>
            <a:pPr marL="1200150" lvl="2" indent="-285750" algn="ctr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non-linear term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  <a:sym typeface="Wingdings"/>
              </a:rPr>
              <a:t>given by to the symmetric and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  <a:sym typeface="Wingdings"/>
              </a:rPr>
              <a:t>asymmetric terms</a:t>
            </a:r>
            <a:endParaRPr lang="en-US" dirty="0"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78" y="659829"/>
            <a:ext cx="5545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Describe the 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ensemble in terms of 4x4 density matrix 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979" y="1517594"/>
            <a:ext cx="902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introduce the dimensionless variables                                                   with m = 1 </a:t>
            </a:r>
            <a:r>
              <a:rPr lang="en-US" dirty="0" err="1" smtClean="0">
                <a:latin typeface="Times New Roman"/>
                <a:cs typeface="Times New Roman"/>
              </a:rPr>
              <a:t>eV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   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= scale factor, </a:t>
            </a:r>
            <a:r>
              <a:rPr lang="en-US" dirty="0" smtClean="0">
                <a:latin typeface="Lucida Calligraphy"/>
                <a:cs typeface="Lucida Calligraphy"/>
              </a:rPr>
              <a:t>a(t)</a:t>
            </a:r>
            <a:r>
              <a:rPr lang="en-US" sz="1400" dirty="0" smtClean="0">
                <a:latin typeface="Lucida Calligraphy"/>
                <a:cs typeface="Lucida Calligraphy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1/T</a:t>
            </a:r>
            <a:endParaRPr lang="en-US" sz="1400" dirty="0" smtClean="0">
              <a:latin typeface="Lucida Calligraphy"/>
              <a:cs typeface="Lucida Calligraphy"/>
            </a:endParaRPr>
          </a:p>
        </p:txBody>
      </p:sp>
      <p:graphicFrame>
        <p:nvGraphicFramePr>
          <p:cNvPr id="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271944"/>
              </p:ext>
            </p:extLst>
          </p:nvPr>
        </p:nvGraphicFramePr>
        <p:xfrm>
          <a:off x="3891573" y="1604568"/>
          <a:ext cx="9175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" name="Equation" r:id="rId5" imgW="495300" imgH="152400" progId="Equation.3">
                  <p:embed/>
                </p:oleObj>
              </mc:Choice>
              <mc:Fallback>
                <p:oleObj name="Equation" r:id="rId5" imgW="4953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573" y="1604568"/>
                        <a:ext cx="91757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614733"/>
              </p:ext>
            </p:extLst>
          </p:nvPr>
        </p:nvGraphicFramePr>
        <p:xfrm>
          <a:off x="4852150" y="1603328"/>
          <a:ext cx="8699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" name="Equation" r:id="rId7" imgW="469900" imgH="165100" progId="Equation.3">
                  <p:embed/>
                </p:oleObj>
              </mc:Choice>
              <mc:Fallback>
                <p:oleObj name="Equation" r:id="rId7" imgW="469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150" y="1603328"/>
                        <a:ext cx="8699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288158"/>
              </p:ext>
            </p:extLst>
          </p:nvPr>
        </p:nvGraphicFramePr>
        <p:xfrm>
          <a:off x="5757185" y="1535413"/>
          <a:ext cx="8953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" name="Equation" r:id="rId9" imgW="482600" imgH="228600" progId="Equation.3">
                  <p:embed/>
                </p:oleObj>
              </mc:Choice>
              <mc:Fallback>
                <p:oleObj name="Equation" r:id="rId9" imgW="4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185" y="1535413"/>
                        <a:ext cx="8953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5978" y="2408351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denote the time derivative                                            , with </a:t>
            </a:r>
            <a:r>
              <a:rPr lang="en-US" i="1" dirty="0" smtClean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  the Hubble parameter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3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7549"/>
              </p:ext>
            </p:extLst>
          </p:nvPr>
        </p:nvGraphicFramePr>
        <p:xfrm>
          <a:off x="2902548" y="2419923"/>
          <a:ext cx="2444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" name="Equation" r:id="rId11" imgW="1320800" imgH="228600" progId="Equation.3">
                  <p:embed/>
                </p:oleObj>
              </mc:Choice>
              <mc:Fallback>
                <p:oleObj name="Equation" r:id="rId11" imgW="132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548" y="2419923"/>
                        <a:ext cx="2444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98965" y="3051683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restrict to an “average momentum” approx.        ,  based on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7412" y="3073250"/>
            <a:ext cx="2489200" cy="368300"/>
          </a:xfrm>
          <a:prstGeom prst="rect">
            <a:avLst/>
          </a:prstGeom>
        </p:spPr>
      </p:pic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925097"/>
              </p:ext>
            </p:extLst>
          </p:nvPr>
        </p:nvGraphicFramePr>
        <p:xfrm>
          <a:off x="4440697" y="3040260"/>
          <a:ext cx="4476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7" name="Equation" r:id="rId14" imgW="241300" imgH="241300" progId="Equation.3">
                  <p:embed/>
                </p:oleObj>
              </mc:Choice>
              <mc:Fallback>
                <p:oleObj name="Equation" r:id="rId14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697" y="3040260"/>
                        <a:ext cx="4476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98968" y="359604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EoM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become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43813" y="440787"/>
            <a:ext cx="2331125" cy="10582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93562" y="767838"/>
            <a:ext cx="677329" cy="31157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82" y="5483034"/>
            <a:ext cx="25660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Times New Roman"/>
                <a:cs typeface="Times New Roman"/>
              </a:rPr>
              <a:t>Sigl</a:t>
            </a:r>
            <a:r>
              <a:rPr lang="en-US" sz="1600" i="1" dirty="0" smtClean="0">
                <a:latin typeface="Times New Roman"/>
                <a:cs typeface="Times New Roman"/>
              </a:rPr>
              <a:t> and </a:t>
            </a:r>
            <a:r>
              <a:rPr lang="en-US" sz="1600" i="1" dirty="0" err="1" smtClean="0">
                <a:latin typeface="Times New Roman"/>
                <a:cs typeface="Times New Roman"/>
              </a:rPr>
              <a:t>Raffelt</a:t>
            </a:r>
            <a:r>
              <a:rPr lang="en-US" sz="1600" i="1" dirty="0" smtClean="0">
                <a:latin typeface="Times New Roman"/>
                <a:cs typeface="Times New Roman"/>
              </a:rPr>
              <a:t> 1993;</a:t>
            </a:r>
          </a:p>
          <a:p>
            <a:r>
              <a:rPr lang="sv-SE" sz="1600" i="1" dirty="0" err="1">
                <a:latin typeface="Times New Roman"/>
                <a:cs typeface="Times New Roman"/>
              </a:rPr>
              <a:t>McKellar</a:t>
            </a:r>
            <a:r>
              <a:rPr lang="sv-SE" sz="1600" i="1" dirty="0">
                <a:latin typeface="Times New Roman"/>
                <a:cs typeface="Times New Roman"/>
              </a:rPr>
              <a:t> &amp; Thomson, </a:t>
            </a:r>
            <a:r>
              <a:rPr lang="sv-SE" sz="1600" i="1" dirty="0" smtClean="0">
                <a:latin typeface="Times New Roman"/>
                <a:cs typeface="Times New Roman"/>
              </a:rPr>
              <a:t>1994</a:t>
            </a:r>
          </a:p>
          <a:p>
            <a:r>
              <a:rPr lang="hr-HR" sz="1600" i="1" dirty="0">
                <a:latin typeface="Times New Roman"/>
                <a:cs typeface="Times New Roman"/>
              </a:rPr>
              <a:t>Dolgov et al., </a:t>
            </a:r>
            <a:r>
              <a:rPr lang="hr-HR" sz="1600" i="1" dirty="0" smtClean="0">
                <a:latin typeface="Times New Roman"/>
                <a:cs typeface="Times New Roman"/>
              </a:rPr>
              <a:t>2002.</a:t>
            </a:r>
          </a:p>
          <a:p>
            <a:r>
              <a:rPr lang="hr-HR" sz="1600" i="1" dirty="0" smtClean="0">
                <a:latin typeface="Times New Roman"/>
                <a:cs typeface="Times New Roman"/>
              </a:rPr>
              <a:t>Gava and Volpe 2010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0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1833" y="66022"/>
            <a:ext cx="3574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Equations of  Motion 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774371"/>
              </p:ext>
            </p:extLst>
          </p:nvPr>
        </p:nvGraphicFramePr>
        <p:xfrm>
          <a:off x="192628" y="3959868"/>
          <a:ext cx="8796738" cy="91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5" name="Equation" r:id="rId3" imgW="4927600" imgH="508000" progId="Equation.3">
                  <p:embed/>
                </p:oleObj>
              </mc:Choice>
              <mc:Fallback>
                <p:oleObj name="Equation" r:id="rId3" imgW="4927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28" y="3959868"/>
                        <a:ext cx="8796738" cy="916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6756853" y="4133616"/>
            <a:ext cx="483769" cy="511360"/>
          </a:xfrm>
          <a:prstGeom prst="ellipse">
            <a:avLst/>
          </a:prstGeom>
          <a:noFill/>
          <a:ln>
            <a:solidFill>
              <a:srgbClr val="1891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498735" y="4875908"/>
            <a:ext cx="379367" cy="468631"/>
          </a:xfrm>
          <a:prstGeom prst="straightConnector1">
            <a:avLst/>
          </a:prstGeom>
          <a:ln>
            <a:solidFill>
              <a:srgbClr val="1891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60635" y="5361046"/>
            <a:ext cx="163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symmetric term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808102"/>
              </p:ext>
            </p:extLst>
          </p:nvPr>
        </p:nvGraphicFramePr>
        <p:xfrm>
          <a:off x="5743153" y="5807150"/>
          <a:ext cx="967777" cy="40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6" name="Equation" r:id="rId5" imgW="584200" imgH="241300" progId="Equation.3">
                  <p:embed/>
                </p:oleObj>
              </mc:Choice>
              <mc:Fallback>
                <p:oleObj name="Equation" r:id="rId5" imgW="584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153" y="5807150"/>
                        <a:ext cx="967777" cy="40324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18918C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82478" y="659829"/>
            <a:ext cx="5545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Describe the 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ensemble in terms of 4x4 density matrix 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979" y="1517594"/>
            <a:ext cx="902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introduce the dimensionless variables                                                   with m = 1 </a:t>
            </a:r>
            <a:r>
              <a:rPr lang="en-US" dirty="0" err="1" smtClean="0">
                <a:latin typeface="Times New Roman"/>
                <a:cs typeface="Times New Roman"/>
              </a:rPr>
              <a:t>eV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   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= scale factor, </a:t>
            </a:r>
            <a:r>
              <a:rPr lang="en-US" dirty="0" smtClean="0">
                <a:latin typeface="Lucida Calligraphy"/>
                <a:cs typeface="Lucida Calligraphy"/>
              </a:rPr>
              <a:t>a(t)</a:t>
            </a:r>
            <a:r>
              <a:rPr lang="en-US" sz="1400" dirty="0" smtClean="0">
                <a:latin typeface="Lucida Calligraphy"/>
                <a:cs typeface="Lucida Calligraphy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1/T</a:t>
            </a:r>
            <a:endParaRPr lang="en-US" sz="1400" dirty="0" smtClean="0">
              <a:latin typeface="Lucida Calligraphy"/>
              <a:cs typeface="Lucida Calligraphy"/>
            </a:endParaRPr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271944"/>
              </p:ext>
            </p:extLst>
          </p:nvPr>
        </p:nvGraphicFramePr>
        <p:xfrm>
          <a:off x="3891573" y="1604568"/>
          <a:ext cx="9175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7" name="Equation" r:id="rId7" imgW="495300" imgH="152400" progId="Equation.3">
                  <p:embed/>
                </p:oleObj>
              </mc:Choice>
              <mc:Fallback>
                <p:oleObj name="Equation" r:id="rId7" imgW="4953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573" y="1604568"/>
                        <a:ext cx="91757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614733"/>
              </p:ext>
            </p:extLst>
          </p:nvPr>
        </p:nvGraphicFramePr>
        <p:xfrm>
          <a:off x="4852150" y="1603328"/>
          <a:ext cx="8699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8" name="Equation" r:id="rId9" imgW="469900" imgH="165100" progId="Equation.3">
                  <p:embed/>
                </p:oleObj>
              </mc:Choice>
              <mc:Fallback>
                <p:oleObj name="Equation" r:id="rId9" imgW="469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150" y="1603328"/>
                        <a:ext cx="8699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288158"/>
              </p:ext>
            </p:extLst>
          </p:nvPr>
        </p:nvGraphicFramePr>
        <p:xfrm>
          <a:off x="5757185" y="1535413"/>
          <a:ext cx="8953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9" name="Equation" r:id="rId11" imgW="482600" imgH="228600" progId="Equation.3">
                  <p:embed/>
                </p:oleObj>
              </mc:Choice>
              <mc:Fallback>
                <p:oleObj name="Equation" r:id="rId11" imgW="4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185" y="1535413"/>
                        <a:ext cx="8953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5978" y="2408351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denote the time derivative                                            , with </a:t>
            </a:r>
            <a:r>
              <a:rPr lang="en-US" i="1" dirty="0" smtClean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  the Hubble parameter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7549"/>
              </p:ext>
            </p:extLst>
          </p:nvPr>
        </p:nvGraphicFramePr>
        <p:xfrm>
          <a:off x="2902548" y="2419923"/>
          <a:ext cx="2444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0" name="Equation" r:id="rId13" imgW="1320800" imgH="228600" progId="Equation.3">
                  <p:embed/>
                </p:oleObj>
              </mc:Choice>
              <mc:Fallback>
                <p:oleObj name="Equation" r:id="rId13" imgW="132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548" y="2419923"/>
                        <a:ext cx="2444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8965" y="3051683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restrict to an “average momentum” approx.        ,  based on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7412" y="3073250"/>
            <a:ext cx="2489200" cy="368300"/>
          </a:xfrm>
          <a:prstGeom prst="rect">
            <a:avLst/>
          </a:prstGeom>
        </p:spPr>
      </p:pic>
      <p:graphicFrame>
        <p:nvGraphicFramePr>
          <p:cNvPr id="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925097"/>
              </p:ext>
            </p:extLst>
          </p:nvPr>
        </p:nvGraphicFramePr>
        <p:xfrm>
          <a:off x="4440697" y="3040260"/>
          <a:ext cx="4476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1" name="Equation" r:id="rId16" imgW="241300" imgH="241300" progId="Equation.3">
                  <p:embed/>
                </p:oleObj>
              </mc:Choice>
              <mc:Fallback>
                <p:oleObj name="Equation" r:id="rId16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697" y="3040260"/>
                        <a:ext cx="4476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98968" y="359604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EoM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become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43813" y="440787"/>
            <a:ext cx="2331125" cy="10582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93562" y="767838"/>
            <a:ext cx="677329" cy="31157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82" y="5483034"/>
            <a:ext cx="25660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Times New Roman"/>
                <a:cs typeface="Times New Roman"/>
              </a:rPr>
              <a:t>Sigl</a:t>
            </a:r>
            <a:r>
              <a:rPr lang="en-US" sz="1600" i="1" dirty="0" smtClean="0">
                <a:latin typeface="Times New Roman"/>
                <a:cs typeface="Times New Roman"/>
              </a:rPr>
              <a:t> and </a:t>
            </a:r>
            <a:r>
              <a:rPr lang="en-US" sz="1600" i="1" dirty="0" err="1" smtClean="0">
                <a:latin typeface="Times New Roman"/>
                <a:cs typeface="Times New Roman"/>
              </a:rPr>
              <a:t>Raffelt</a:t>
            </a:r>
            <a:r>
              <a:rPr lang="en-US" sz="1600" i="1" dirty="0" smtClean="0">
                <a:latin typeface="Times New Roman"/>
                <a:cs typeface="Times New Roman"/>
              </a:rPr>
              <a:t> 1993;</a:t>
            </a:r>
          </a:p>
          <a:p>
            <a:r>
              <a:rPr lang="sv-SE" sz="1600" i="1" dirty="0" err="1">
                <a:latin typeface="Times New Roman"/>
                <a:cs typeface="Times New Roman"/>
              </a:rPr>
              <a:t>McKellar</a:t>
            </a:r>
            <a:r>
              <a:rPr lang="sv-SE" sz="1600" i="1" dirty="0">
                <a:latin typeface="Times New Roman"/>
                <a:cs typeface="Times New Roman"/>
              </a:rPr>
              <a:t> &amp; Thomson, </a:t>
            </a:r>
            <a:r>
              <a:rPr lang="sv-SE" sz="1600" i="1" dirty="0" smtClean="0">
                <a:latin typeface="Times New Roman"/>
                <a:cs typeface="Times New Roman"/>
              </a:rPr>
              <a:t>1994</a:t>
            </a:r>
          </a:p>
          <a:p>
            <a:r>
              <a:rPr lang="hr-HR" sz="1600" i="1" dirty="0">
                <a:latin typeface="Times New Roman"/>
                <a:cs typeface="Times New Roman"/>
              </a:rPr>
              <a:t>Dolgov et al., </a:t>
            </a:r>
            <a:r>
              <a:rPr lang="hr-HR" sz="1600" i="1" dirty="0" smtClean="0">
                <a:latin typeface="Times New Roman"/>
                <a:cs typeface="Times New Roman"/>
              </a:rPr>
              <a:t>2002.</a:t>
            </a:r>
          </a:p>
          <a:p>
            <a:r>
              <a:rPr lang="hr-HR" sz="1600" i="1" dirty="0" smtClean="0">
                <a:latin typeface="Times New Roman"/>
                <a:cs typeface="Times New Roman"/>
              </a:rPr>
              <a:t>Gava and Volpe 2010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7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1833" y="66022"/>
            <a:ext cx="3574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Equations of  Motion 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070651"/>
              </p:ext>
            </p:extLst>
          </p:nvPr>
        </p:nvGraphicFramePr>
        <p:xfrm>
          <a:off x="192628" y="3959868"/>
          <a:ext cx="8796738" cy="91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9" name="Equation" r:id="rId3" imgW="4927600" imgH="508000" progId="Equation.3">
                  <p:embed/>
                </p:oleObj>
              </mc:Choice>
              <mc:Fallback>
                <p:oleObj name="Equation" r:id="rId3" imgW="4927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28" y="3959868"/>
                        <a:ext cx="8796738" cy="916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7284661" y="4150111"/>
            <a:ext cx="483769" cy="511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94577" y="5146611"/>
            <a:ext cx="18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asymmetric term</a:t>
            </a:r>
          </a:p>
        </p:txBody>
      </p:sp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021071"/>
              </p:ext>
            </p:extLst>
          </p:nvPr>
        </p:nvGraphicFramePr>
        <p:xfrm>
          <a:off x="7092820" y="5560515"/>
          <a:ext cx="14700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0" name="Equation" r:id="rId5" imgW="889000" imgH="241300" progId="Equation.3">
                  <p:embed/>
                </p:oleObj>
              </mc:Choice>
              <mc:Fallback>
                <p:oleObj name="Equation" r:id="rId5" imgW="889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820" y="5560515"/>
                        <a:ext cx="1470025" cy="4032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7570861" y="4793431"/>
            <a:ext cx="197569" cy="4026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2478" y="659829"/>
            <a:ext cx="5545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Describe the 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ensemble in terms of 4x4 density matrix 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979" y="1517594"/>
            <a:ext cx="902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introduce the dimensionless variables                                                   with m = 1 </a:t>
            </a:r>
            <a:r>
              <a:rPr lang="en-US" dirty="0" err="1" smtClean="0">
                <a:latin typeface="Times New Roman"/>
                <a:cs typeface="Times New Roman"/>
              </a:rPr>
              <a:t>eV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   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= scale factor, </a:t>
            </a:r>
            <a:r>
              <a:rPr lang="en-US" dirty="0" smtClean="0">
                <a:latin typeface="Lucida Calligraphy"/>
                <a:cs typeface="Lucida Calligraphy"/>
              </a:rPr>
              <a:t>a(t)</a:t>
            </a:r>
            <a:r>
              <a:rPr lang="en-US" sz="1400" dirty="0" smtClean="0">
                <a:latin typeface="Lucida Calligraphy"/>
                <a:cs typeface="Lucida Calligraphy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1/T</a:t>
            </a:r>
            <a:endParaRPr lang="en-US" sz="1400" dirty="0" smtClean="0">
              <a:latin typeface="Lucida Calligraphy"/>
              <a:cs typeface="Lucida Calligraphy"/>
            </a:endParaRP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271944"/>
              </p:ext>
            </p:extLst>
          </p:nvPr>
        </p:nvGraphicFramePr>
        <p:xfrm>
          <a:off x="3891573" y="1604568"/>
          <a:ext cx="9175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1" name="Equation" r:id="rId7" imgW="495300" imgH="152400" progId="Equation.3">
                  <p:embed/>
                </p:oleObj>
              </mc:Choice>
              <mc:Fallback>
                <p:oleObj name="Equation" r:id="rId7" imgW="4953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573" y="1604568"/>
                        <a:ext cx="91757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614733"/>
              </p:ext>
            </p:extLst>
          </p:nvPr>
        </p:nvGraphicFramePr>
        <p:xfrm>
          <a:off x="4852150" y="1603328"/>
          <a:ext cx="8699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2" name="Equation" r:id="rId9" imgW="469900" imgH="165100" progId="Equation.3">
                  <p:embed/>
                </p:oleObj>
              </mc:Choice>
              <mc:Fallback>
                <p:oleObj name="Equation" r:id="rId9" imgW="469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150" y="1603328"/>
                        <a:ext cx="8699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288158"/>
              </p:ext>
            </p:extLst>
          </p:nvPr>
        </p:nvGraphicFramePr>
        <p:xfrm>
          <a:off x="5757185" y="1535413"/>
          <a:ext cx="8953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3" name="Equation" r:id="rId11" imgW="482600" imgH="228600" progId="Equation.3">
                  <p:embed/>
                </p:oleObj>
              </mc:Choice>
              <mc:Fallback>
                <p:oleObj name="Equation" r:id="rId11" imgW="4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185" y="1535413"/>
                        <a:ext cx="8953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5978" y="2408351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denote the time derivative                                            , with </a:t>
            </a:r>
            <a:r>
              <a:rPr lang="en-US" i="1" dirty="0" smtClean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  the Hubble parameter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3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7549"/>
              </p:ext>
            </p:extLst>
          </p:nvPr>
        </p:nvGraphicFramePr>
        <p:xfrm>
          <a:off x="2902548" y="2419923"/>
          <a:ext cx="2444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4" name="Equation" r:id="rId13" imgW="1320800" imgH="228600" progId="Equation.3">
                  <p:embed/>
                </p:oleObj>
              </mc:Choice>
              <mc:Fallback>
                <p:oleObj name="Equation" r:id="rId13" imgW="132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548" y="2419923"/>
                        <a:ext cx="2444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98965" y="3051683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restrict to an “average momentum” approx.        ,  based on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7412" y="3073250"/>
            <a:ext cx="2489200" cy="368300"/>
          </a:xfrm>
          <a:prstGeom prst="rect">
            <a:avLst/>
          </a:prstGeom>
        </p:spPr>
      </p:pic>
      <p:graphicFrame>
        <p:nvGraphicFramePr>
          <p:cNvPr id="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925097"/>
              </p:ext>
            </p:extLst>
          </p:nvPr>
        </p:nvGraphicFramePr>
        <p:xfrm>
          <a:off x="4440697" y="3040260"/>
          <a:ext cx="4476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5" name="Equation" r:id="rId16" imgW="241300" imgH="241300" progId="Equation.3">
                  <p:embed/>
                </p:oleObj>
              </mc:Choice>
              <mc:Fallback>
                <p:oleObj name="Equation" r:id="rId16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697" y="3040260"/>
                        <a:ext cx="4476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98968" y="359604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EoM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become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43813" y="440787"/>
            <a:ext cx="2331125" cy="105820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93562" y="767838"/>
            <a:ext cx="677329" cy="31157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82" y="5483034"/>
            <a:ext cx="25660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Times New Roman"/>
                <a:cs typeface="Times New Roman"/>
              </a:rPr>
              <a:t>Sigl</a:t>
            </a:r>
            <a:r>
              <a:rPr lang="en-US" sz="1600" i="1" dirty="0" smtClean="0">
                <a:latin typeface="Times New Roman"/>
                <a:cs typeface="Times New Roman"/>
              </a:rPr>
              <a:t> and </a:t>
            </a:r>
            <a:r>
              <a:rPr lang="en-US" sz="1600" i="1" dirty="0" err="1" smtClean="0">
                <a:latin typeface="Times New Roman"/>
                <a:cs typeface="Times New Roman"/>
              </a:rPr>
              <a:t>Raffelt</a:t>
            </a:r>
            <a:r>
              <a:rPr lang="en-US" sz="1600" i="1" dirty="0" smtClean="0">
                <a:latin typeface="Times New Roman"/>
                <a:cs typeface="Times New Roman"/>
              </a:rPr>
              <a:t> 1993;</a:t>
            </a:r>
          </a:p>
          <a:p>
            <a:r>
              <a:rPr lang="sv-SE" sz="1600" i="1" dirty="0" err="1">
                <a:latin typeface="Times New Roman"/>
                <a:cs typeface="Times New Roman"/>
              </a:rPr>
              <a:t>McKellar</a:t>
            </a:r>
            <a:r>
              <a:rPr lang="sv-SE" sz="1600" i="1" dirty="0">
                <a:latin typeface="Times New Roman"/>
                <a:cs typeface="Times New Roman"/>
              </a:rPr>
              <a:t> &amp; Thomson, </a:t>
            </a:r>
            <a:r>
              <a:rPr lang="sv-SE" sz="1600" i="1" dirty="0" smtClean="0">
                <a:latin typeface="Times New Roman"/>
                <a:cs typeface="Times New Roman"/>
              </a:rPr>
              <a:t>1994</a:t>
            </a:r>
          </a:p>
          <a:p>
            <a:r>
              <a:rPr lang="hr-HR" sz="1600" i="1" dirty="0">
                <a:latin typeface="Times New Roman"/>
                <a:cs typeface="Times New Roman"/>
              </a:rPr>
              <a:t>Dolgov et al., </a:t>
            </a:r>
            <a:r>
              <a:rPr lang="hr-HR" sz="1600" i="1" dirty="0" smtClean="0">
                <a:latin typeface="Times New Roman"/>
                <a:cs typeface="Times New Roman"/>
              </a:rPr>
              <a:t>2002.</a:t>
            </a:r>
          </a:p>
          <a:p>
            <a:r>
              <a:rPr lang="hr-HR" sz="1600" i="1" dirty="0" smtClean="0">
                <a:latin typeface="Times New Roman"/>
                <a:cs typeface="Times New Roman"/>
              </a:rPr>
              <a:t>Gava and Volpe 2010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1833" y="66022"/>
            <a:ext cx="3574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Equations of  Motion 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018133"/>
              </p:ext>
            </p:extLst>
          </p:nvPr>
        </p:nvGraphicFramePr>
        <p:xfrm>
          <a:off x="192628" y="3959868"/>
          <a:ext cx="8796738" cy="91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7" name="Equation" r:id="rId3" imgW="4927600" imgH="508000" progId="Equation.3">
                  <p:embed/>
                </p:oleObj>
              </mc:Choice>
              <mc:Fallback>
                <p:oleObj name="Equation" r:id="rId3" imgW="4927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28" y="3959868"/>
                        <a:ext cx="8796738" cy="916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eft Brace 23"/>
          <p:cNvSpPr/>
          <p:nvPr/>
        </p:nvSpPr>
        <p:spPr>
          <a:xfrm rot="16200000">
            <a:off x="8504122" y="4621584"/>
            <a:ext cx="230922" cy="640599"/>
          </a:xfrm>
          <a:prstGeom prst="leftBrace">
            <a:avLst/>
          </a:prstGeom>
          <a:ln>
            <a:solidFill>
              <a:srgbClr val="0625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06953" y="5443512"/>
            <a:ext cx="168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Collisional term</a:t>
            </a:r>
          </a:p>
        </p:txBody>
      </p:sp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450757"/>
              </p:ext>
            </p:extLst>
          </p:nvPr>
        </p:nvGraphicFramePr>
        <p:xfrm>
          <a:off x="7920038" y="5845523"/>
          <a:ext cx="6111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8" name="Equation" r:id="rId5" imgW="330200" imgH="228600" progId="Equation.3">
                  <p:embed/>
                </p:oleObj>
              </mc:Choice>
              <mc:Fallback>
                <p:oleObj name="Equation" r:id="rId5" imgW="33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038" y="5845523"/>
                        <a:ext cx="61118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8225768" y="5163089"/>
            <a:ext cx="305457" cy="3629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478" y="659829"/>
            <a:ext cx="5545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Describe the 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ensemble in terms of 4x4 density matrix 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979" y="1517594"/>
            <a:ext cx="902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introduce the dimensionless variables                                                   with m = 1 </a:t>
            </a:r>
            <a:r>
              <a:rPr lang="en-US" dirty="0" err="1" smtClean="0">
                <a:latin typeface="Times New Roman"/>
                <a:cs typeface="Times New Roman"/>
              </a:rPr>
              <a:t>eV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   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= scale factor, </a:t>
            </a:r>
            <a:r>
              <a:rPr lang="en-US" dirty="0" smtClean="0">
                <a:latin typeface="Lucida Calligraphy"/>
                <a:cs typeface="Lucida Calligraphy"/>
              </a:rPr>
              <a:t>a(t)</a:t>
            </a:r>
            <a:r>
              <a:rPr lang="en-US" sz="1400" dirty="0" smtClean="0">
                <a:latin typeface="Lucida Calligraphy"/>
                <a:cs typeface="Lucida Calligraphy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1/T</a:t>
            </a:r>
            <a:endParaRPr lang="en-US" sz="1400" dirty="0" smtClean="0">
              <a:latin typeface="Lucida Calligraphy"/>
              <a:cs typeface="Lucida Calligraphy"/>
            </a:endParaRPr>
          </a:p>
        </p:txBody>
      </p:sp>
      <p:graphicFrame>
        <p:nvGraphicFramePr>
          <p:cNvPr id="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271944"/>
              </p:ext>
            </p:extLst>
          </p:nvPr>
        </p:nvGraphicFramePr>
        <p:xfrm>
          <a:off x="3891573" y="1604568"/>
          <a:ext cx="9175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9" name="Equation" r:id="rId7" imgW="495300" imgH="152400" progId="Equation.3">
                  <p:embed/>
                </p:oleObj>
              </mc:Choice>
              <mc:Fallback>
                <p:oleObj name="Equation" r:id="rId7" imgW="4953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573" y="1604568"/>
                        <a:ext cx="91757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614733"/>
              </p:ext>
            </p:extLst>
          </p:nvPr>
        </p:nvGraphicFramePr>
        <p:xfrm>
          <a:off x="4852150" y="1603328"/>
          <a:ext cx="8699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0" name="Equation" r:id="rId9" imgW="469900" imgH="165100" progId="Equation.3">
                  <p:embed/>
                </p:oleObj>
              </mc:Choice>
              <mc:Fallback>
                <p:oleObj name="Equation" r:id="rId9" imgW="469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150" y="1603328"/>
                        <a:ext cx="8699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288158"/>
              </p:ext>
            </p:extLst>
          </p:nvPr>
        </p:nvGraphicFramePr>
        <p:xfrm>
          <a:off x="5757185" y="1535413"/>
          <a:ext cx="8953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1" name="Equation" r:id="rId11" imgW="482600" imgH="228600" progId="Equation.3">
                  <p:embed/>
                </p:oleObj>
              </mc:Choice>
              <mc:Fallback>
                <p:oleObj name="Equation" r:id="rId11" imgW="4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185" y="1535413"/>
                        <a:ext cx="8953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65978" y="2408351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denote the time derivative                                            , with </a:t>
            </a:r>
            <a:r>
              <a:rPr lang="en-US" i="1" dirty="0" smtClean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  the Hubble parameter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7549"/>
              </p:ext>
            </p:extLst>
          </p:nvPr>
        </p:nvGraphicFramePr>
        <p:xfrm>
          <a:off x="2902548" y="2419923"/>
          <a:ext cx="2444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2" name="Equation" r:id="rId13" imgW="1320800" imgH="228600" progId="Equation.3">
                  <p:embed/>
                </p:oleObj>
              </mc:Choice>
              <mc:Fallback>
                <p:oleObj name="Equation" r:id="rId13" imgW="132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548" y="2419923"/>
                        <a:ext cx="2444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98965" y="3051683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restrict to an “average momentum” approx.        ,  based on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7412" y="3073250"/>
            <a:ext cx="2489200" cy="368300"/>
          </a:xfrm>
          <a:prstGeom prst="rect">
            <a:avLst/>
          </a:prstGeom>
        </p:spPr>
      </p:pic>
      <p:graphicFrame>
        <p:nvGraphicFramePr>
          <p:cNvPr id="5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925097"/>
              </p:ext>
            </p:extLst>
          </p:nvPr>
        </p:nvGraphicFramePr>
        <p:xfrm>
          <a:off x="4440697" y="3040260"/>
          <a:ext cx="4476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3" name="Equation" r:id="rId16" imgW="241300" imgH="241300" progId="Equation.3">
                  <p:embed/>
                </p:oleObj>
              </mc:Choice>
              <mc:Fallback>
                <p:oleObj name="Equation" r:id="rId16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697" y="3040260"/>
                        <a:ext cx="4476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98968" y="359604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EoM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become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43813" y="440787"/>
            <a:ext cx="2331125" cy="105820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93562" y="767838"/>
            <a:ext cx="677329" cy="311571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82" y="5483034"/>
            <a:ext cx="25660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Times New Roman"/>
                <a:cs typeface="Times New Roman"/>
              </a:rPr>
              <a:t>Sigl</a:t>
            </a:r>
            <a:r>
              <a:rPr lang="en-US" sz="1600" i="1" dirty="0" smtClean="0">
                <a:latin typeface="Times New Roman"/>
                <a:cs typeface="Times New Roman"/>
              </a:rPr>
              <a:t> and </a:t>
            </a:r>
            <a:r>
              <a:rPr lang="en-US" sz="1600" i="1" dirty="0" err="1" smtClean="0">
                <a:latin typeface="Times New Roman"/>
                <a:cs typeface="Times New Roman"/>
              </a:rPr>
              <a:t>Raffelt</a:t>
            </a:r>
            <a:r>
              <a:rPr lang="en-US" sz="1600" i="1" dirty="0" smtClean="0">
                <a:latin typeface="Times New Roman"/>
                <a:cs typeface="Times New Roman"/>
              </a:rPr>
              <a:t> 1993;</a:t>
            </a:r>
          </a:p>
          <a:p>
            <a:r>
              <a:rPr lang="sv-SE" sz="1600" i="1" dirty="0" err="1">
                <a:latin typeface="Times New Roman"/>
                <a:cs typeface="Times New Roman"/>
              </a:rPr>
              <a:t>McKellar</a:t>
            </a:r>
            <a:r>
              <a:rPr lang="sv-SE" sz="1600" i="1" dirty="0">
                <a:latin typeface="Times New Roman"/>
                <a:cs typeface="Times New Roman"/>
              </a:rPr>
              <a:t> &amp; Thomson, </a:t>
            </a:r>
            <a:r>
              <a:rPr lang="sv-SE" sz="1600" i="1" dirty="0" smtClean="0">
                <a:latin typeface="Times New Roman"/>
                <a:cs typeface="Times New Roman"/>
              </a:rPr>
              <a:t>1994</a:t>
            </a:r>
          </a:p>
          <a:p>
            <a:r>
              <a:rPr lang="hr-HR" sz="1600" i="1" dirty="0">
                <a:latin typeface="Times New Roman"/>
                <a:cs typeface="Times New Roman"/>
              </a:rPr>
              <a:t>Dolgov et al., </a:t>
            </a:r>
            <a:r>
              <a:rPr lang="hr-HR" sz="1600" i="1" dirty="0" smtClean="0">
                <a:latin typeface="Times New Roman"/>
                <a:cs typeface="Times New Roman"/>
              </a:rPr>
              <a:t>2002.</a:t>
            </a:r>
          </a:p>
          <a:p>
            <a:r>
              <a:rPr lang="hr-HR" sz="1600" i="1" dirty="0" smtClean="0">
                <a:latin typeface="Times New Roman"/>
                <a:cs typeface="Times New Roman"/>
              </a:rPr>
              <a:t>Gava and Volpe 2010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6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1833" y="66022"/>
            <a:ext cx="3574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Equations of  Motion 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78" y="659829"/>
            <a:ext cx="5545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Describe the 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ensemble in terms of 4x4 density matrix 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79" y="1517594"/>
            <a:ext cx="902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introduce the dimensionless variables                                                   with m = 1 </a:t>
            </a:r>
            <a:r>
              <a:rPr lang="en-US" dirty="0" err="1" smtClean="0">
                <a:latin typeface="Times New Roman"/>
                <a:cs typeface="Times New Roman"/>
              </a:rPr>
              <a:t>eV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   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= scale factor, </a:t>
            </a:r>
            <a:r>
              <a:rPr lang="en-US" dirty="0" smtClean="0">
                <a:latin typeface="Lucida Calligraphy"/>
                <a:cs typeface="Lucida Calligraphy"/>
              </a:rPr>
              <a:t>a(t)</a:t>
            </a:r>
            <a:r>
              <a:rPr lang="en-US" sz="1400" dirty="0" smtClean="0">
                <a:latin typeface="Lucida Calligraphy"/>
                <a:cs typeface="Lucida Calligraphy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1/T</a:t>
            </a:r>
            <a:endParaRPr lang="en-US" sz="1400" dirty="0" smtClean="0">
              <a:latin typeface="Lucida Calligraphy"/>
              <a:cs typeface="Lucida Calligraphy"/>
            </a:endParaRP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234862"/>
              </p:ext>
            </p:extLst>
          </p:nvPr>
        </p:nvGraphicFramePr>
        <p:xfrm>
          <a:off x="3891573" y="1604568"/>
          <a:ext cx="9175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0" name="Equation" r:id="rId3" imgW="495300" imgH="152400" progId="Equation.3">
                  <p:embed/>
                </p:oleObj>
              </mc:Choice>
              <mc:Fallback>
                <p:oleObj name="Equation" r:id="rId3" imgW="4953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573" y="1604568"/>
                        <a:ext cx="91757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579680"/>
              </p:ext>
            </p:extLst>
          </p:nvPr>
        </p:nvGraphicFramePr>
        <p:xfrm>
          <a:off x="4852150" y="1603328"/>
          <a:ext cx="8699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1" name="Equation" r:id="rId5" imgW="469900" imgH="165100" progId="Equation.3">
                  <p:embed/>
                </p:oleObj>
              </mc:Choice>
              <mc:Fallback>
                <p:oleObj name="Equation" r:id="rId5" imgW="469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150" y="1603328"/>
                        <a:ext cx="8699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31246"/>
              </p:ext>
            </p:extLst>
          </p:nvPr>
        </p:nvGraphicFramePr>
        <p:xfrm>
          <a:off x="5757185" y="1535413"/>
          <a:ext cx="8953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2" name="Equation" r:id="rId7" imgW="482600" imgH="228600" progId="Equation.3">
                  <p:embed/>
                </p:oleObj>
              </mc:Choice>
              <mc:Fallback>
                <p:oleObj name="Equation" r:id="rId7" imgW="4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185" y="1535413"/>
                        <a:ext cx="8953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5978" y="2408351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denote the time derivative                                            , with </a:t>
            </a:r>
            <a:r>
              <a:rPr lang="en-US" i="1" dirty="0" smtClean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  the Hubble parameter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193387"/>
              </p:ext>
            </p:extLst>
          </p:nvPr>
        </p:nvGraphicFramePr>
        <p:xfrm>
          <a:off x="2902548" y="2419923"/>
          <a:ext cx="2444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3" name="Equation" r:id="rId9" imgW="1320800" imgH="228600" progId="Equation.3">
                  <p:embed/>
                </p:oleObj>
              </mc:Choice>
              <mc:Fallback>
                <p:oleObj name="Equation" r:id="rId9" imgW="132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548" y="2419923"/>
                        <a:ext cx="2444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8965" y="3051683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restrict to an “average momentum” approx.        ,  based on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7412" y="3073250"/>
            <a:ext cx="2489200" cy="368300"/>
          </a:xfrm>
          <a:prstGeom prst="rect">
            <a:avLst/>
          </a:prstGeom>
        </p:spPr>
      </p:pic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3911"/>
              </p:ext>
            </p:extLst>
          </p:nvPr>
        </p:nvGraphicFramePr>
        <p:xfrm>
          <a:off x="4440697" y="3040260"/>
          <a:ext cx="4476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4" name="Equation" r:id="rId12" imgW="241300" imgH="241300" progId="Equation.3">
                  <p:embed/>
                </p:oleObj>
              </mc:Choice>
              <mc:Fallback>
                <p:oleObj name="Equation" r:id="rId12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697" y="3040260"/>
                        <a:ext cx="4476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924421"/>
              </p:ext>
            </p:extLst>
          </p:nvPr>
        </p:nvGraphicFramePr>
        <p:xfrm>
          <a:off x="192628" y="3959868"/>
          <a:ext cx="8796738" cy="91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5" name="Equation" r:id="rId14" imgW="4927600" imgH="508000" progId="Equation.3">
                  <p:embed/>
                </p:oleObj>
              </mc:Choice>
              <mc:Fallback>
                <p:oleObj name="Equation" r:id="rId14" imgW="4927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28" y="3959868"/>
                        <a:ext cx="8796738" cy="916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8968" y="359604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EoM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become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976146"/>
              </p:ext>
            </p:extLst>
          </p:nvPr>
        </p:nvGraphicFramePr>
        <p:xfrm>
          <a:off x="68263" y="5283200"/>
          <a:ext cx="8955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6" name="Equation" r:id="rId16" imgW="5016500" imgH="508000" progId="Equation.3">
                  <p:embed/>
                </p:oleObj>
              </mc:Choice>
              <mc:Fallback>
                <p:oleObj name="Equation" r:id="rId16" imgW="5016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" y="5283200"/>
                        <a:ext cx="8955087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43813" y="440787"/>
            <a:ext cx="2331125" cy="10582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93562" y="767838"/>
            <a:ext cx="677329" cy="311571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409116" y="5474199"/>
            <a:ext cx="18069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8327" y="5639149"/>
            <a:ext cx="18069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782192" y="5626599"/>
            <a:ext cx="18069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692468" y="5443997"/>
            <a:ext cx="18069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921204" y="5629387"/>
            <a:ext cx="18069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4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91" y="2424766"/>
            <a:ext cx="4077861" cy="34390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0055" y="2818446"/>
            <a:ext cx="4232154" cy="26392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1098" y="3407866"/>
            <a:ext cx="4079755" cy="26392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1098" y="4005761"/>
            <a:ext cx="4079755" cy="263928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8558" y="3095146"/>
            <a:ext cx="4092295" cy="263928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4535" y="4572981"/>
            <a:ext cx="4026318" cy="263928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694" y="2241862"/>
            <a:ext cx="2058759" cy="35212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66084" y="3527284"/>
            <a:ext cx="1760878" cy="253815"/>
          </a:xfrm>
          <a:prstGeom prst="rect">
            <a:avLst/>
          </a:prstGeom>
          <a:solidFill>
            <a:srgbClr val="54FE3E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28590" y="3264994"/>
            <a:ext cx="1833662" cy="267743"/>
          </a:xfrm>
          <a:prstGeom prst="rect">
            <a:avLst/>
          </a:prstGeom>
          <a:solidFill>
            <a:srgbClr val="69E9FF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19215" y="5665858"/>
            <a:ext cx="1859654" cy="369332"/>
          </a:xfrm>
          <a:prstGeom prst="rect">
            <a:avLst/>
          </a:prstGeom>
          <a:solidFill>
            <a:schemeClr val="bg1"/>
          </a:solidFill>
          <a:ln>
            <a:solidFill>
              <a:srgbClr val="110BFF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Fogli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et al., 2012 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7694" y="5654107"/>
            <a:ext cx="2623156" cy="369332"/>
          </a:xfrm>
          <a:prstGeom prst="rect">
            <a:avLst/>
          </a:prstGeom>
          <a:noFill/>
          <a:ln>
            <a:solidFill>
              <a:srgbClr val="110BFF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Giunti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and </a:t>
            </a:r>
            <a:r>
              <a:rPr lang="en-US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Laveder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2011 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51980" y="1600226"/>
            <a:ext cx="301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merican Typewriter"/>
                <a:cs typeface="American Typewriter"/>
              </a:rPr>
              <a:t>Best</a:t>
            </a:r>
            <a:r>
              <a:rPr lang="en-US" sz="1600" dirty="0">
                <a:latin typeface="American Typewriter"/>
                <a:cs typeface="American Typewriter"/>
              </a:rPr>
              <a:t>-fit values of the mixing </a:t>
            </a:r>
            <a:r>
              <a:rPr lang="en-US" sz="1600" dirty="0" smtClean="0">
                <a:latin typeface="American Typewriter"/>
                <a:cs typeface="American Typewriter"/>
              </a:rPr>
              <a:t>parameters  </a:t>
            </a:r>
            <a:r>
              <a:rPr lang="en-US" sz="1600" dirty="0">
                <a:latin typeface="American Typewriter"/>
                <a:cs typeface="American Typewriter"/>
              </a:rPr>
              <a:t>in </a:t>
            </a:r>
            <a:r>
              <a:rPr lang="en-US" sz="1600" dirty="0" smtClean="0">
                <a:latin typeface="American Typewriter"/>
                <a:cs typeface="American Typewriter"/>
              </a:rPr>
              <a:t> </a:t>
            </a:r>
            <a:r>
              <a:rPr lang="en-US" sz="1600" dirty="0">
                <a:latin typeface="American Typewriter"/>
                <a:cs typeface="American Typewriter"/>
              </a:rPr>
              <a:t>3+</a:t>
            </a:r>
            <a:r>
              <a:rPr lang="en-US" sz="1600" dirty="0" smtClean="0">
                <a:latin typeface="American Typewriter"/>
                <a:cs typeface="American Typewriter"/>
              </a:rPr>
              <a:t>1 </a:t>
            </a:r>
            <a:r>
              <a:rPr lang="en-US" sz="1600" dirty="0">
                <a:latin typeface="American Typewriter"/>
                <a:cs typeface="American Typewriter"/>
              </a:rPr>
              <a:t>fits </a:t>
            </a:r>
            <a:r>
              <a:rPr lang="en-US" sz="1600" dirty="0" smtClean="0">
                <a:latin typeface="American Typewriter"/>
                <a:cs typeface="American Typewriter"/>
              </a:rPr>
              <a:t>of short</a:t>
            </a:r>
            <a:r>
              <a:rPr lang="en-US" sz="1600" dirty="0">
                <a:latin typeface="American Typewriter"/>
                <a:cs typeface="American Typewriter"/>
              </a:rPr>
              <a:t>-</a:t>
            </a:r>
            <a:r>
              <a:rPr lang="en-US" sz="1600" dirty="0" smtClean="0">
                <a:latin typeface="American Typewriter"/>
                <a:cs typeface="American Typewriter"/>
              </a:rPr>
              <a:t>baseline </a:t>
            </a:r>
            <a:r>
              <a:rPr lang="fr-FR" sz="1600" dirty="0" err="1" smtClean="0">
                <a:latin typeface="American Typewriter"/>
                <a:cs typeface="American Typewriter"/>
              </a:rPr>
              <a:t>oscil</a:t>
            </a:r>
            <a:r>
              <a:rPr lang="fr-FR" sz="1600" dirty="0" smtClean="0">
                <a:latin typeface="American Typewriter"/>
                <a:cs typeface="American Typewriter"/>
              </a:rPr>
              <a:t>. </a:t>
            </a:r>
            <a:r>
              <a:rPr lang="fr-FR" sz="1600" dirty="0">
                <a:latin typeface="American Typewriter"/>
                <a:cs typeface="American Typewriter"/>
              </a:rPr>
              <a:t>data.</a:t>
            </a:r>
            <a:endParaRPr lang="en-US" sz="1600" dirty="0">
              <a:latin typeface="American Typewriter"/>
              <a:cs typeface="American Typewriter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5957" y="1841693"/>
            <a:ext cx="476099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merican Typewriter"/>
                <a:cs typeface="American Typewriter"/>
              </a:rPr>
              <a:t>Global  </a:t>
            </a:r>
            <a:r>
              <a:rPr lang="en-US" sz="1600" dirty="0">
                <a:latin typeface="American Typewriter"/>
                <a:cs typeface="American Typewriter"/>
              </a:rPr>
              <a:t>3 </a:t>
            </a:r>
            <a:r>
              <a:rPr lang="en-US" dirty="0">
                <a:latin typeface="Symbol" charset="2"/>
                <a:cs typeface="Symbol" charset="2"/>
              </a:rPr>
              <a:t>n</a:t>
            </a:r>
            <a:r>
              <a:rPr lang="en-US" sz="1600" dirty="0" smtClean="0">
                <a:latin typeface="American Typewriter"/>
                <a:cs typeface="American Typewriter"/>
              </a:rPr>
              <a:t> oscillation analysis</a:t>
            </a:r>
            <a:r>
              <a:rPr lang="en-US" sz="1600" dirty="0">
                <a:latin typeface="American Typewriter"/>
                <a:cs typeface="American Typewriter"/>
              </a:rPr>
              <a:t>, in terms of best-fit values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41130" y="3796779"/>
            <a:ext cx="1821122" cy="208982"/>
          </a:xfrm>
          <a:prstGeom prst="rect">
            <a:avLst/>
          </a:prstGeom>
          <a:solidFill>
            <a:srgbClr val="54FE3E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68231" y="14739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88278"/>
              </p:ext>
            </p:extLst>
          </p:nvPr>
        </p:nvGraphicFramePr>
        <p:xfrm>
          <a:off x="337410" y="734223"/>
          <a:ext cx="2406177" cy="964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2" name="Equation" r:id="rId5" imgW="1143000" imgH="457200" progId="Equation.3">
                  <p:embed/>
                </p:oleObj>
              </mc:Choice>
              <mc:Fallback>
                <p:oleObj name="Equation" r:id="rId5" imgW="114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10" y="734223"/>
                        <a:ext cx="2406177" cy="96471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03341" y="91710"/>
            <a:ext cx="1710725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Vacuum term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4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367510"/>
              </p:ext>
            </p:extLst>
          </p:nvPr>
        </p:nvGraphicFramePr>
        <p:xfrm>
          <a:off x="303341" y="615505"/>
          <a:ext cx="27781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9" name="Equation" r:id="rId3" imgW="1320800" imgH="482600" progId="Equation.3">
                  <p:embed/>
                </p:oleObj>
              </mc:Choice>
              <mc:Fallback>
                <p:oleObj name="Equation" r:id="rId3" imgW="1320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41" y="615505"/>
                        <a:ext cx="2778125" cy="10191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7437" y="22108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96480" y="623051"/>
            <a:ext cx="144878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98929" y="34577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/>
                <a:cs typeface="Times New Roman"/>
              </a:rPr>
              <a:t>ν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6305" y="378394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/>
                <a:cs typeface="Times New Roman"/>
              </a:rPr>
              <a:t>ν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1096" y="983690"/>
            <a:ext cx="3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17375E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7062" y="1018066"/>
            <a:ext cx="3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17375E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6174" y="578449"/>
            <a:ext cx="3240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MSW effect with ordinary background medium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(refractive effect)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66" y="2116786"/>
            <a:ext cx="82328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 the Early Universe  the charged lepton asymmetry is </a:t>
            </a:r>
            <a:r>
              <a:rPr lang="en-US" dirty="0" err="1" smtClean="0">
                <a:latin typeface="Times New Roman"/>
                <a:cs typeface="Times New Roman"/>
              </a:rPr>
              <a:t>subleading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i="1" dirty="0" smtClean="0">
                <a:latin typeface="Times New Roman"/>
                <a:cs typeface="Times New Roman"/>
              </a:rPr>
              <a:t>O</a:t>
            </a:r>
            <a:r>
              <a:rPr lang="en-US" dirty="0" smtClean="0">
                <a:latin typeface="Times New Roman"/>
                <a:cs typeface="Times New Roman"/>
              </a:rPr>
              <a:t>(10</a:t>
            </a:r>
            <a:r>
              <a:rPr lang="en-US" baseline="30000" dirty="0" smtClean="0">
                <a:latin typeface="Times New Roman"/>
                <a:cs typeface="Times New Roman"/>
              </a:rPr>
              <a:t>-9</a:t>
            </a:r>
            <a:r>
              <a:rPr lang="en-US" dirty="0" smtClean="0">
                <a:latin typeface="Times New Roman"/>
                <a:cs typeface="Times New Roman"/>
              </a:rPr>
              <a:t>))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</a:t>
            </a:r>
          </a:p>
          <a:p>
            <a:r>
              <a:rPr lang="en-US" dirty="0" smtClean="0">
                <a:latin typeface="Times New Roman"/>
                <a:cs typeface="Times New Roman"/>
                <a:sym typeface="Wingdings"/>
              </a:rPr>
              <a:t>the first order matter effect 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(</a:t>
            </a:r>
            <a:r>
              <a:rPr lang="en-US" sz="2000" dirty="0" smtClean="0"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sz="2000" baseline="-25000" dirty="0" smtClean="0">
                <a:latin typeface="Times New Roman"/>
                <a:cs typeface="Times New Roman"/>
                <a:sym typeface="Wingdings"/>
              </a:rPr>
              <a:t>-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 - </a:t>
            </a:r>
            <a:r>
              <a:rPr lang="en-US" sz="2000" dirty="0" smtClean="0"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sz="2000" baseline="-25000" dirty="0" smtClean="0">
                <a:latin typeface="Times New Roman"/>
                <a:cs typeface="Times New Roman"/>
                <a:sym typeface="Wingdings"/>
              </a:rPr>
              <a:t>+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)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does not dominate at MeV temperature.</a:t>
            </a:r>
          </a:p>
          <a:p>
            <a:r>
              <a:rPr lang="en-US" dirty="0" smtClean="0">
                <a:latin typeface="Times New Roman"/>
                <a:cs typeface="Times New Roman"/>
                <a:sym typeface="Wingdings"/>
              </a:rPr>
              <a:t>Moreover, at these temperatures, we consider only electrons and positrons background.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528" y="1716096"/>
            <a:ext cx="194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Second order term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024798" y="3405945"/>
            <a:ext cx="1081759" cy="70898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071832" y="3405945"/>
            <a:ext cx="956339" cy="70898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71750" y="320589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ν</a:t>
            </a:r>
            <a:endParaRPr lang="en-US" sz="2000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959" y="3162958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ν</a:t>
            </a:r>
            <a:endParaRPr lang="en-US" sz="2000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8726" y="378165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ν</a:t>
            </a:r>
            <a:endParaRPr lang="en-US" sz="2000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8586" y="379293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ν</a:t>
            </a:r>
            <a:endParaRPr lang="en-US" sz="2000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67261" y="3488530"/>
            <a:ext cx="1909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Pantaleone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1992)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77515" y="3204330"/>
            <a:ext cx="249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 background medium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21151" y="3760150"/>
            <a:ext cx="3135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Off- diagonal refractive terms   </a:t>
            </a:r>
          </a:p>
          <a:p>
            <a:r>
              <a:rPr lang="en-US" b="1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n</a:t>
            </a:r>
            <a:r>
              <a:rPr lang="en-US" b="1" dirty="0" smtClean="0">
                <a:latin typeface="Times New Roman"/>
                <a:cs typeface="Times New Roman"/>
              </a:rPr>
              <a:t>on-linearity</a:t>
            </a:r>
            <a:endParaRPr lang="en-US" b="1" dirty="0">
              <a:latin typeface="Times New Roman"/>
              <a:cs typeface="Times New Roman"/>
            </a:endParaRPr>
          </a:p>
        </p:txBody>
      </p:sp>
      <p:graphicFrame>
        <p:nvGraphicFramePr>
          <p:cNvPr id="3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077842"/>
              </p:ext>
            </p:extLst>
          </p:nvPr>
        </p:nvGraphicFramePr>
        <p:xfrm>
          <a:off x="222250" y="4564063"/>
          <a:ext cx="872013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0" name="Equation" r:id="rId5" imgW="5181600" imgH="469900" progId="Equation.3">
                  <p:embed/>
                </p:oleObj>
              </mc:Choice>
              <mc:Fallback>
                <p:oleObj name="Equation" r:id="rId5" imgW="5181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4564063"/>
                        <a:ext cx="8720138" cy="7937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44896" y="3449574"/>
            <a:ext cx="231345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interaction term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3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680113"/>
              </p:ext>
            </p:extLst>
          </p:nvPr>
        </p:nvGraphicFramePr>
        <p:xfrm>
          <a:off x="5270689" y="5420109"/>
          <a:ext cx="1967171" cy="1328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1" name="Equation" r:id="rId7" imgW="1358900" imgH="914400" progId="Equation.3">
                  <p:embed/>
                </p:oleObj>
              </mc:Choice>
              <mc:Fallback>
                <p:oleObj name="Equation" r:id="rId7" imgW="13589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689" y="5420109"/>
                        <a:ext cx="1967171" cy="1328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081466" y="5860791"/>
            <a:ext cx="153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 3+1 scheme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3341" y="91710"/>
            <a:ext cx="156966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Matter term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098808" y="623051"/>
            <a:ext cx="0" cy="638481"/>
          </a:xfrm>
          <a:prstGeom prst="line">
            <a:avLst/>
          </a:prstGeom>
          <a:ln>
            <a:solidFill>
              <a:srgbClr val="26262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674207" y="650452"/>
            <a:ext cx="0" cy="611999"/>
          </a:xfrm>
          <a:prstGeom prst="line">
            <a:avLst/>
          </a:prstGeom>
          <a:ln>
            <a:solidFill>
              <a:srgbClr val="26262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739134" y="1261531"/>
            <a:ext cx="144878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78000" y="815738"/>
            <a:ext cx="39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895856"/>
              </p:ext>
            </p:extLst>
          </p:nvPr>
        </p:nvGraphicFramePr>
        <p:xfrm>
          <a:off x="681987" y="1892505"/>
          <a:ext cx="5421312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5" name="Equation" r:id="rId3" imgW="2578100" imgH="406400" progId="Equation.3">
                  <p:embed/>
                </p:oleObj>
              </mc:Choice>
              <mc:Fallback>
                <p:oleObj name="Equation" r:id="rId3" imgW="25781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87" y="1892505"/>
                        <a:ext cx="5421312" cy="8588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92975"/>
              </p:ext>
            </p:extLst>
          </p:nvPr>
        </p:nvGraphicFramePr>
        <p:xfrm>
          <a:off x="1137562" y="5205744"/>
          <a:ext cx="14700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6" name="Equation" r:id="rId5" imgW="698500" imgH="254000" progId="Equation.3">
                  <p:embed/>
                </p:oleObj>
              </mc:Choice>
              <mc:Fallback>
                <p:oleObj name="Equation" r:id="rId5" imgW="698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562" y="5205744"/>
                        <a:ext cx="14700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7869" y="5217973"/>
            <a:ext cx="2999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where                                 and    </a:t>
            </a:r>
            <a:r>
              <a:rPr lang="en-US" sz="2000" dirty="0" smtClean="0">
                <a:latin typeface="Times New Roman"/>
                <a:cs typeface="Times New Roman"/>
              </a:rPr>
              <a:t>  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59581" y="3637035"/>
            <a:ext cx="1081759" cy="70898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06615" y="3637035"/>
            <a:ext cx="956339" cy="70898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06533" y="343698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ν</a:t>
            </a:r>
            <a:endParaRPr lang="en-US" sz="2000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0742" y="3394048"/>
            <a:ext cx="394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e</a:t>
            </a:r>
            <a:r>
              <a:rPr lang="en-US" sz="2000" baseline="300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+</a:t>
            </a:r>
            <a:endParaRPr lang="en-US" sz="2000" baseline="30000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3509" y="401274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ν</a:t>
            </a:r>
            <a:endParaRPr lang="en-US" sz="2000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3369" y="4024020"/>
            <a:ext cx="355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e</a:t>
            </a:r>
            <a:r>
              <a:rPr lang="en-US" sz="2000" baseline="300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-</a:t>
            </a:r>
            <a:endParaRPr lang="en-US" sz="2000" baseline="30000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339622" y="3629483"/>
            <a:ext cx="1081759" cy="70898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386656" y="3629483"/>
            <a:ext cx="956339" cy="70898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73014" y="3398068"/>
            <a:ext cx="693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7375E"/>
                </a:solidFill>
                <a:latin typeface="Times New Roman"/>
                <a:cs typeface="Times New Roman"/>
              </a:rPr>
              <a:t>e</a:t>
            </a:r>
            <a:r>
              <a:rPr lang="en-US" sz="2000" baseline="300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- (+)</a:t>
            </a:r>
            <a:endParaRPr lang="en-US" sz="2000" baseline="30000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40783" y="3386496"/>
            <a:ext cx="60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7375E"/>
                </a:solidFill>
                <a:latin typeface="Times New Roman"/>
                <a:cs typeface="Times New Roman"/>
              </a:rPr>
              <a:t>e</a:t>
            </a:r>
            <a:r>
              <a:rPr lang="en-US" sz="2000" baseline="300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- (+)</a:t>
            </a:r>
            <a:endParaRPr lang="en-US" sz="2000" baseline="30000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29228" y="4005188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ν</a:t>
            </a:r>
            <a:endParaRPr lang="en-US" sz="2000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3410" y="4016468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ν</a:t>
            </a:r>
            <a:endParaRPr lang="en-US" sz="2000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416" y="1047065"/>
            <a:ext cx="511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Non- forward scattering  and annihilation processes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2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602805"/>
              </p:ext>
            </p:extLst>
          </p:nvPr>
        </p:nvGraphicFramePr>
        <p:xfrm>
          <a:off x="3748809" y="4835364"/>
          <a:ext cx="1846263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7" name="Equation" r:id="rId7" imgW="1625600" imgH="1092200" progId="Equation.3">
                  <p:embed/>
                </p:oleObj>
              </mc:Choice>
              <mc:Fallback>
                <p:oleObj name="Equation" r:id="rId7" imgW="1625600" imgH="109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809" y="4835364"/>
                        <a:ext cx="1846263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622750"/>
              </p:ext>
            </p:extLst>
          </p:nvPr>
        </p:nvGraphicFramePr>
        <p:xfrm>
          <a:off x="6182819" y="4835364"/>
          <a:ext cx="18605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8" name="Equation" r:id="rId9" imgW="1638300" imgH="1092200" progId="Equation.3">
                  <p:embed/>
                </p:oleObj>
              </mc:Choice>
              <mc:Fallback>
                <p:oleObj name="Equation" r:id="rId9" imgW="1638300" imgH="109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819" y="4835364"/>
                        <a:ext cx="186055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351657" y="34008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  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773962" y="3682382"/>
            <a:ext cx="1081759" cy="70898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820996" y="3682382"/>
            <a:ext cx="956339" cy="70898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20914" y="3482327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ν</a:t>
            </a:r>
            <a:endParaRPr lang="en-US" sz="2000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75123" y="3439395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ν</a:t>
            </a:r>
            <a:endParaRPr lang="en-US" sz="2000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75432" y="4058087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ν</a:t>
            </a:r>
            <a:endParaRPr lang="en-US" sz="2000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97750" y="4069367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ν</a:t>
            </a:r>
            <a:endParaRPr lang="en-US" sz="2000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207173" y="4145444"/>
            <a:ext cx="1411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48561" y="4172404"/>
            <a:ext cx="1411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03341" y="342590"/>
            <a:ext cx="1967205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Collisional term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086557" y="4215044"/>
            <a:ext cx="1411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489558" y="3948421"/>
            <a:ext cx="48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  )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934051" y="3987738"/>
            <a:ext cx="48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  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2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39" y="520851"/>
            <a:ext cx="5926916" cy="44195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1490" y="98970"/>
            <a:ext cx="5937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mtClean="0">
                <a:solidFill>
                  <a:srgbClr val="0625FF"/>
                </a:solidFill>
                <a:latin typeface="Times New Roman"/>
                <a:cs typeface="Times New Roman"/>
              </a:rPr>
              <a:t>Strength of the different interactions   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0045" y="1389467"/>
            <a:ext cx="1298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 = -10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-4</a:t>
            </a:r>
            <a:endParaRPr lang="en-US" sz="2800" baseline="30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0045" y="1907050"/>
            <a:ext cx="140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kept constant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3796" y="589200"/>
            <a:ext cx="2693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/>
                <a:cs typeface="Times New Roman"/>
              </a:rPr>
              <a:t>Mirizzi</a:t>
            </a:r>
            <a:r>
              <a:rPr lang="en-US" sz="1400" i="1" dirty="0" smtClean="0">
                <a:latin typeface="Times New Roman"/>
                <a:cs typeface="Times New Roman"/>
              </a:rPr>
              <a:t>, N.S., </a:t>
            </a:r>
            <a:r>
              <a:rPr lang="en-US" sz="1400" i="1" dirty="0" err="1" smtClean="0">
                <a:latin typeface="Times New Roman"/>
                <a:cs typeface="Times New Roman"/>
              </a:rPr>
              <a:t>Miele</a:t>
            </a:r>
            <a:r>
              <a:rPr lang="en-US" sz="1400" i="1" dirty="0" smtClean="0">
                <a:latin typeface="Times New Roman"/>
                <a:cs typeface="Times New Roman"/>
              </a:rPr>
              <a:t>, </a:t>
            </a:r>
            <a:r>
              <a:rPr lang="en-US" sz="1400" i="1" dirty="0" err="1" smtClean="0">
                <a:latin typeface="Times New Roman"/>
                <a:cs typeface="Times New Roman"/>
              </a:rPr>
              <a:t>Serpico</a:t>
            </a:r>
            <a:r>
              <a:rPr lang="en-US" sz="1400" i="1" dirty="0" smtClean="0">
                <a:latin typeface="Times New Roman"/>
                <a:cs typeface="Times New Roman"/>
              </a:rPr>
              <a:t> 2012</a:t>
            </a:r>
            <a:endParaRPr lang="en-US" sz="1400" i="1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7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101712"/>
              </p:ext>
            </p:extLst>
          </p:nvPr>
        </p:nvGraphicFramePr>
        <p:xfrm>
          <a:off x="199945" y="2655785"/>
          <a:ext cx="8931758" cy="90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5" name="Equation" r:id="rId4" imgW="4000500" imgH="406400" progId="Equation.3">
                  <p:embed/>
                </p:oleObj>
              </mc:Choice>
              <mc:Fallback>
                <p:oleObj name="Equation" r:id="rId4" imgW="4000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45" y="2655785"/>
                        <a:ext cx="8931758" cy="908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257470" y="3697461"/>
            <a:ext cx="196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Times New Roman"/>
                <a:cs typeface="Times New Roman"/>
              </a:rPr>
              <a:t>Mangano</a:t>
            </a:r>
            <a:r>
              <a:rPr lang="en-US" sz="1600" i="1" dirty="0" smtClean="0">
                <a:latin typeface="Times New Roman"/>
                <a:cs typeface="Times New Roman"/>
              </a:rPr>
              <a:t> et al. 2005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41148" y="2729934"/>
            <a:ext cx="593791" cy="76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702808" y="3416423"/>
            <a:ext cx="148455" cy="281038"/>
          </a:xfrm>
          <a:prstGeom prst="straightConnector1">
            <a:avLst/>
          </a:prstGeom>
          <a:ln>
            <a:solidFill>
              <a:srgbClr val="110B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56664" y="3630238"/>
            <a:ext cx="115460" cy="27850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4951" y="4024879"/>
            <a:ext cx="270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non-</a:t>
            </a:r>
            <a:r>
              <a:rPr lang="en-US" dirty="0" err="1" smtClean="0">
                <a:latin typeface="Times New Roman"/>
                <a:cs typeface="Times New Roman"/>
              </a:rPr>
              <a:t>e.m</a:t>
            </a:r>
            <a:r>
              <a:rPr lang="en-US" dirty="0" smtClean="0">
                <a:latin typeface="Times New Roman"/>
                <a:cs typeface="Times New Roman"/>
              </a:rPr>
              <a:t>. energy density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0" name="Arc 29"/>
          <p:cNvSpPr/>
          <p:nvPr/>
        </p:nvSpPr>
        <p:spPr>
          <a:xfrm rot="8578576">
            <a:off x="262736" y="2748796"/>
            <a:ext cx="893036" cy="808279"/>
          </a:xfrm>
          <a:prstGeom prst="arc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1955" y="1736268"/>
            <a:ext cx="7178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2400" dirty="0" smtClean="0">
                <a:latin typeface="Times New Roman"/>
                <a:cs typeface="Times New Roman"/>
              </a:rPr>
              <a:t>possible contribution to extra degrees of freedom </a:t>
            </a:r>
            <a:r>
              <a:rPr lang="en-US" sz="2400" dirty="0" smtClean="0">
                <a:latin typeface="Symbol" charset="2"/>
                <a:cs typeface="Symbol" charset="2"/>
              </a:rPr>
              <a:t>D</a:t>
            </a:r>
            <a:r>
              <a:rPr lang="en-US" sz="2400" dirty="0" smtClean="0"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9880" y="676827"/>
            <a:ext cx="8482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latin typeface="Times New Roman"/>
                <a:cs typeface="Times New Roman"/>
              </a:rPr>
              <a:t>terile neutrinos can be </a:t>
            </a:r>
            <a:r>
              <a:rPr lang="en-US" sz="2000" dirty="0">
                <a:latin typeface="Times New Roman"/>
                <a:cs typeface="Times New Roman"/>
              </a:rPr>
              <a:t>produced via </a:t>
            </a:r>
            <a:r>
              <a:rPr lang="en-US" sz="2000" dirty="0" smtClean="0">
                <a:latin typeface="Times New Roman"/>
                <a:cs typeface="Times New Roman"/>
              </a:rPr>
              <a:t>oscillations with active neutrinos in Early Universe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80" y="4701226"/>
            <a:ext cx="90223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Extra </a:t>
            </a:r>
            <a:r>
              <a:rPr lang="en-US" dirty="0" err="1" smtClean="0">
                <a:latin typeface="Times New Roman"/>
                <a:cs typeface="Times New Roman"/>
              </a:rPr>
              <a:t>d.o.f</a:t>
            </a:r>
            <a:r>
              <a:rPr lang="en-US" dirty="0" smtClean="0">
                <a:latin typeface="Times New Roman"/>
                <a:cs typeface="Times New Roman"/>
              </a:rPr>
              <a:t>. rebound on the cosmological observables : 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BBN (through the expansion rate H and  the direct effect of  </a:t>
            </a:r>
            <a:r>
              <a:rPr lang="en-US" sz="2000" dirty="0" err="1" smtClean="0">
                <a:latin typeface="Times New Roman"/>
                <a:cs typeface="Times New Roman"/>
              </a:rPr>
              <a:t>ν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 and  </a:t>
            </a:r>
            <a:r>
              <a:rPr lang="en-US" sz="2000" dirty="0" err="1" smtClean="0">
                <a:latin typeface="Times New Roman"/>
                <a:cs typeface="Times New Roman"/>
              </a:rPr>
              <a:t>ν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 on the n-p reactions)  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CMB &amp; LSS (sound horizon, anisotropic stress, equality redshift, damping tail)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660289" y="5383572"/>
            <a:ext cx="18069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66178" y="66022"/>
            <a:ext cx="2618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dirty="0">
                <a:solidFill>
                  <a:srgbClr val="0625FF"/>
                </a:solidFill>
                <a:latin typeface="Times New Roman"/>
                <a:cs typeface="Times New Roman"/>
              </a:rPr>
              <a:t>E</a:t>
            </a:r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xtra radiation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0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39" y="520851"/>
            <a:ext cx="5926916" cy="44195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1490" y="98970"/>
            <a:ext cx="5937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mtClean="0">
                <a:solidFill>
                  <a:srgbClr val="0625FF"/>
                </a:solidFill>
                <a:latin typeface="Times New Roman"/>
                <a:cs typeface="Times New Roman"/>
              </a:rPr>
              <a:t>Strength of the different interactions   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0045" y="1389467"/>
            <a:ext cx="1298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 = -10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-4</a:t>
            </a:r>
            <a:endParaRPr lang="en-US" sz="2800" baseline="30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0045" y="1907050"/>
            <a:ext cx="140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kept constant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07139" y="1484607"/>
            <a:ext cx="461839" cy="494865"/>
          </a:xfrm>
          <a:prstGeom prst="round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055" y="1003543"/>
            <a:ext cx="1454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Resonance</a:t>
            </a:r>
          </a:p>
          <a:p>
            <a:pPr algn="ctr"/>
            <a:r>
              <a:rPr lang="en-US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sz="2400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asy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≈  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sz="2400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vac</a:t>
            </a:r>
            <a:endParaRPr lang="en-US" sz="2400" baseline="-25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83401" y="1484607"/>
            <a:ext cx="342312" cy="1113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5322" y="5189383"/>
            <a:ext cx="5237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For</a:t>
            </a:r>
            <a:r>
              <a:rPr lang="en-US" dirty="0" smtClean="0"/>
              <a:t> L &lt; 0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resonance occurs in the anti–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channel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Times New Roman"/>
              <a:cs typeface="Times New Roman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For</a:t>
            </a:r>
            <a:r>
              <a:rPr lang="en-US" dirty="0" smtClean="0"/>
              <a:t> L &gt; 0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resonance occurs in the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channel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3796" y="589200"/>
            <a:ext cx="2693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/>
                <a:cs typeface="Times New Roman"/>
              </a:rPr>
              <a:t>Mirizzi</a:t>
            </a:r>
            <a:r>
              <a:rPr lang="en-US" sz="1400" i="1" dirty="0" smtClean="0">
                <a:latin typeface="Times New Roman"/>
                <a:cs typeface="Times New Roman"/>
              </a:rPr>
              <a:t>, N.S., </a:t>
            </a:r>
            <a:r>
              <a:rPr lang="en-US" sz="1400" i="1" dirty="0" err="1" smtClean="0">
                <a:latin typeface="Times New Roman"/>
                <a:cs typeface="Times New Roman"/>
              </a:rPr>
              <a:t>Miele</a:t>
            </a:r>
            <a:r>
              <a:rPr lang="en-US" sz="1400" i="1" dirty="0" smtClean="0">
                <a:latin typeface="Times New Roman"/>
                <a:cs typeface="Times New Roman"/>
              </a:rPr>
              <a:t>, </a:t>
            </a:r>
            <a:r>
              <a:rPr lang="en-US" sz="1400" i="1" dirty="0" err="1" smtClean="0">
                <a:latin typeface="Times New Roman"/>
                <a:cs typeface="Times New Roman"/>
              </a:rPr>
              <a:t>Serpico</a:t>
            </a:r>
            <a:r>
              <a:rPr lang="en-US" sz="1400" i="1" dirty="0" smtClean="0">
                <a:latin typeface="Times New Roman"/>
                <a:cs typeface="Times New Roman"/>
              </a:rPr>
              <a:t> 2012</a:t>
            </a:r>
            <a:endParaRPr lang="en-US" sz="1400" i="1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357" y="4782069"/>
            <a:ext cx="578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MSW effect on </a:t>
            </a:r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asymmetric interaction term (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asy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49" y="6146524"/>
            <a:ext cx="885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Due to it’s dynamical nature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L changes sign  resonances in both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channels  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019331" y="6257844"/>
            <a:ext cx="1411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6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0140" y="42005"/>
            <a:ext cx="2604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3 + 1 Scenario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958" y="5525995"/>
            <a:ext cx="86924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Increasing </a:t>
            </a:r>
            <a:r>
              <a:rPr lang="en-US" sz="2000" dirty="0" smtClean="0">
                <a:cs typeface="Times New Roman"/>
              </a:rPr>
              <a:t>L</a:t>
            </a:r>
            <a:r>
              <a:rPr lang="en-US" sz="2000" dirty="0" smtClean="0">
                <a:latin typeface="Times New Roman"/>
                <a:cs typeface="Times New Roman"/>
              </a:rPr>
              <a:t>, the position of the resonance shifts towards lower T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000" dirty="0" smtClean="0">
                <a:latin typeface="Times New Roman"/>
                <a:cs typeface="Times New Roman"/>
              </a:rPr>
              <a:t> less adiabatic resonance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20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2000" baseline="-25000" dirty="0" smtClean="0">
                <a:latin typeface="Times New Roman"/>
                <a:cs typeface="Times New Roman"/>
                <a:sym typeface="Wingdings"/>
              </a:rPr>
              <a:t>s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 production less efficient     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000" dirty="0" smtClean="0">
                <a:solidFill>
                  <a:srgbClr val="0DADFF"/>
                </a:solidFill>
                <a:latin typeface="Times New Roman"/>
                <a:cs typeface="Times New Roman"/>
                <a:sym typeface="Wingdings"/>
              </a:rPr>
              <a:t>(</a:t>
            </a:r>
            <a:r>
              <a:rPr lang="en-US" sz="2000" dirty="0" err="1" smtClean="0">
                <a:solidFill>
                  <a:srgbClr val="0DADFF"/>
                </a:solidFill>
                <a:latin typeface="Times New Roman"/>
                <a:cs typeface="Times New Roman"/>
              </a:rPr>
              <a:t>Adiabaticity</a:t>
            </a:r>
            <a:r>
              <a:rPr lang="en-US" sz="2000" dirty="0" smtClean="0">
                <a:solidFill>
                  <a:srgbClr val="0DADFF"/>
                </a:solidFill>
                <a:latin typeface="Times New Roman"/>
                <a:cs typeface="Times New Roman"/>
              </a:rPr>
              <a:t> parameter scales as T)</a:t>
            </a:r>
          </a:p>
          <a:p>
            <a:r>
              <a:rPr lang="en-US" dirty="0" smtClean="0">
                <a:solidFill>
                  <a:srgbClr val="0DADFF"/>
                </a:solidFill>
                <a:latin typeface="Times New Roman"/>
                <a:cs typeface="Times New Roman"/>
                <a:sym typeface="Wingdings"/>
              </a:rPr>
              <a:t>                                                                                                             </a:t>
            </a:r>
            <a:r>
              <a:rPr lang="en-US" sz="1600" i="1" dirty="0" smtClean="0">
                <a:solidFill>
                  <a:srgbClr val="0DADFF"/>
                </a:solidFill>
                <a:latin typeface="Times New Roman"/>
                <a:cs typeface="Times New Roman"/>
                <a:sym typeface="Wingdings"/>
              </a:rPr>
              <a:t>Di </a:t>
            </a:r>
            <a:r>
              <a:rPr lang="en-US" sz="1600" i="1" dirty="0">
                <a:solidFill>
                  <a:srgbClr val="0DADFF"/>
                </a:solidFill>
                <a:latin typeface="Times New Roman"/>
                <a:cs typeface="Times New Roman"/>
                <a:sym typeface="Wingdings"/>
              </a:rPr>
              <a:t>B</a:t>
            </a:r>
            <a:r>
              <a:rPr lang="en-US" sz="1600" i="1" dirty="0" smtClean="0">
                <a:solidFill>
                  <a:srgbClr val="0DADFF"/>
                </a:solidFill>
                <a:latin typeface="Times New Roman"/>
                <a:cs typeface="Times New Roman"/>
                <a:sym typeface="Wingdings"/>
              </a:rPr>
              <a:t>ari and Foot 2002</a:t>
            </a:r>
            <a:endParaRPr lang="en-US" sz="1600" i="1" dirty="0">
              <a:solidFill>
                <a:srgbClr val="0DADFF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33796" y="589200"/>
            <a:ext cx="2693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/>
                <a:cs typeface="Times New Roman"/>
              </a:rPr>
              <a:t>Mirizzi</a:t>
            </a:r>
            <a:r>
              <a:rPr lang="en-US" sz="1400" i="1" dirty="0" smtClean="0">
                <a:latin typeface="Times New Roman"/>
                <a:cs typeface="Times New Roman"/>
              </a:rPr>
              <a:t>, N.S., </a:t>
            </a:r>
            <a:r>
              <a:rPr lang="en-US" sz="1400" i="1" dirty="0" err="1" smtClean="0">
                <a:latin typeface="Times New Roman"/>
                <a:cs typeface="Times New Roman"/>
              </a:rPr>
              <a:t>Miele</a:t>
            </a:r>
            <a:r>
              <a:rPr lang="en-US" sz="1400" i="1" dirty="0" smtClean="0">
                <a:latin typeface="Times New Roman"/>
                <a:cs typeface="Times New Roman"/>
              </a:rPr>
              <a:t>, </a:t>
            </a:r>
            <a:r>
              <a:rPr lang="en-US" sz="1400" i="1" dirty="0" err="1" smtClean="0">
                <a:latin typeface="Times New Roman"/>
                <a:cs typeface="Times New Roman"/>
              </a:rPr>
              <a:t>Serpico</a:t>
            </a:r>
            <a:r>
              <a:rPr lang="en-US" sz="1400" i="1" dirty="0" smtClean="0">
                <a:latin typeface="Times New Roman"/>
                <a:cs typeface="Times New Roman"/>
              </a:rPr>
              <a:t> 2012</a:t>
            </a:r>
            <a:endParaRPr lang="en-US" sz="1400" i="1" dirty="0">
              <a:latin typeface="Times New Roman"/>
              <a:cs typeface="Times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0" y="512244"/>
            <a:ext cx="5643564" cy="42492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1044" y="4563576"/>
            <a:ext cx="6610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L = 0      </a:t>
            </a:r>
            <a:r>
              <a:rPr lang="en-US" dirty="0" smtClean="0">
                <a:latin typeface="Times New Roman"/>
                <a:cs typeface="Times New Roman"/>
              </a:rPr>
              <a:t>  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baseline="-25000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 copiously </a:t>
            </a:r>
            <a:r>
              <a:rPr lang="en-US" dirty="0">
                <a:latin typeface="Times New Roman"/>
                <a:cs typeface="Times New Roman"/>
              </a:rPr>
              <a:t>produced </a:t>
            </a:r>
            <a:r>
              <a:rPr lang="en-US" dirty="0" smtClean="0">
                <a:latin typeface="Times New Roman"/>
                <a:cs typeface="Times New Roman"/>
              </a:rPr>
              <a:t>at T ≤ 30MeV (not resonantly)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L≠ 0         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baseline="-25000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s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 are produced “resonantly”  when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asy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≈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vac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  <a:sym typeface="Wingding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517471" y="4794506"/>
            <a:ext cx="2474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54413" y="5309796"/>
            <a:ext cx="2474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5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2970" y="42005"/>
            <a:ext cx="3759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Consequences on N</a:t>
            </a:r>
            <a:r>
              <a:rPr lang="en-US" sz="2800" b="1" i="1" baseline="-25000" dirty="0" smtClean="0">
                <a:solidFill>
                  <a:srgbClr val="0625FF"/>
                </a:solidFill>
                <a:latin typeface="Times New Roman"/>
                <a:cs typeface="Times New Roman"/>
              </a:rPr>
              <a:t>eff</a:t>
            </a:r>
            <a:endParaRPr lang="en-US" b="1" i="1" baseline="-25000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3" y="1112633"/>
            <a:ext cx="4648000" cy="35193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9462" y="693037"/>
            <a:ext cx="46245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54"/>
                </a:solidFill>
                <a:latin typeface="Times New Roman"/>
                <a:cs typeface="Times New Roman"/>
              </a:rPr>
              <a:t>|L| ≤10</a:t>
            </a:r>
            <a:r>
              <a:rPr lang="en-US" baseline="30000" dirty="0" smtClean="0">
                <a:solidFill>
                  <a:srgbClr val="FF0054"/>
                </a:solidFill>
                <a:latin typeface="Times New Roman"/>
                <a:cs typeface="Times New Roman"/>
              </a:rPr>
              <a:t>-</a:t>
            </a:r>
            <a:r>
              <a:rPr lang="en-US" baseline="30000" dirty="0">
                <a:solidFill>
                  <a:srgbClr val="FF0054"/>
                </a:solidFill>
                <a:latin typeface="Times New Roman"/>
                <a:cs typeface="Times New Roman"/>
              </a:rPr>
              <a:t>4</a:t>
            </a:r>
            <a:r>
              <a:rPr lang="en-US" dirty="0" smtClean="0">
                <a:solidFill>
                  <a:srgbClr val="FF0054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sz="2000" baseline="-25000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fully populated and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z="2000" dirty="0" err="1" smtClean="0">
                <a:latin typeface="Symbol" charset="2"/>
                <a:cs typeface="Symbol" charset="2"/>
              </a:rPr>
              <a:t>n</a:t>
            </a:r>
            <a:r>
              <a:rPr lang="en-US" sz="2000" baseline="-25000" dirty="0" err="1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dirty="0" smtClean="0">
                <a:latin typeface="Times New Roman"/>
                <a:cs typeface="Times New Roman"/>
              </a:rPr>
              <a:t>repopulated </a:t>
            </a:r>
            <a:r>
              <a:rPr lang="en-US" dirty="0">
                <a:latin typeface="Times New Roman"/>
                <a:cs typeface="Times New Roman"/>
              </a:rPr>
              <a:t>by collisions </a:t>
            </a:r>
            <a:r>
              <a:rPr lang="en-US" dirty="0" smtClean="0">
                <a:solidFill>
                  <a:srgbClr val="FF0054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solidFill>
                  <a:srgbClr val="FF0054"/>
                </a:solidFill>
                <a:latin typeface="Times New Roman"/>
                <a:cs typeface="Times New Roman"/>
              </a:rPr>
              <a:t>N</a:t>
            </a:r>
            <a:r>
              <a:rPr lang="en-US" baseline="-25000" dirty="0" smtClean="0">
                <a:solidFill>
                  <a:srgbClr val="FF0054"/>
                </a:solidFill>
                <a:latin typeface="Times New Roman"/>
                <a:cs typeface="Times New Roman"/>
              </a:rPr>
              <a:t>eff</a:t>
            </a:r>
            <a:r>
              <a:rPr lang="en-US" dirty="0" smtClean="0">
                <a:solidFill>
                  <a:srgbClr val="FF0054"/>
                </a:solidFill>
                <a:latin typeface="Times New Roman"/>
                <a:cs typeface="Times New Roman"/>
              </a:rPr>
              <a:t> ~ 4  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tension with cosmological mass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bounds (and with BBN data)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6113" y="3501881"/>
            <a:ext cx="464742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BA04"/>
                </a:solidFill>
                <a:latin typeface="Times New Roman"/>
                <a:cs typeface="Times New Roman"/>
              </a:rPr>
              <a:t>L </a:t>
            </a:r>
            <a:r>
              <a:rPr lang="en-US" dirty="0">
                <a:solidFill>
                  <a:srgbClr val="01BA04"/>
                </a:solidFill>
                <a:latin typeface="Times New Roman"/>
                <a:cs typeface="Times New Roman"/>
              </a:rPr>
              <a:t>&gt; </a:t>
            </a:r>
            <a:r>
              <a:rPr lang="en-US" dirty="0" smtClean="0">
                <a:solidFill>
                  <a:srgbClr val="01BA04"/>
                </a:solidFill>
                <a:latin typeface="Times New Roman"/>
                <a:cs typeface="Times New Roman"/>
              </a:rPr>
              <a:t>10</a:t>
            </a:r>
            <a:r>
              <a:rPr lang="en-US" baseline="30000" dirty="0" smtClean="0">
                <a:solidFill>
                  <a:srgbClr val="01BA04"/>
                </a:solidFill>
                <a:latin typeface="Times New Roman"/>
                <a:cs typeface="Times New Roman"/>
              </a:rPr>
              <a:t>-2</a:t>
            </a:r>
            <a:r>
              <a:rPr lang="en-US" dirty="0" smtClean="0">
                <a:solidFill>
                  <a:srgbClr val="01BA04"/>
                </a:solidFill>
                <a:latin typeface="Times New Roman"/>
                <a:cs typeface="Times New Roman"/>
                <a:sym typeface="Wingdings"/>
              </a:rPr>
              <a:t>,</a:t>
            </a:r>
            <a:r>
              <a:rPr lang="en-US" dirty="0" smtClean="0">
                <a:solidFill>
                  <a:srgbClr val="01BA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repopulation of  </a:t>
            </a:r>
            <a:r>
              <a:rPr lang="en-US" sz="2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endParaRPr lang="en-US" sz="2000" baseline="-25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aseline="-250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     </a:t>
            </a:r>
            <a:r>
              <a:rPr lang="en-US" dirty="0" smtClean="0">
                <a:solidFill>
                  <a:srgbClr val="01BA04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solidFill>
                  <a:srgbClr val="01BA04"/>
                </a:solidFill>
                <a:latin typeface="Times New Roman"/>
                <a:cs typeface="Times New Roman"/>
              </a:rPr>
              <a:t>negligible effect on N</a:t>
            </a:r>
            <a:r>
              <a:rPr lang="en-US" baseline="-25000" dirty="0" smtClean="0">
                <a:solidFill>
                  <a:srgbClr val="01BA04"/>
                </a:solidFill>
                <a:latin typeface="Times New Roman"/>
                <a:cs typeface="Times New Roman"/>
              </a:rPr>
              <a:t>eff</a:t>
            </a:r>
            <a:r>
              <a:rPr lang="en-US" dirty="0">
                <a:solidFill>
                  <a:srgbClr val="01BA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even if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baseline="-25000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 slightly</a:t>
            </a:r>
          </a:p>
          <a:p>
            <a:r>
              <a:rPr lang="en-US" dirty="0">
                <a:solidFill>
                  <a:srgbClr val="01BA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1BA04"/>
                </a:solidFill>
                <a:latin typeface="Times New Roman"/>
                <a:cs typeface="Times New Roman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produced.</a:t>
            </a:r>
          </a:p>
          <a:p>
            <a:r>
              <a:rPr lang="en-US" dirty="0">
                <a:solidFill>
                  <a:srgbClr val="01BA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1BA04"/>
                </a:solidFill>
                <a:latin typeface="Times New Roman"/>
                <a:cs typeface="Times New Roman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Possible future extra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radiation should be 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explained by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some other physics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(hidden 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photons, sub-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eV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thermal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axions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etc.?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dirty="0">
              <a:solidFill>
                <a:srgbClr val="01BA04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441" y="693037"/>
            <a:ext cx="2693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/>
                <a:cs typeface="Times New Roman"/>
              </a:rPr>
              <a:t>Mirizzi</a:t>
            </a:r>
            <a:r>
              <a:rPr lang="en-US" sz="1400" i="1" dirty="0" smtClean="0">
                <a:latin typeface="Times New Roman"/>
                <a:cs typeface="Times New Roman"/>
              </a:rPr>
              <a:t>, N.S., </a:t>
            </a:r>
            <a:r>
              <a:rPr lang="en-US" sz="1400" i="1" dirty="0" err="1" smtClean="0">
                <a:latin typeface="Times New Roman"/>
                <a:cs typeface="Times New Roman"/>
              </a:rPr>
              <a:t>Miele</a:t>
            </a:r>
            <a:r>
              <a:rPr lang="en-US" sz="1400" i="1" dirty="0" smtClean="0">
                <a:latin typeface="Times New Roman"/>
                <a:cs typeface="Times New Roman"/>
              </a:rPr>
              <a:t>, </a:t>
            </a:r>
            <a:r>
              <a:rPr lang="en-US" sz="1400" i="1" dirty="0" err="1" smtClean="0">
                <a:latin typeface="Times New Roman"/>
                <a:cs typeface="Times New Roman"/>
              </a:rPr>
              <a:t>Serpico</a:t>
            </a:r>
            <a:r>
              <a:rPr lang="en-US" sz="1400" i="1" dirty="0" smtClean="0">
                <a:latin typeface="Times New Roman"/>
                <a:cs typeface="Times New Roman"/>
              </a:rPr>
              <a:t> 2012</a:t>
            </a:r>
            <a:endParaRPr lang="en-US" sz="1400" i="1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6732" y="1946501"/>
            <a:ext cx="460895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|L| =10</a:t>
            </a:r>
            <a:r>
              <a:rPr lang="en-US" baseline="30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-3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produced close to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-decoupling (T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~2-3 MeV) where </a:t>
            </a:r>
            <a:r>
              <a:rPr lang="en-US" sz="2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less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repopulated 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  <a:sym typeface="Wingdings"/>
              </a:rPr>
              <a:t></a:t>
            </a:r>
            <a:endParaRPr lang="en-US" dirty="0" smtClean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     effect </a:t>
            </a:r>
            <a:r>
              <a:rPr lang="en-US" dirty="0">
                <a:solidFill>
                  <a:srgbClr val="3366FF"/>
                </a:solidFill>
                <a:latin typeface="Times New Roman"/>
                <a:cs typeface="Times New Roman"/>
              </a:rPr>
              <a:t>on N</a:t>
            </a:r>
            <a:r>
              <a:rPr lang="en-US" baseline="-25000" dirty="0">
                <a:solidFill>
                  <a:srgbClr val="3366FF"/>
                </a:solidFill>
                <a:latin typeface="Times New Roman"/>
                <a:cs typeface="Times New Roman"/>
              </a:rPr>
              <a:t>eff </a:t>
            </a:r>
            <a:r>
              <a:rPr lang="en-US" dirty="0">
                <a:solidFill>
                  <a:srgbClr val="3366FF"/>
                </a:solidFill>
                <a:latin typeface="Times New Roman"/>
                <a:cs typeface="Times New Roman"/>
              </a:rPr>
              <a:t>less prominent.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  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eff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&gt;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0.2 it will be detected  by Planck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      (public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data release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expected early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2013).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3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2970" y="42005"/>
            <a:ext cx="3759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Consequences on N</a:t>
            </a:r>
            <a:r>
              <a:rPr lang="en-US" sz="2800" b="1" i="1" baseline="-25000" dirty="0" smtClean="0">
                <a:solidFill>
                  <a:srgbClr val="0625FF"/>
                </a:solidFill>
                <a:latin typeface="Times New Roman"/>
                <a:cs typeface="Times New Roman"/>
              </a:rPr>
              <a:t>eff</a:t>
            </a:r>
            <a:endParaRPr lang="en-US" b="1" i="1" baseline="-25000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3" y="1112633"/>
            <a:ext cx="4648000" cy="35193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9462" y="693037"/>
            <a:ext cx="46245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54"/>
                </a:solidFill>
                <a:latin typeface="Times New Roman"/>
                <a:cs typeface="Times New Roman"/>
              </a:rPr>
              <a:t>|L| ≤10</a:t>
            </a:r>
            <a:r>
              <a:rPr lang="en-US" baseline="30000" dirty="0" smtClean="0">
                <a:solidFill>
                  <a:srgbClr val="FF0054"/>
                </a:solidFill>
                <a:latin typeface="Times New Roman"/>
                <a:cs typeface="Times New Roman"/>
              </a:rPr>
              <a:t>-</a:t>
            </a:r>
            <a:r>
              <a:rPr lang="en-US" baseline="30000" dirty="0">
                <a:solidFill>
                  <a:srgbClr val="FF0054"/>
                </a:solidFill>
                <a:latin typeface="Times New Roman"/>
                <a:cs typeface="Times New Roman"/>
              </a:rPr>
              <a:t>4</a:t>
            </a:r>
            <a:r>
              <a:rPr lang="en-US" dirty="0" smtClean="0">
                <a:solidFill>
                  <a:srgbClr val="FF0054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sz="2000" baseline="-25000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fully populated and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z="2000" dirty="0" err="1" smtClean="0">
                <a:latin typeface="Symbol" charset="2"/>
                <a:cs typeface="Symbol" charset="2"/>
              </a:rPr>
              <a:t>n</a:t>
            </a:r>
            <a:r>
              <a:rPr lang="en-US" sz="2000" baseline="-25000" dirty="0" err="1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dirty="0" smtClean="0">
                <a:latin typeface="Times New Roman"/>
                <a:cs typeface="Times New Roman"/>
              </a:rPr>
              <a:t>repopulated </a:t>
            </a:r>
            <a:r>
              <a:rPr lang="en-US" dirty="0">
                <a:latin typeface="Times New Roman"/>
                <a:cs typeface="Times New Roman"/>
              </a:rPr>
              <a:t>by collisions </a:t>
            </a:r>
            <a:r>
              <a:rPr lang="en-US" dirty="0" smtClean="0">
                <a:solidFill>
                  <a:srgbClr val="FF0054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solidFill>
                  <a:srgbClr val="FF0054"/>
                </a:solidFill>
                <a:latin typeface="Times New Roman"/>
                <a:cs typeface="Times New Roman"/>
              </a:rPr>
              <a:t>N</a:t>
            </a:r>
            <a:r>
              <a:rPr lang="en-US" baseline="-25000" dirty="0" smtClean="0">
                <a:solidFill>
                  <a:srgbClr val="FF0054"/>
                </a:solidFill>
                <a:latin typeface="Times New Roman"/>
                <a:cs typeface="Times New Roman"/>
              </a:rPr>
              <a:t>eff</a:t>
            </a:r>
            <a:r>
              <a:rPr lang="en-US" dirty="0" smtClean="0">
                <a:solidFill>
                  <a:srgbClr val="FF0054"/>
                </a:solidFill>
                <a:latin typeface="Times New Roman"/>
                <a:cs typeface="Times New Roman"/>
              </a:rPr>
              <a:t> ~ 4  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tension with cosmological mass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bounds (and with BBN data)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6732" y="1946501"/>
            <a:ext cx="460895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|L| =10</a:t>
            </a:r>
            <a:r>
              <a:rPr lang="en-US" baseline="30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-3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produced close to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-decoupling (T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~2-3 MeV) where </a:t>
            </a:r>
            <a:r>
              <a:rPr lang="en-US" sz="2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less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repopulated 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  <a:sym typeface="Wingdings"/>
              </a:rPr>
              <a:t></a:t>
            </a:r>
            <a:endParaRPr lang="en-US" dirty="0" smtClean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     effect </a:t>
            </a:r>
            <a:r>
              <a:rPr lang="en-US" dirty="0">
                <a:solidFill>
                  <a:srgbClr val="3366FF"/>
                </a:solidFill>
                <a:latin typeface="Times New Roman"/>
                <a:cs typeface="Times New Roman"/>
              </a:rPr>
              <a:t>on N</a:t>
            </a:r>
            <a:r>
              <a:rPr lang="en-US" baseline="-25000" dirty="0">
                <a:solidFill>
                  <a:srgbClr val="3366FF"/>
                </a:solidFill>
                <a:latin typeface="Times New Roman"/>
                <a:cs typeface="Times New Roman"/>
              </a:rPr>
              <a:t>eff </a:t>
            </a:r>
            <a:r>
              <a:rPr lang="en-US" dirty="0">
                <a:solidFill>
                  <a:srgbClr val="3366FF"/>
                </a:solidFill>
                <a:latin typeface="Times New Roman"/>
                <a:cs typeface="Times New Roman"/>
              </a:rPr>
              <a:t>less prominent.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  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eff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&gt;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0.2 it will be detected  by Planck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      (public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data release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expected early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2013).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1225" y="5370830"/>
            <a:ext cx="8043834" cy="10156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>
                <a:latin typeface="Times New Roman"/>
                <a:cs typeface="Times New Roman"/>
              </a:rPr>
              <a:t>lack of repopulation of 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would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produce </a:t>
            </a:r>
            <a:r>
              <a:rPr lang="en-US" sz="2000" dirty="0">
                <a:latin typeface="Times New Roman"/>
                <a:cs typeface="Times New Roman"/>
              </a:rPr>
              <a:t>distorted distributions, which can anticipate the n/p freeze-</a:t>
            </a:r>
            <a:r>
              <a:rPr lang="en-US" sz="2000" dirty="0" smtClean="0">
                <a:latin typeface="Times New Roman"/>
                <a:cs typeface="Times New Roman"/>
              </a:rPr>
              <a:t>out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and hence increase the </a:t>
            </a:r>
            <a:r>
              <a:rPr lang="en-US" sz="2000" baseline="30000" dirty="0">
                <a:latin typeface="Times New Roman"/>
                <a:cs typeface="Times New Roman"/>
              </a:rPr>
              <a:t>4</a:t>
            </a:r>
            <a:r>
              <a:rPr lang="en-US" sz="2000" dirty="0">
                <a:latin typeface="Times New Roman"/>
                <a:cs typeface="Times New Roman"/>
              </a:rPr>
              <a:t>He </a:t>
            </a:r>
            <a:r>
              <a:rPr lang="en-US" sz="2000" dirty="0" smtClean="0">
                <a:latin typeface="Times New Roman"/>
                <a:cs typeface="Times New Roman"/>
              </a:rPr>
              <a:t>yield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Possible impact on the BBN (Multi-momentum treatment necessary!)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901" y="4882667"/>
            <a:ext cx="119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Attention: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441" y="693037"/>
            <a:ext cx="2693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/>
                <a:cs typeface="Times New Roman"/>
              </a:rPr>
              <a:t>Mirizzi</a:t>
            </a:r>
            <a:r>
              <a:rPr lang="en-US" sz="1400" i="1" dirty="0" smtClean="0">
                <a:latin typeface="Times New Roman"/>
                <a:cs typeface="Times New Roman"/>
              </a:rPr>
              <a:t>, N.S., </a:t>
            </a:r>
            <a:r>
              <a:rPr lang="en-US" sz="1400" i="1" dirty="0" err="1" smtClean="0">
                <a:latin typeface="Times New Roman"/>
                <a:cs typeface="Times New Roman"/>
              </a:rPr>
              <a:t>Miele</a:t>
            </a:r>
            <a:r>
              <a:rPr lang="en-US" sz="1400" i="1" dirty="0" smtClean="0">
                <a:latin typeface="Times New Roman"/>
                <a:cs typeface="Times New Roman"/>
              </a:rPr>
              <a:t>, </a:t>
            </a:r>
            <a:r>
              <a:rPr lang="en-US" sz="1400" i="1" dirty="0" err="1" smtClean="0">
                <a:latin typeface="Times New Roman"/>
                <a:cs typeface="Times New Roman"/>
              </a:rPr>
              <a:t>Serpico</a:t>
            </a:r>
            <a:r>
              <a:rPr lang="en-US" sz="1400" i="1" dirty="0" smtClean="0">
                <a:latin typeface="Times New Roman"/>
                <a:cs typeface="Times New Roman"/>
              </a:rPr>
              <a:t> 2012</a:t>
            </a:r>
            <a:endParaRPr lang="en-US" sz="1400" i="1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6113" y="3501881"/>
            <a:ext cx="464742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BA04"/>
                </a:solidFill>
                <a:latin typeface="Times New Roman"/>
                <a:cs typeface="Times New Roman"/>
              </a:rPr>
              <a:t>L </a:t>
            </a:r>
            <a:r>
              <a:rPr lang="en-US" dirty="0">
                <a:solidFill>
                  <a:srgbClr val="01BA04"/>
                </a:solidFill>
                <a:latin typeface="Times New Roman"/>
                <a:cs typeface="Times New Roman"/>
              </a:rPr>
              <a:t>&gt; </a:t>
            </a:r>
            <a:r>
              <a:rPr lang="en-US" dirty="0" smtClean="0">
                <a:solidFill>
                  <a:srgbClr val="01BA04"/>
                </a:solidFill>
                <a:latin typeface="Times New Roman"/>
                <a:cs typeface="Times New Roman"/>
              </a:rPr>
              <a:t>10</a:t>
            </a:r>
            <a:r>
              <a:rPr lang="en-US" baseline="30000" dirty="0" smtClean="0">
                <a:solidFill>
                  <a:srgbClr val="01BA04"/>
                </a:solidFill>
                <a:latin typeface="Times New Roman"/>
                <a:cs typeface="Times New Roman"/>
              </a:rPr>
              <a:t>-2</a:t>
            </a:r>
            <a:r>
              <a:rPr lang="en-US" dirty="0" smtClean="0">
                <a:solidFill>
                  <a:srgbClr val="01BA04"/>
                </a:solidFill>
                <a:latin typeface="Times New Roman"/>
                <a:cs typeface="Times New Roman"/>
                <a:sym typeface="Wingdings"/>
              </a:rPr>
              <a:t>,</a:t>
            </a:r>
            <a:r>
              <a:rPr lang="en-US" dirty="0" smtClean="0">
                <a:solidFill>
                  <a:srgbClr val="01BA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repopulation of  </a:t>
            </a:r>
            <a:r>
              <a:rPr lang="en-US" sz="2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endParaRPr lang="en-US" sz="2000" baseline="-25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aseline="-250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     </a:t>
            </a:r>
            <a:r>
              <a:rPr lang="en-US" dirty="0" smtClean="0">
                <a:solidFill>
                  <a:srgbClr val="01BA04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solidFill>
                  <a:srgbClr val="01BA04"/>
                </a:solidFill>
                <a:latin typeface="Times New Roman"/>
                <a:cs typeface="Times New Roman"/>
              </a:rPr>
              <a:t>negligible effect on N</a:t>
            </a:r>
            <a:r>
              <a:rPr lang="en-US" baseline="-25000" dirty="0" smtClean="0">
                <a:solidFill>
                  <a:srgbClr val="01BA04"/>
                </a:solidFill>
                <a:latin typeface="Times New Roman"/>
                <a:cs typeface="Times New Roman"/>
              </a:rPr>
              <a:t>eff</a:t>
            </a:r>
            <a:r>
              <a:rPr lang="en-US" dirty="0">
                <a:solidFill>
                  <a:srgbClr val="01BA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even if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baseline="-25000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 slightly</a:t>
            </a:r>
          </a:p>
          <a:p>
            <a:r>
              <a:rPr lang="en-US" dirty="0">
                <a:solidFill>
                  <a:srgbClr val="01BA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1BA04"/>
                </a:solidFill>
                <a:latin typeface="Times New Roman"/>
                <a:cs typeface="Times New Roman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produced.</a:t>
            </a:r>
          </a:p>
          <a:p>
            <a:r>
              <a:rPr lang="en-US" dirty="0">
                <a:solidFill>
                  <a:srgbClr val="01BA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1BA04"/>
                </a:solidFill>
                <a:latin typeface="Times New Roman"/>
                <a:cs typeface="Times New Roman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Possible future extra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radiation should be 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explained by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some other physics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(hidden 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photons, sub-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eV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thermal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axions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etc.?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dirty="0">
              <a:solidFill>
                <a:srgbClr val="01BA04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6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4080" y="42005"/>
            <a:ext cx="6647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Qualitative estimate of the effects on BBN</a:t>
            </a:r>
            <a:endParaRPr lang="en-US" b="1" i="1" baseline="-25000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214741"/>
              </p:ext>
            </p:extLst>
          </p:nvPr>
        </p:nvGraphicFramePr>
        <p:xfrm>
          <a:off x="297870" y="3466205"/>
          <a:ext cx="41116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9" name="Equation" r:id="rId4" imgW="1841500" imgH="279400" progId="Equation.3">
                  <p:embed/>
                </p:oleObj>
              </mc:Choice>
              <mc:Fallback>
                <p:oleObj name="Equation" r:id="rId4" imgW="1841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70" y="3466205"/>
                        <a:ext cx="41116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44971" y="4361359"/>
            <a:ext cx="2903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N</a:t>
            </a:r>
            <a:r>
              <a:rPr lang="en-US" sz="2000" baseline="-25000" dirty="0" smtClean="0">
                <a:latin typeface="Times New Roman"/>
                <a:cs typeface="Times New Roman"/>
              </a:rPr>
              <a:t>eff                   </a:t>
            </a:r>
            <a:r>
              <a:rPr lang="en-US" sz="2000" dirty="0" smtClean="0">
                <a:latin typeface="Times New Roman"/>
                <a:cs typeface="Times New Roman"/>
              </a:rPr>
              <a:t>H                T</a:t>
            </a:r>
            <a:r>
              <a:rPr lang="en-US" sz="2000" baseline="-25000" dirty="0" smtClean="0">
                <a:latin typeface="Times New Roman"/>
                <a:cs typeface="Times New Roman"/>
              </a:rPr>
              <a:t>F 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236084" y="4327741"/>
            <a:ext cx="0" cy="4199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>
            <a:off x="1387629" y="4502479"/>
            <a:ext cx="395042" cy="2172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219418" y="4323341"/>
            <a:ext cx="0" cy="4199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2480709" y="4482399"/>
            <a:ext cx="395042" cy="2172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484956" y="4318941"/>
            <a:ext cx="0" cy="4199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5493" y="3778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97870" y="674235"/>
            <a:ext cx="774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freeze out temperature T</a:t>
            </a:r>
            <a:r>
              <a:rPr lang="en-US" baseline="-25000" dirty="0" smtClean="0">
                <a:latin typeface="Times New Roman"/>
                <a:cs typeface="Times New Roman"/>
              </a:rPr>
              <a:t>F</a:t>
            </a:r>
            <a:r>
              <a:rPr lang="en-US" dirty="0" smtClean="0">
                <a:latin typeface="Times New Roman"/>
                <a:cs typeface="Times New Roman"/>
              </a:rPr>
              <a:t> of the weak interactions is defined by the condition: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47886"/>
              </p:ext>
            </p:extLst>
          </p:nvPr>
        </p:nvGraphicFramePr>
        <p:xfrm>
          <a:off x="371040" y="1121187"/>
          <a:ext cx="3130085" cy="53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0" name="Equation" r:id="rId6" imgW="1562100" imgH="266700" progId="Equation.3">
                  <p:embed/>
                </p:oleObj>
              </mc:Choice>
              <mc:Fallback>
                <p:oleObj name="Equation" r:id="rId6" imgW="1562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040" y="1121187"/>
                        <a:ext cx="3130085" cy="537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569535"/>
              </p:ext>
            </p:extLst>
          </p:nvPr>
        </p:nvGraphicFramePr>
        <p:xfrm>
          <a:off x="407791" y="2038388"/>
          <a:ext cx="25463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1" name="Equation" r:id="rId8" imgW="1270000" imgH="533400" progId="Equation.3">
                  <p:embed/>
                </p:oleObj>
              </mc:Choice>
              <mc:Fallback>
                <p:oleObj name="Equation" r:id="rId8" imgW="12700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91" y="2038388"/>
                        <a:ext cx="25463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067920"/>
              </p:ext>
            </p:extLst>
          </p:nvPr>
        </p:nvGraphicFramePr>
        <p:xfrm>
          <a:off x="330200" y="5203825"/>
          <a:ext cx="22685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2" name="Equation" r:id="rId10" imgW="1016000" imgH="254000" progId="Equation.3">
                  <p:embed/>
                </p:oleObj>
              </mc:Choice>
              <mc:Fallback>
                <p:oleObj name="Equation" r:id="rId10" imgW="1016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5203825"/>
                        <a:ext cx="2268538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49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4080" y="42005"/>
            <a:ext cx="6647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Qualitative estimate of the effects on BBN</a:t>
            </a:r>
            <a:endParaRPr lang="en-US" b="1" i="1" baseline="-25000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530" y="3367783"/>
            <a:ext cx="3378200" cy="863600"/>
          </a:xfrm>
          <a:prstGeom prst="rect">
            <a:avLst/>
          </a:prstGeom>
          <a:ln>
            <a:solidFill>
              <a:srgbClr val="0000C8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991" y="1526404"/>
            <a:ext cx="3111500" cy="10160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7188400" y="2743798"/>
            <a:ext cx="0" cy="540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79157" y="4251952"/>
            <a:ext cx="2136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/>
                <a:cs typeface="Times New Roman"/>
              </a:rPr>
              <a:t>Dolgov</a:t>
            </a:r>
            <a:r>
              <a:rPr lang="en-US" sz="1400" i="1" dirty="0" smtClean="0">
                <a:latin typeface="Times New Roman"/>
                <a:cs typeface="Times New Roman"/>
              </a:rPr>
              <a:t> and </a:t>
            </a:r>
            <a:r>
              <a:rPr lang="en-US" sz="1400" i="1" dirty="0" err="1" smtClean="0">
                <a:latin typeface="Times New Roman"/>
                <a:cs typeface="Times New Roman"/>
              </a:rPr>
              <a:t>Villante</a:t>
            </a:r>
            <a:r>
              <a:rPr lang="en-US" sz="1400" i="1" dirty="0" smtClean="0">
                <a:latin typeface="Times New Roman"/>
                <a:cs typeface="Times New Roman"/>
              </a:rPr>
              <a:t>, 2002</a:t>
            </a:r>
            <a:endParaRPr lang="en-US" sz="1400" i="1" dirty="0"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756870"/>
              </p:ext>
            </p:extLst>
          </p:nvPr>
        </p:nvGraphicFramePr>
        <p:xfrm>
          <a:off x="297870" y="3466205"/>
          <a:ext cx="41116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7" name="Equation" r:id="rId6" imgW="1841500" imgH="279400" progId="Equation.3">
                  <p:embed/>
                </p:oleObj>
              </mc:Choice>
              <mc:Fallback>
                <p:oleObj name="Equation" r:id="rId6" imgW="1841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70" y="3466205"/>
                        <a:ext cx="41116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44971" y="4361359"/>
            <a:ext cx="2903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N</a:t>
            </a:r>
            <a:r>
              <a:rPr lang="en-US" sz="2000" baseline="-25000" dirty="0" smtClean="0">
                <a:latin typeface="Times New Roman"/>
                <a:cs typeface="Times New Roman"/>
              </a:rPr>
              <a:t>eff                   </a:t>
            </a:r>
            <a:r>
              <a:rPr lang="en-US" sz="2000" dirty="0" smtClean="0">
                <a:latin typeface="Times New Roman"/>
                <a:cs typeface="Times New Roman"/>
              </a:rPr>
              <a:t>H                T</a:t>
            </a:r>
            <a:r>
              <a:rPr lang="en-US" sz="2000" baseline="-25000" dirty="0" smtClean="0">
                <a:latin typeface="Times New Roman"/>
                <a:cs typeface="Times New Roman"/>
              </a:rPr>
              <a:t>F 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236084" y="4327741"/>
            <a:ext cx="0" cy="4199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>
            <a:off x="1387629" y="4502479"/>
            <a:ext cx="395042" cy="2172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219418" y="4323341"/>
            <a:ext cx="0" cy="4199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2480709" y="4482399"/>
            <a:ext cx="395042" cy="2172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484956" y="4318941"/>
            <a:ext cx="0" cy="4199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5493" y="3778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382102"/>
              </p:ext>
            </p:extLst>
          </p:nvPr>
        </p:nvGraphicFramePr>
        <p:xfrm>
          <a:off x="330200" y="5203825"/>
          <a:ext cx="22685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8" name="Equation" r:id="rId8" imgW="1016000" imgH="254000" progId="Equation.3">
                  <p:embed/>
                </p:oleObj>
              </mc:Choice>
              <mc:Fallback>
                <p:oleObj name="Equation" r:id="rId8" imgW="1016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5203825"/>
                        <a:ext cx="2268538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97870" y="674235"/>
            <a:ext cx="774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freeze out temperature T</a:t>
            </a:r>
            <a:r>
              <a:rPr lang="en-US" baseline="-25000" dirty="0" smtClean="0">
                <a:latin typeface="Times New Roman"/>
                <a:cs typeface="Times New Roman"/>
              </a:rPr>
              <a:t>F</a:t>
            </a:r>
            <a:r>
              <a:rPr lang="en-US" dirty="0" smtClean="0">
                <a:latin typeface="Times New Roman"/>
                <a:cs typeface="Times New Roman"/>
              </a:rPr>
              <a:t> of the weak interactions is defined by the condition: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023352"/>
              </p:ext>
            </p:extLst>
          </p:nvPr>
        </p:nvGraphicFramePr>
        <p:xfrm>
          <a:off x="371040" y="1121187"/>
          <a:ext cx="3130085" cy="53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9" name="Equation" r:id="rId10" imgW="1562100" imgH="266700" progId="Equation.3">
                  <p:embed/>
                </p:oleObj>
              </mc:Choice>
              <mc:Fallback>
                <p:oleObj name="Equation" r:id="rId10" imgW="1562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040" y="1121187"/>
                        <a:ext cx="3130085" cy="537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429191"/>
              </p:ext>
            </p:extLst>
          </p:nvPr>
        </p:nvGraphicFramePr>
        <p:xfrm>
          <a:off x="407791" y="2038388"/>
          <a:ext cx="25463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0" name="Equation" r:id="rId12" imgW="1270000" imgH="533400" progId="Equation.3">
                  <p:embed/>
                </p:oleObj>
              </mc:Choice>
              <mc:Fallback>
                <p:oleObj name="Equation" r:id="rId12" imgW="12700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91" y="2038388"/>
                        <a:ext cx="25463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ight Brace 41"/>
          <p:cNvSpPr/>
          <p:nvPr/>
        </p:nvSpPr>
        <p:spPr>
          <a:xfrm>
            <a:off x="4409495" y="1165764"/>
            <a:ext cx="638714" cy="4593975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8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4080" y="42005"/>
            <a:ext cx="6647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Qualitative estimate of the effects on BBN</a:t>
            </a:r>
            <a:endParaRPr lang="en-US" b="1" i="1" baseline="-25000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3" y="1112633"/>
            <a:ext cx="4648000" cy="35193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1441" y="693037"/>
            <a:ext cx="2693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/>
                <a:cs typeface="Times New Roman"/>
              </a:rPr>
              <a:t>Mirizzi</a:t>
            </a:r>
            <a:r>
              <a:rPr lang="en-US" sz="1400" i="1" dirty="0" smtClean="0">
                <a:latin typeface="Times New Roman"/>
                <a:cs typeface="Times New Roman"/>
              </a:rPr>
              <a:t>, N.S., </a:t>
            </a:r>
            <a:r>
              <a:rPr lang="en-US" sz="1400" i="1" dirty="0" err="1" smtClean="0">
                <a:latin typeface="Times New Roman"/>
                <a:cs typeface="Times New Roman"/>
              </a:rPr>
              <a:t>Miele</a:t>
            </a:r>
            <a:r>
              <a:rPr lang="en-US" sz="1400" i="1" dirty="0" smtClean="0">
                <a:latin typeface="Times New Roman"/>
                <a:cs typeface="Times New Roman"/>
              </a:rPr>
              <a:t>, </a:t>
            </a:r>
            <a:r>
              <a:rPr lang="en-US" sz="1400" i="1" dirty="0" err="1" smtClean="0">
                <a:latin typeface="Times New Roman"/>
                <a:cs typeface="Times New Roman"/>
              </a:rPr>
              <a:t>Serpico</a:t>
            </a:r>
            <a:r>
              <a:rPr lang="en-US" sz="1400" i="1" dirty="0" smtClean="0">
                <a:latin typeface="Times New Roman"/>
                <a:cs typeface="Times New Roman"/>
              </a:rPr>
              <a:t> 2012</a:t>
            </a:r>
            <a:endParaRPr lang="en-US" sz="1400" i="1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326" y="4734235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L=0 : 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latin typeface="Times New Roman"/>
                <a:cs typeface="Times New Roman"/>
              </a:rPr>
              <a:t>N</a:t>
            </a:r>
            <a:r>
              <a:rPr lang="en-US" baseline="-25000" dirty="0" err="1" smtClean="0">
                <a:latin typeface="Times New Roman"/>
                <a:cs typeface="Times New Roman"/>
              </a:rPr>
              <a:t>eff</a:t>
            </a:r>
            <a:r>
              <a:rPr lang="en-US" dirty="0" smtClean="0">
                <a:latin typeface="Times New Roman"/>
                <a:cs typeface="Times New Roman"/>
              </a:rPr>
              <a:t> =1 and </a:t>
            </a:r>
            <a:r>
              <a:rPr lang="en-US" dirty="0" err="1" smtClean="0">
                <a:latin typeface="Symbol" charset="2"/>
                <a:cs typeface="Symbol" charset="2"/>
              </a:rPr>
              <a:t>dr</a:t>
            </a:r>
            <a:r>
              <a:rPr lang="en-US" baseline="-25000" dirty="0" err="1" smtClean="0">
                <a:latin typeface="Times New Roman"/>
                <a:cs typeface="Times New Roman"/>
              </a:rPr>
              <a:t>ee</a:t>
            </a:r>
            <a:r>
              <a:rPr lang="en-US" dirty="0" smtClean="0">
                <a:latin typeface="Times New Roman"/>
                <a:cs typeface="Times New Roman"/>
              </a:rPr>
              <a:t>= 0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 variation in  </a:t>
            </a:r>
            <a:r>
              <a:rPr lang="en-US" baseline="30000" dirty="0" smtClean="0">
                <a:latin typeface="Times New Roman"/>
                <a:cs typeface="Times New Roman"/>
                <a:sym typeface="Wingdings"/>
              </a:rPr>
              <a:t>4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He of ~ 4%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880" y="5296501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L=|10|</a:t>
            </a:r>
            <a:r>
              <a:rPr lang="en-US" baseline="30000" dirty="0" smtClean="0"/>
              <a:t>-2</a:t>
            </a:r>
            <a:r>
              <a:rPr lang="en-US" dirty="0" smtClean="0"/>
              <a:t> : 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latin typeface="Times New Roman"/>
                <a:cs typeface="Times New Roman"/>
              </a:rPr>
              <a:t>N</a:t>
            </a:r>
            <a:r>
              <a:rPr lang="en-US" baseline="-25000" dirty="0" err="1" smtClean="0">
                <a:latin typeface="Times New Roman"/>
                <a:cs typeface="Times New Roman"/>
              </a:rPr>
              <a:t>eff</a:t>
            </a:r>
            <a:r>
              <a:rPr lang="en-US" dirty="0" smtClean="0">
                <a:latin typeface="Times New Roman"/>
                <a:cs typeface="Times New Roman"/>
              </a:rPr>
              <a:t> ~ 0 and </a:t>
            </a:r>
            <a:r>
              <a:rPr lang="en-US" dirty="0" err="1" smtClean="0">
                <a:latin typeface="Symbol" charset="2"/>
                <a:cs typeface="Symbol" charset="2"/>
              </a:rPr>
              <a:t>dr</a:t>
            </a:r>
            <a:r>
              <a:rPr lang="en-US" baseline="-25000" dirty="0" err="1" smtClean="0">
                <a:latin typeface="Times New Roman"/>
                <a:cs typeface="Times New Roman"/>
              </a:rPr>
              <a:t>ee</a:t>
            </a:r>
            <a:r>
              <a:rPr lang="en-US" dirty="0" smtClean="0">
                <a:latin typeface="Times New Roman"/>
                <a:cs typeface="Times New Roman"/>
              </a:rPr>
              <a:t>= -5%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variation in  </a:t>
            </a:r>
            <a:r>
              <a:rPr lang="en-US" baseline="30000" dirty="0" smtClean="0">
                <a:latin typeface="Times New Roman"/>
                <a:cs typeface="Times New Roman"/>
                <a:sym typeface="Wingdings"/>
              </a:rPr>
              <a:t>4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He of ~ 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880" y="5970621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L=|10|</a:t>
            </a:r>
            <a:r>
              <a:rPr lang="en-US" baseline="30000" dirty="0" smtClean="0"/>
              <a:t>-3</a:t>
            </a:r>
            <a:r>
              <a:rPr lang="en-US" dirty="0" smtClean="0"/>
              <a:t> : 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latin typeface="Times New Roman"/>
                <a:cs typeface="Times New Roman"/>
              </a:rPr>
              <a:t>N</a:t>
            </a:r>
            <a:r>
              <a:rPr lang="en-US" baseline="-25000" dirty="0" err="1" smtClean="0">
                <a:latin typeface="Times New Roman"/>
                <a:cs typeface="Times New Roman"/>
              </a:rPr>
              <a:t>eff</a:t>
            </a:r>
            <a:r>
              <a:rPr lang="en-US" dirty="0" smtClean="0">
                <a:latin typeface="Times New Roman"/>
                <a:cs typeface="Times New Roman"/>
              </a:rPr>
              <a:t> ~ 1% and </a:t>
            </a:r>
            <a:r>
              <a:rPr lang="en-US" dirty="0" err="1" smtClean="0">
                <a:latin typeface="Symbol" charset="2"/>
                <a:cs typeface="Symbol" charset="2"/>
              </a:rPr>
              <a:t>dr</a:t>
            </a:r>
            <a:r>
              <a:rPr lang="en-US" baseline="-25000" dirty="0" err="1" smtClean="0">
                <a:latin typeface="Times New Roman"/>
                <a:cs typeface="Times New Roman"/>
              </a:rPr>
              <a:t>ee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~ 1%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variation in  </a:t>
            </a:r>
            <a:r>
              <a:rPr lang="en-US" baseline="30000" dirty="0" smtClean="0">
                <a:latin typeface="Times New Roman"/>
                <a:cs typeface="Times New Roman"/>
                <a:sym typeface="Wingdings"/>
              </a:rPr>
              <a:t>4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He of ~ 2%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5865" y="4734215"/>
            <a:ext cx="163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i="1" dirty="0" smtClean="0">
                <a:latin typeface="Times New Roman"/>
                <a:cs typeface="Times New Roman"/>
              </a:rPr>
              <a:t>arely allowed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571462" y="5296501"/>
            <a:ext cx="372618" cy="10434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00534" y="5342667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Possible large 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effects on BBN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multi-momentum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    mandatory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530" y="3367783"/>
            <a:ext cx="3378200" cy="863600"/>
          </a:xfrm>
          <a:prstGeom prst="rect">
            <a:avLst/>
          </a:prstGeom>
          <a:ln>
            <a:solidFill>
              <a:srgbClr val="0000C8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991" y="1526404"/>
            <a:ext cx="3111500" cy="10160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7188400" y="2743798"/>
            <a:ext cx="0" cy="540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79157" y="4251952"/>
            <a:ext cx="2136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/>
                <a:cs typeface="Times New Roman"/>
              </a:rPr>
              <a:t>Dolgov</a:t>
            </a:r>
            <a:r>
              <a:rPr lang="en-US" sz="1400" i="1" dirty="0" smtClean="0">
                <a:latin typeface="Times New Roman"/>
                <a:cs typeface="Times New Roman"/>
              </a:rPr>
              <a:t> and </a:t>
            </a:r>
            <a:r>
              <a:rPr lang="en-US" sz="1400" i="1" dirty="0" err="1" smtClean="0">
                <a:latin typeface="Times New Roman"/>
                <a:cs typeface="Times New Roman"/>
              </a:rPr>
              <a:t>Villante</a:t>
            </a:r>
            <a:r>
              <a:rPr lang="en-US" sz="1400" i="1" dirty="0" smtClean="0">
                <a:latin typeface="Times New Roman"/>
                <a:cs typeface="Times New Roman"/>
              </a:rPr>
              <a:t>, 2002</a:t>
            </a:r>
            <a:endParaRPr lang="en-US" sz="1400" i="1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4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10" y="3101545"/>
            <a:ext cx="7226300" cy="299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59" y="767225"/>
            <a:ext cx="3009900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71" y="698615"/>
            <a:ext cx="3860800" cy="250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6320" y="1550550"/>
            <a:ext cx="842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L = 0</a:t>
            </a:r>
            <a:endParaRPr lang="en-US" sz="2800" baseline="300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0274" y="2181325"/>
            <a:ext cx="1298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 = -10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-4</a:t>
            </a:r>
            <a:endParaRPr lang="en-US" sz="2800" baseline="30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4228" y="2828575"/>
            <a:ext cx="1298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10BFF"/>
                </a:solidFill>
                <a:latin typeface="Times New Roman"/>
                <a:cs typeface="Times New Roman"/>
              </a:rPr>
              <a:t>L = -10</a:t>
            </a:r>
            <a:r>
              <a:rPr lang="en-US" sz="2800" baseline="30000" dirty="0" smtClean="0">
                <a:solidFill>
                  <a:srgbClr val="110BFF"/>
                </a:solidFill>
                <a:latin typeface="Times New Roman"/>
                <a:cs typeface="Times New Roman"/>
              </a:rPr>
              <a:t>-3</a:t>
            </a:r>
            <a:endParaRPr lang="en-US" sz="2800" baseline="30000" dirty="0">
              <a:solidFill>
                <a:srgbClr val="110B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4676" y="3442835"/>
            <a:ext cx="1298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B01"/>
                </a:solidFill>
                <a:latin typeface="Times New Roman"/>
                <a:cs typeface="Times New Roman"/>
              </a:rPr>
              <a:t>L = -10</a:t>
            </a:r>
            <a:r>
              <a:rPr lang="en-US" sz="2800" baseline="30000" dirty="0" smtClean="0">
                <a:solidFill>
                  <a:srgbClr val="00BB01"/>
                </a:solidFill>
                <a:latin typeface="Times New Roman"/>
                <a:cs typeface="Times New Roman"/>
              </a:rPr>
              <a:t>-2</a:t>
            </a:r>
            <a:endParaRPr lang="en-US" sz="2800" baseline="30000" dirty="0">
              <a:solidFill>
                <a:srgbClr val="00BB01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0140" y="42005"/>
            <a:ext cx="2604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625FF"/>
                </a:solidFill>
                <a:latin typeface="Times New Roman"/>
                <a:cs typeface="Times New Roman"/>
              </a:rPr>
              <a:t>2</a:t>
            </a:r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 + 1 Scenario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0334" y="565225"/>
            <a:ext cx="2693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/>
                <a:cs typeface="Times New Roman"/>
              </a:rPr>
              <a:t>Mirizzi</a:t>
            </a:r>
            <a:r>
              <a:rPr lang="en-US" sz="1400" i="1" dirty="0" smtClean="0">
                <a:latin typeface="Times New Roman"/>
                <a:cs typeface="Times New Roman"/>
              </a:rPr>
              <a:t>, N.S., </a:t>
            </a:r>
            <a:r>
              <a:rPr lang="en-US" sz="1400" i="1" dirty="0" err="1" smtClean="0">
                <a:latin typeface="Times New Roman"/>
                <a:cs typeface="Times New Roman"/>
              </a:rPr>
              <a:t>Miele</a:t>
            </a:r>
            <a:r>
              <a:rPr lang="en-US" sz="1400" i="1" dirty="0" smtClean="0">
                <a:latin typeface="Times New Roman"/>
                <a:cs typeface="Times New Roman"/>
              </a:rPr>
              <a:t>, </a:t>
            </a:r>
            <a:r>
              <a:rPr lang="en-US" sz="1400" i="1" dirty="0" err="1" smtClean="0">
                <a:latin typeface="Times New Roman"/>
                <a:cs typeface="Times New Roman"/>
              </a:rPr>
              <a:t>Serpico</a:t>
            </a:r>
            <a:r>
              <a:rPr lang="en-US" sz="1400" i="1" dirty="0" smtClean="0">
                <a:latin typeface="Times New Roman"/>
                <a:cs typeface="Times New Roman"/>
              </a:rPr>
              <a:t> 2012</a:t>
            </a:r>
            <a:endParaRPr lang="en-US" sz="1400" i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507" y="6067125"/>
            <a:ext cx="825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Times New Roman"/>
              </a:rPr>
              <a:t>L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~</a:t>
            </a:r>
            <a:r>
              <a:rPr lang="en-US" dirty="0" smtClean="0">
                <a:solidFill>
                  <a:srgbClr val="0000FF"/>
                </a:solidFill>
                <a:cs typeface="Times New Roman"/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  <a:cs typeface="Times New Roman"/>
              </a:rPr>
              <a:t>-3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conservative limit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Suppression crucially depends on the scenario considered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4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3861" y="58500"/>
            <a:ext cx="4915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Neutrino asymmetry evolution 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63" y="1246924"/>
            <a:ext cx="3550973" cy="4608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862" y="577347"/>
            <a:ext cx="3340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(2+1) with </a:t>
            </a:r>
            <a:r>
              <a:rPr lang="en-US" sz="2000" dirty="0" smtClean="0"/>
              <a:t>L=L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=L</a:t>
            </a:r>
            <a:r>
              <a:rPr lang="en-US" sz="2000" baseline="-25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and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  <a:cs typeface="Symbol" charset="2"/>
              </a:rPr>
              <a:t>f</a:t>
            </a:r>
            <a:r>
              <a:rPr lang="en-US" sz="2000" baseline="-25000" dirty="0" err="1" smtClean="0"/>
              <a:t>cp</a:t>
            </a:r>
            <a:r>
              <a:rPr lang="en-US" sz="2000" dirty="0" smtClean="0"/>
              <a:t> = 0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267819" y="725802"/>
            <a:ext cx="2693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/>
                <a:cs typeface="Times New Roman"/>
              </a:rPr>
              <a:t>Mirizzi</a:t>
            </a:r>
            <a:r>
              <a:rPr lang="en-US" sz="1400" i="1" dirty="0" smtClean="0">
                <a:latin typeface="Times New Roman"/>
                <a:cs typeface="Times New Roman"/>
              </a:rPr>
              <a:t>, N.S., </a:t>
            </a:r>
            <a:r>
              <a:rPr lang="en-US" sz="1400" i="1" dirty="0" err="1" smtClean="0">
                <a:latin typeface="Times New Roman"/>
                <a:cs typeface="Times New Roman"/>
              </a:rPr>
              <a:t>Miele</a:t>
            </a:r>
            <a:r>
              <a:rPr lang="en-US" sz="1400" i="1" dirty="0" smtClean="0">
                <a:latin typeface="Times New Roman"/>
                <a:cs typeface="Times New Roman"/>
              </a:rPr>
              <a:t>, </a:t>
            </a:r>
            <a:r>
              <a:rPr lang="en-US" sz="1400" i="1" dirty="0" err="1" smtClean="0">
                <a:latin typeface="Times New Roman"/>
                <a:cs typeface="Times New Roman"/>
              </a:rPr>
              <a:t>Serpico</a:t>
            </a:r>
            <a:r>
              <a:rPr lang="en-US" sz="1400" i="1" dirty="0" smtClean="0">
                <a:latin typeface="Times New Roman"/>
                <a:cs typeface="Times New Roman"/>
              </a:rPr>
              <a:t> 2012</a:t>
            </a:r>
            <a:endParaRPr lang="en-US" sz="1400" i="1" dirty="0">
              <a:latin typeface="Times New Roman"/>
              <a:cs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41429" y="1694573"/>
            <a:ext cx="3958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69757" y="2077394"/>
            <a:ext cx="3958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6251" y="2477751"/>
            <a:ext cx="39586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428563" y="1253668"/>
            <a:ext cx="409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sz="2400" baseline="-25000" dirty="0" smtClean="0">
                <a:latin typeface="Times New Roman"/>
                <a:cs typeface="Times New Roman"/>
              </a:rPr>
              <a:t>e</a:t>
            </a:r>
            <a:endParaRPr lang="en-US" sz="2400" baseline="-25000" dirty="0">
              <a:latin typeface="Symbol" charset="2"/>
              <a:cs typeface="Symbol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4327" y="1679968"/>
            <a:ext cx="416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endParaRPr lang="en-US" sz="2400" baseline="-250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74775" y="2030308"/>
            <a:ext cx="384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endParaRPr lang="en-US" sz="2400" baseline="-25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75188" y="575135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charset="2"/>
                <a:cs typeface="Symbol" charset="2"/>
              </a:rPr>
              <a:t>Dr</a:t>
            </a:r>
            <a:r>
              <a:rPr lang="en-US" sz="2000" dirty="0" smtClean="0">
                <a:latin typeface="Symbol" charset="2"/>
                <a:cs typeface="Symbol" charset="2"/>
              </a:rPr>
              <a:t>      </a:t>
            </a:r>
            <a:r>
              <a:rPr lang="en-US" sz="2000" dirty="0" smtClean="0">
                <a:cs typeface="Symbol" charset="2"/>
              </a:rPr>
              <a:t>L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endParaRPr lang="en-US" sz="2000" dirty="0">
              <a:latin typeface="Symbol" charset="2"/>
              <a:cs typeface="Symbol" charset="2"/>
            </a:endParaRP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752475"/>
              </p:ext>
            </p:extLst>
          </p:nvPr>
        </p:nvGraphicFramePr>
        <p:xfrm>
          <a:off x="4285431" y="684758"/>
          <a:ext cx="317781" cy="29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8" name="Equation" r:id="rId4" imgW="139700" imgH="127000" progId="Equation.3">
                  <p:embed/>
                </p:oleObj>
              </mc:Choice>
              <mc:Fallback>
                <p:oleObj name="Equation" r:id="rId4" imgW="139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431" y="684758"/>
                        <a:ext cx="317781" cy="29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861" y="5806408"/>
            <a:ext cx="952500" cy="33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4626" y="5823194"/>
            <a:ext cx="952500" cy="330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421" y="1349839"/>
            <a:ext cx="3510197" cy="447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5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0" y="0"/>
            <a:ext cx="9136998" cy="68580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3300140" y="58500"/>
            <a:ext cx="2604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Conclusions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62" y="989739"/>
            <a:ext cx="872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Current precision cosmological data show a preference for extra relativistic degrees of freedom (beyond 3 active neutrinos).</a:t>
            </a:r>
            <a:endParaRPr lang="en-US" dirty="0">
              <a:solidFill>
                <a:srgbClr val="02065D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467" y="1962973"/>
            <a:ext cx="83008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solidFill>
                  <a:srgbClr val="02065D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 interpretation of lab neutrino anomalies does not quite fit into the simplest picture. Necessary to suppress the sterile neutrino production in the Early Universe.</a:t>
            </a:r>
            <a:endParaRPr lang="en-US" dirty="0">
              <a:solidFill>
                <a:srgbClr val="02065D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468" y="2992427"/>
            <a:ext cx="8622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A possibility to reconcile cosmological and laboratory data would be the introduction of </a:t>
            </a:r>
          </a:p>
          <a:p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     a neutrino asymmetry.</a:t>
            </a:r>
            <a:endParaRPr lang="en-US" dirty="0">
              <a:solidFill>
                <a:srgbClr val="02065D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466" y="3991919"/>
            <a:ext cx="870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Solving the non-linear EOM for </a:t>
            </a:r>
            <a:r>
              <a:rPr lang="en-US" dirty="0" err="1" smtClean="0">
                <a:solidFill>
                  <a:srgbClr val="02065D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err="1" smtClean="0">
                <a:solidFill>
                  <a:srgbClr val="02065D"/>
                </a:solidFill>
                <a:latin typeface="Times New Roman"/>
                <a:cs typeface="Times New Roman"/>
              </a:rPr>
              <a:t>a</a:t>
            </a: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-</a:t>
            </a:r>
            <a:r>
              <a:rPr lang="en-US" dirty="0" smtClean="0">
                <a:solidFill>
                  <a:srgbClr val="02065D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 oscillations in a 3+1 scenario, we find that L &gt;10</a:t>
            </a:r>
            <a:r>
              <a:rPr lang="en-US" sz="2000" baseline="30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-3</a:t>
            </a: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 necessary to suppress the sterile neutrino production.</a:t>
            </a:r>
          </a:p>
          <a:p>
            <a:r>
              <a:rPr lang="en-US" dirty="0">
                <a:solidFill>
                  <a:srgbClr val="02065D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   (Suppression crucially depends on the scenario considered).</a:t>
            </a:r>
            <a:endParaRPr lang="en-US" dirty="0">
              <a:solidFill>
                <a:srgbClr val="02065D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73" y="5057679"/>
            <a:ext cx="905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However, L&gt; 10</a:t>
            </a:r>
            <a:r>
              <a:rPr lang="en-US" sz="2000" baseline="30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-3</a:t>
            </a: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 could leave a significant imprint on BBN trough the depletion of </a:t>
            </a:r>
            <a:r>
              <a:rPr lang="en-US" dirty="0" smtClean="0">
                <a:solidFill>
                  <a:srgbClr val="02065D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and </a:t>
            </a:r>
            <a:r>
              <a:rPr lang="en-US" dirty="0" smtClean="0">
                <a:solidFill>
                  <a:srgbClr val="02065D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e</a:t>
            </a:r>
          </a:p>
          <a:p>
            <a:r>
              <a:rPr lang="en-US" sz="2000" dirty="0" smtClean="0">
                <a:solidFill>
                  <a:srgbClr val="02065D"/>
                </a:solidFill>
              </a:rPr>
              <a:t>    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multi-momentum treatment  of the EOM necessary)</a:t>
            </a:r>
            <a:endParaRPr lang="en-US" sz="2000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69732" y="5176801"/>
            <a:ext cx="180696" cy="0"/>
          </a:xfrm>
          <a:prstGeom prst="line">
            <a:avLst/>
          </a:prstGeom>
          <a:ln w="19050">
            <a:solidFill>
              <a:srgbClr val="02065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34" y="2329631"/>
            <a:ext cx="3565647" cy="26655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21865" y="66022"/>
            <a:ext cx="66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Cosmological hints for extra radiation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684" y="557558"/>
            <a:ext cx="8631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Current precision cosmological data show a preference for </a:t>
            </a:r>
            <a:r>
              <a:rPr lang="en-US" sz="2000" dirty="0" smtClean="0">
                <a:latin typeface="Times New Roman"/>
                <a:cs typeface="Times New Roman"/>
              </a:rPr>
              <a:t>extra relativistic </a:t>
            </a:r>
            <a:r>
              <a:rPr lang="en-US" sz="2000" dirty="0" err="1" smtClean="0">
                <a:latin typeface="Times New Roman"/>
                <a:cs typeface="Times New Roman"/>
              </a:rPr>
              <a:t>d.o.f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endParaRPr lang="en-US" sz="2400" b="1" dirty="0">
              <a:solidFill>
                <a:srgbClr val="2970D5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428" y="1029006"/>
            <a:ext cx="3993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BBN (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standard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(T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~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1- 0.01 MeV) 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489608"/>
              </p:ext>
            </p:extLst>
          </p:nvPr>
        </p:nvGraphicFramePr>
        <p:xfrm>
          <a:off x="2642868" y="5093567"/>
          <a:ext cx="11398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0" name="Equation" r:id="rId5" imgW="508000" imgH="228600" progId="Equation.3">
                  <p:embed/>
                </p:oleObj>
              </mc:Choice>
              <mc:Fallback>
                <p:oleObj name="Equation" r:id="rId5" imgW="50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868" y="5093567"/>
                        <a:ext cx="1139825" cy="5159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00186" y="5690033"/>
            <a:ext cx="2522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Times New Roman"/>
                <a:cs typeface="Times New Roman"/>
              </a:rPr>
              <a:t>Mangano</a:t>
            </a:r>
            <a:r>
              <a:rPr lang="en-US" sz="1600" i="1" dirty="0" smtClean="0">
                <a:latin typeface="Times New Roman"/>
                <a:cs typeface="Times New Roman"/>
              </a:rPr>
              <a:t> and </a:t>
            </a:r>
            <a:r>
              <a:rPr lang="en-US" sz="1600" i="1" dirty="0" err="1" smtClean="0">
                <a:latin typeface="Times New Roman"/>
                <a:cs typeface="Times New Roman"/>
              </a:rPr>
              <a:t>Serpico</a:t>
            </a:r>
            <a:r>
              <a:rPr lang="en-US" sz="1600" i="1" dirty="0" smtClean="0">
                <a:latin typeface="Times New Roman"/>
                <a:cs typeface="Times New Roman"/>
              </a:rPr>
              <a:t>, 2011</a:t>
            </a:r>
          </a:p>
          <a:p>
            <a:r>
              <a:rPr lang="en-US" sz="1600" i="1" dirty="0" err="1">
                <a:latin typeface="Times New Roman"/>
                <a:cs typeface="Times New Roman"/>
              </a:rPr>
              <a:t>Hamman</a:t>
            </a:r>
            <a:r>
              <a:rPr lang="en-US" sz="1600" i="1" dirty="0">
                <a:latin typeface="Times New Roman"/>
                <a:cs typeface="Times New Roman"/>
              </a:rPr>
              <a:t> et al., 2011</a:t>
            </a:r>
          </a:p>
          <a:p>
            <a:r>
              <a:rPr lang="en-US" sz="1600" i="1" dirty="0" err="1" smtClean="0">
                <a:latin typeface="Times New Roman"/>
                <a:cs typeface="Times New Roman"/>
              </a:rPr>
              <a:t>Pettini</a:t>
            </a:r>
            <a:r>
              <a:rPr lang="en-US" sz="1600" i="1" dirty="0" smtClean="0">
                <a:latin typeface="Times New Roman"/>
                <a:cs typeface="Times New Roman"/>
              </a:rPr>
              <a:t> and Cooke, 2012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2463" y="5156287"/>
            <a:ext cx="139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(at 95% C.L)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012" y="5733733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  <a:sym typeface="Wingdings"/>
              </a:rPr>
              <a:t>with only a small significance preference for N</a:t>
            </a:r>
            <a:r>
              <a:rPr lang="en-US" b="1" baseline="30000" dirty="0" smtClean="0">
                <a:latin typeface="Times New Roman"/>
                <a:cs typeface="Times New Roman"/>
                <a:sym typeface="Wingdings"/>
              </a:rPr>
              <a:t>eff</a:t>
            </a:r>
            <a:r>
              <a:rPr lang="en-US" b="1" dirty="0" smtClean="0">
                <a:latin typeface="Times New Roman"/>
                <a:cs typeface="Times New Roman"/>
                <a:sym typeface="Wingdings"/>
              </a:rPr>
              <a:t> &gt; </a:t>
            </a:r>
            <a:r>
              <a:rPr lang="en-US" b="1" dirty="0" err="1" smtClean="0">
                <a:latin typeface="Times New Roman"/>
                <a:cs typeface="Times New Roman"/>
                <a:sym typeface="Wingdings"/>
              </a:rPr>
              <a:t>stand.value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214421" y="746168"/>
            <a:ext cx="131964" cy="141290"/>
          </a:xfrm>
          <a:prstGeom prst="ellipse">
            <a:avLst/>
          </a:prstGeom>
          <a:solidFill>
            <a:srgbClr val="0625FF"/>
          </a:solidFill>
          <a:ln>
            <a:solidFill>
              <a:srgbClr val="110B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17116" y="2191996"/>
            <a:ext cx="2555256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i="1" dirty="0" err="1">
                <a:latin typeface="Times New Roman"/>
                <a:cs typeface="Times New Roman"/>
              </a:rPr>
              <a:t>Mangano</a:t>
            </a:r>
            <a:r>
              <a:rPr lang="en-US" sz="1600" i="1" dirty="0">
                <a:latin typeface="Times New Roman"/>
                <a:cs typeface="Times New Roman"/>
              </a:rPr>
              <a:t> and </a:t>
            </a:r>
            <a:r>
              <a:rPr lang="en-US" sz="1600" i="1" dirty="0" err="1">
                <a:latin typeface="Times New Roman"/>
                <a:cs typeface="Times New Roman"/>
              </a:rPr>
              <a:t>Serpico</a:t>
            </a:r>
            <a:r>
              <a:rPr lang="en-US" sz="1600" i="1" dirty="0">
                <a:latin typeface="Times New Roman"/>
                <a:cs typeface="Times New Roman"/>
              </a:rPr>
              <a:t>, 2011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0846" y="2301755"/>
            <a:ext cx="4009387" cy="293470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29601" y="2223356"/>
            <a:ext cx="1963598" cy="33855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i="1" dirty="0" err="1">
                <a:latin typeface="Times New Roman"/>
                <a:cs typeface="Times New Roman"/>
              </a:rPr>
              <a:t>Hamman</a:t>
            </a:r>
            <a:r>
              <a:rPr lang="en-US" sz="1600" i="1" dirty="0">
                <a:latin typeface="Times New Roman"/>
                <a:cs typeface="Times New Roman"/>
              </a:rPr>
              <a:t> et al., 2011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718" y="1426871"/>
            <a:ext cx="7899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Light element abundances are sensitive to an excess of relativistic energy density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</a:t>
            </a:r>
          </a:p>
          <a:p>
            <a:r>
              <a:rPr lang="en-US" dirty="0" smtClean="0">
                <a:latin typeface="Times New Roman"/>
                <a:cs typeface="Times New Roman"/>
                <a:sym typeface="Wingdings"/>
              </a:rPr>
              <a:t>bound on N</a:t>
            </a:r>
            <a:r>
              <a:rPr lang="en-US" baseline="-25000" dirty="0" smtClean="0">
                <a:latin typeface="Times New Roman"/>
                <a:cs typeface="Times New Roman"/>
                <a:sym typeface="Wingdings"/>
              </a:rPr>
              <a:t>eff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from constrains  on primordial yields of D and </a:t>
            </a:r>
            <a:r>
              <a:rPr lang="en-US" baseline="30000" dirty="0" smtClean="0">
                <a:latin typeface="Times New Roman"/>
                <a:cs typeface="Times New Roman"/>
                <a:sym typeface="Wingdings"/>
              </a:rPr>
              <a:t>4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He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1982" y="2796900"/>
            <a:ext cx="1081759" cy="3857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2879" y="3263430"/>
            <a:ext cx="1094204" cy="27355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086304" y="2718500"/>
            <a:ext cx="1207181" cy="9439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86675" y="8780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90043" y="6165697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latin typeface="Times New Roman"/>
                <a:cs typeface="Times New Roman"/>
              </a:rPr>
              <a:t>N</a:t>
            </a:r>
            <a:r>
              <a:rPr lang="en-US" baseline="-25000" dirty="0" err="1" smtClean="0">
                <a:latin typeface="Times New Roman"/>
                <a:cs typeface="Times New Roman"/>
              </a:rPr>
              <a:t>eff</a:t>
            </a:r>
            <a:r>
              <a:rPr lang="en-US" dirty="0" smtClean="0">
                <a:latin typeface="Times New Roman"/>
                <a:cs typeface="Times New Roman"/>
              </a:rPr>
              <a:t> &gt; 0 not favored by BBN alone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6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0" y="0"/>
            <a:ext cx="9136998" cy="68580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3300140" y="58500"/>
            <a:ext cx="2604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Conclusions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62" y="989739"/>
            <a:ext cx="872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Current precision cosmological data show a preference for extra relativistic degrees of freedom (beyond 3 active neutrinos).</a:t>
            </a:r>
            <a:endParaRPr lang="en-US" dirty="0">
              <a:solidFill>
                <a:srgbClr val="02065D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467" y="1962973"/>
            <a:ext cx="83008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solidFill>
                  <a:srgbClr val="02065D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 interpretation of lab neutrino anomalies does not quite fit into the simplest picture. Necessary to suppress the sterile neutrino production in the Early Universe.</a:t>
            </a:r>
            <a:endParaRPr lang="en-US" dirty="0">
              <a:solidFill>
                <a:srgbClr val="02065D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468" y="2992427"/>
            <a:ext cx="8622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A possibility to reconcile cosmological and laboratory data would be the introduction of </a:t>
            </a:r>
          </a:p>
          <a:p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     a neutrino asymmetry.</a:t>
            </a:r>
            <a:endParaRPr lang="en-US" dirty="0">
              <a:solidFill>
                <a:srgbClr val="02065D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466" y="3991919"/>
            <a:ext cx="870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Solving the non-linear EOM for </a:t>
            </a:r>
            <a:r>
              <a:rPr lang="en-US" dirty="0" err="1" smtClean="0">
                <a:solidFill>
                  <a:srgbClr val="02065D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err="1" smtClean="0">
                <a:solidFill>
                  <a:srgbClr val="02065D"/>
                </a:solidFill>
                <a:latin typeface="Times New Roman"/>
                <a:cs typeface="Times New Roman"/>
              </a:rPr>
              <a:t>a</a:t>
            </a: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-</a:t>
            </a:r>
            <a:r>
              <a:rPr lang="en-US" dirty="0" smtClean="0">
                <a:solidFill>
                  <a:srgbClr val="02065D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 oscillations in a 3+1 scenario, we find that L &gt;10</a:t>
            </a:r>
            <a:r>
              <a:rPr lang="en-US" sz="2000" baseline="30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-3</a:t>
            </a: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 necessary to suppress the sterile neutrino production.</a:t>
            </a:r>
          </a:p>
          <a:p>
            <a:r>
              <a:rPr lang="en-US" dirty="0">
                <a:solidFill>
                  <a:srgbClr val="02065D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   (Suppression crucially depends on the scenario considered).</a:t>
            </a:r>
            <a:endParaRPr lang="en-US" dirty="0">
              <a:solidFill>
                <a:srgbClr val="02065D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73" y="5057679"/>
            <a:ext cx="905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However, L&gt; 10</a:t>
            </a:r>
            <a:r>
              <a:rPr lang="en-US" sz="2000" baseline="30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-3</a:t>
            </a: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 could leave a significant imprint on BBN trough the depletion of </a:t>
            </a:r>
            <a:r>
              <a:rPr lang="en-US" dirty="0" smtClean="0">
                <a:solidFill>
                  <a:srgbClr val="02065D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2065D"/>
                </a:solidFill>
                <a:latin typeface="Times New Roman"/>
                <a:cs typeface="Times New Roman"/>
              </a:rPr>
              <a:t>and </a:t>
            </a:r>
            <a:r>
              <a:rPr lang="en-US" dirty="0" smtClean="0">
                <a:solidFill>
                  <a:srgbClr val="02065D"/>
                </a:solidFill>
                <a:latin typeface="Symbol" charset="2"/>
                <a:cs typeface="Symbol" charset="2"/>
              </a:rPr>
              <a:t>n</a:t>
            </a:r>
            <a:r>
              <a:rPr lang="en-US" sz="2000" baseline="-25000" dirty="0" smtClean="0">
                <a:solidFill>
                  <a:srgbClr val="02065D"/>
                </a:solidFill>
                <a:latin typeface="Times New Roman"/>
                <a:cs typeface="Times New Roman"/>
              </a:rPr>
              <a:t>e</a:t>
            </a:r>
          </a:p>
          <a:p>
            <a:r>
              <a:rPr lang="en-US" sz="2000" dirty="0" smtClean="0">
                <a:solidFill>
                  <a:srgbClr val="02065D"/>
                </a:solidFill>
              </a:rPr>
              <a:t>    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multi-momentum treatment  of the EOM necessary)</a:t>
            </a:r>
            <a:endParaRPr lang="en-US" sz="2000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69732" y="5176801"/>
            <a:ext cx="180696" cy="0"/>
          </a:xfrm>
          <a:prstGeom prst="line">
            <a:avLst/>
          </a:prstGeom>
          <a:ln w="19050">
            <a:solidFill>
              <a:srgbClr val="02065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4482" y="6001136"/>
            <a:ext cx="578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Not too easy to mask sterile neutrinos in cosmology!</a:t>
            </a:r>
            <a:endParaRPr lang="en-US" sz="20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0" y="0"/>
            <a:ext cx="9136998" cy="68580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2540124" y="2527519"/>
            <a:ext cx="4156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Thank you</a:t>
            </a:r>
            <a:endParaRPr lang="en-US" sz="6000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579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9" y="234881"/>
            <a:ext cx="4775200" cy="3670300"/>
          </a:xfrm>
          <a:prstGeom prst="rect">
            <a:avLst/>
          </a:prstGeom>
        </p:spPr>
      </p:pic>
      <p:pic>
        <p:nvPicPr>
          <p:cNvPr id="3" name="Picture 2" descr="twopl2mixL4fixnuanu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0789" y="2457939"/>
            <a:ext cx="3812990" cy="4934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203" y="793227"/>
            <a:ext cx="1447800" cy="67310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78601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17" y="82475"/>
            <a:ext cx="4810536" cy="6680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586" y="1299634"/>
            <a:ext cx="3535955" cy="359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463" y="1827479"/>
            <a:ext cx="15875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3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1" y="65980"/>
            <a:ext cx="4836966" cy="6713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21" y="1805653"/>
            <a:ext cx="4027470" cy="442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144" y="2536785"/>
            <a:ext cx="1892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8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9" y="82475"/>
            <a:ext cx="5156200" cy="666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708" y="1801301"/>
            <a:ext cx="3982316" cy="393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800" y="2415038"/>
            <a:ext cx="1500991" cy="3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0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1865" y="66022"/>
            <a:ext cx="66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Cosmological hints for extra radiation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684" y="557558"/>
            <a:ext cx="8631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Current precision cosmological data show a preference for </a:t>
            </a:r>
            <a:r>
              <a:rPr lang="en-US" sz="2000" dirty="0" smtClean="0">
                <a:latin typeface="Times New Roman"/>
                <a:cs typeface="Times New Roman"/>
              </a:rPr>
              <a:t>extra relativistic </a:t>
            </a:r>
            <a:r>
              <a:rPr lang="en-US" sz="2000" dirty="0" err="1" smtClean="0">
                <a:latin typeface="Times New Roman"/>
                <a:cs typeface="Times New Roman"/>
              </a:rPr>
              <a:t>d.o.f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endParaRPr lang="en-US" sz="2400" b="1" dirty="0">
              <a:solidFill>
                <a:srgbClr val="2970D5"/>
              </a:solidFill>
              <a:latin typeface="Times New Roma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4421" y="746168"/>
            <a:ext cx="131964" cy="141290"/>
          </a:xfrm>
          <a:prstGeom prst="ellipse">
            <a:avLst/>
          </a:prstGeom>
          <a:solidFill>
            <a:srgbClr val="0625FF"/>
          </a:solidFill>
          <a:ln>
            <a:solidFill>
              <a:srgbClr val="110B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0463" y="1212358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b="1" dirty="0" smtClean="0">
                <a:solidFill>
                  <a:srgbClr val="00CF02"/>
                </a:solidFill>
                <a:latin typeface="Times New Roman"/>
                <a:cs typeface="Times New Roman"/>
              </a:rPr>
              <a:t>CMB  </a:t>
            </a:r>
            <a:r>
              <a:rPr lang="en-US" sz="2000" dirty="0" smtClean="0">
                <a:solidFill>
                  <a:srgbClr val="00CF02"/>
                </a:solidFill>
                <a:latin typeface="Times New Roman"/>
                <a:cs typeface="Times New Roman"/>
              </a:rPr>
              <a:t>(T</a:t>
            </a:r>
            <a:r>
              <a:rPr lang="en-US" sz="2000" b="1" dirty="0" smtClean="0">
                <a:solidFill>
                  <a:srgbClr val="00CF02"/>
                </a:solidFill>
                <a:latin typeface="Times New Roman"/>
                <a:cs typeface="Times New Roman"/>
              </a:rPr>
              <a:t>~</a:t>
            </a:r>
            <a:r>
              <a:rPr lang="en-US" sz="2000" dirty="0" smtClean="0">
                <a:solidFill>
                  <a:srgbClr val="00CF02"/>
                </a:solidFill>
                <a:latin typeface="Times New Roman"/>
                <a:cs typeface="Times New Roman"/>
              </a:rPr>
              <a:t>1 </a:t>
            </a:r>
            <a:r>
              <a:rPr lang="en-US" sz="2000" dirty="0" err="1" smtClean="0">
                <a:solidFill>
                  <a:srgbClr val="00CF02"/>
                </a:solidFill>
                <a:latin typeface="Times New Roman"/>
                <a:cs typeface="Times New Roman"/>
              </a:rPr>
              <a:t>eV</a:t>
            </a:r>
            <a:r>
              <a:rPr lang="en-US" sz="2000" dirty="0" smtClean="0">
                <a:solidFill>
                  <a:srgbClr val="00CF02"/>
                </a:solidFill>
                <a:latin typeface="Times New Roman"/>
                <a:cs typeface="Times New Roman"/>
              </a:rPr>
              <a:t>)</a:t>
            </a:r>
            <a:endParaRPr lang="en-US" sz="2000" dirty="0">
              <a:solidFill>
                <a:srgbClr val="00CF02"/>
              </a:solidFill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366" y="1912948"/>
            <a:ext cx="2351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Extra radiation impacts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 CMB anisotropies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4" name="Picture 13" descr="CMB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67" y="1535814"/>
            <a:ext cx="2994435" cy="14972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7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1865" y="66022"/>
            <a:ext cx="66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Cosmological hints for extra radiation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684" y="557558"/>
            <a:ext cx="8631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Current precision cosmological data show a preference for </a:t>
            </a:r>
            <a:r>
              <a:rPr lang="en-US" sz="2000" dirty="0" smtClean="0">
                <a:latin typeface="Times New Roman"/>
                <a:cs typeface="Times New Roman"/>
              </a:rPr>
              <a:t>extra relativistic </a:t>
            </a:r>
            <a:r>
              <a:rPr lang="en-US" sz="2000" dirty="0" err="1" smtClean="0">
                <a:latin typeface="Times New Roman"/>
                <a:cs typeface="Times New Roman"/>
              </a:rPr>
              <a:t>d.o.f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endParaRPr lang="en-US" sz="2400" b="1" dirty="0">
              <a:solidFill>
                <a:srgbClr val="2970D5"/>
              </a:solidFill>
              <a:latin typeface="Times New Roma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4421" y="746168"/>
            <a:ext cx="131964" cy="141290"/>
          </a:xfrm>
          <a:prstGeom prst="ellipse">
            <a:avLst/>
          </a:prstGeom>
          <a:solidFill>
            <a:srgbClr val="0625FF"/>
          </a:solidFill>
          <a:ln>
            <a:solidFill>
              <a:srgbClr val="110B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0463" y="1212358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b="1" dirty="0" smtClean="0">
                <a:solidFill>
                  <a:srgbClr val="00CF02"/>
                </a:solidFill>
                <a:latin typeface="Times New Roman"/>
                <a:cs typeface="Times New Roman"/>
              </a:rPr>
              <a:t>CMB  </a:t>
            </a:r>
            <a:r>
              <a:rPr lang="en-US" sz="2000" dirty="0" smtClean="0">
                <a:solidFill>
                  <a:srgbClr val="00CF02"/>
                </a:solidFill>
                <a:latin typeface="Times New Roman"/>
                <a:cs typeface="Times New Roman"/>
              </a:rPr>
              <a:t>(T</a:t>
            </a:r>
            <a:r>
              <a:rPr lang="en-US" sz="2000" b="1" dirty="0" smtClean="0">
                <a:solidFill>
                  <a:srgbClr val="00CF02"/>
                </a:solidFill>
                <a:latin typeface="Times New Roman"/>
                <a:cs typeface="Times New Roman"/>
              </a:rPr>
              <a:t>~</a:t>
            </a:r>
            <a:r>
              <a:rPr lang="en-US" sz="2000" dirty="0" smtClean="0">
                <a:solidFill>
                  <a:srgbClr val="00CF02"/>
                </a:solidFill>
                <a:latin typeface="Times New Roman"/>
                <a:cs typeface="Times New Roman"/>
              </a:rPr>
              <a:t>1 </a:t>
            </a:r>
            <a:r>
              <a:rPr lang="en-US" sz="2000" dirty="0" err="1" smtClean="0">
                <a:solidFill>
                  <a:srgbClr val="00CF02"/>
                </a:solidFill>
                <a:latin typeface="Times New Roman"/>
                <a:cs typeface="Times New Roman"/>
              </a:rPr>
              <a:t>eV</a:t>
            </a:r>
            <a:r>
              <a:rPr lang="en-US" sz="2000" dirty="0" smtClean="0">
                <a:solidFill>
                  <a:srgbClr val="00CF02"/>
                </a:solidFill>
                <a:latin typeface="Times New Roman"/>
                <a:cs typeface="Times New Roman"/>
              </a:rPr>
              <a:t>)</a:t>
            </a:r>
            <a:endParaRPr lang="en-US" sz="2000" dirty="0">
              <a:solidFill>
                <a:srgbClr val="00CF02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329" y="3512299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CMB Spectrum for different N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eff</a:t>
            </a:r>
            <a:endParaRPr lang="en-US" baseline="-250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626" y="2986197"/>
            <a:ext cx="4641726" cy="35181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85822" y="3038410"/>
            <a:ext cx="234664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54061"/>
                </a:solidFill>
                <a:latin typeface="American Typewriter"/>
                <a:cs typeface="American Typewriter"/>
              </a:rPr>
              <a:t>Adapted from Y.YY Wong </a:t>
            </a:r>
            <a:endParaRPr lang="en-US" sz="1400" dirty="0">
              <a:solidFill>
                <a:srgbClr val="254061"/>
              </a:solidFill>
              <a:latin typeface="American Typewriter"/>
              <a:cs typeface="American Typewriter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366" y="1912948"/>
            <a:ext cx="2351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Extra radiation impacts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 CMB anisotropies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7" name="Bent Arrow 36"/>
          <p:cNvSpPr/>
          <p:nvPr/>
        </p:nvSpPr>
        <p:spPr>
          <a:xfrm rot="5400000">
            <a:off x="6706411" y="1555895"/>
            <a:ext cx="1073247" cy="172463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77763" y="1912948"/>
            <a:ext cx="1478490" cy="58477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 N</a:t>
            </a:r>
            <a:r>
              <a:rPr lang="en-US" baseline="-25000" dirty="0" smtClean="0">
                <a:latin typeface="Times New Roman"/>
                <a:cs typeface="Times New Roman"/>
              </a:rPr>
              <a:t>eff</a:t>
            </a:r>
            <a:r>
              <a:rPr lang="en-US" sz="1600" dirty="0" smtClean="0">
                <a:latin typeface="Times New Roman"/>
                <a:cs typeface="Times New Roman"/>
              </a:rPr>
              <a:t>  from  the 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CMB Spectrum 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40" name="Picture 39" descr="CMBP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67" y="1535814"/>
            <a:ext cx="2994435" cy="149721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4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1865" y="66022"/>
            <a:ext cx="66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625FF"/>
                </a:solidFill>
                <a:latin typeface="Times New Roman"/>
                <a:cs typeface="Times New Roman"/>
              </a:rPr>
              <a:t>Cosmological hints for extra radiation</a:t>
            </a:r>
            <a:endParaRPr lang="en-US" b="1" i="1" dirty="0">
              <a:solidFill>
                <a:srgbClr val="0625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684" y="557558"/>
            <a:ext cx="8631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Current precision cosmological data show a preference for </a:t>
            </a:r>
            <a:r>
              <a:rPr lang="en-US" sz="2000" dirty="0" smtClean="0">
                <a:latin typeface="Times New Roman"/>
                <a:cs typeface="Times New Roman"/>
              </a:rPr>
              <a:t>extra relativistic </a:t>
            </a:r>
            <a:r>
              <a:rPr lang="en-US" sz="2000" dirty="0" err="1" smtClean="0">
                <a:latin typeface="Times New Roman"/>
                <a:cs typeface="Times New Roman"/>
              </a:rPr>
              <a:t>d.o.f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endParaRPr lang="en-US" sz="2400" b="1" dirty="0">
              <a:solidFill>
                <a:srgbClr val="2970D5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626" y="2986197"/>
            <a:ext cx="4641726" cy="3518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329" y="3512299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CMB Spectrum for different N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eff</a:t>
            </a:r>
            <a:endParaRPr lang="en-US" baseline="-250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97" y="4374690"/>
            <a:ext cx="3139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 Same data used to measure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other cosmological parameters 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85822" y="3038410"/>
            <a:ext cx="234664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54061"/>
                </a:solidFill>
                <a:latin typeface="American Typewriter"/>
                <a:cs typeface="American Typewriter"/>
              </a:rPr>
              <a:t>Adapted from Y.YY Wong </a:t>
            </a:r>
            <a:endParaRPr lang="en-US" sz="1400" dirty="0">
              <a:solidFill>
                <a:srgbClr val="254061"/>
              </a:solidFill>
              <a:latin typeface="American Typewriter"/>
              <a:cs typeface="American Typewrite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82" y="5181274"/>
            <a:ext cx="3406213" cy="50632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93634" y="5785885"/>
            <a:ext cx="177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ym typeface="Wingdings"/>
              </a:rPr>
              <a:t> </a:t>
            </a:r>
            <a:r>
              <a:rPr lang="en-US" b="1" i="1" dirty="0" smtClean="0">
                <a:latin typeface="Times New Roman"/>
                <a:cs typeface="Times New Roman"/>
                <a:sym typeface="Wingdings"/>
              </a:rPr>
              <a:t>degeneracies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463" y="1212358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b="1" dirty="0" smtClean="0">
                <a:solidFill>
                  <a:srgbClr val="00CF02"/>
                </a:solidFill>
                <a:latin typeface="Times New Roman"/>
                <a:cs typeface="Times New Roman"/>
              </a:rPr>
              <a:t>CMB  </a:t>
            </a:r>
            <a:r>
              <a:rPr lang="en-US" sz="2000" dirty="0" smtClean="0">
                <a:solidFill>
                  <a:srgbClr val="00CF02"/>
                </a:solidFill>
                <a:latin typeface="Times New Roman"/>
                <a:cs typeface="Times New Roman"/>
              </a:rPr>
              <a:t>(T</a:t>
            </a:r>
            <a:r>
              <a:rPr lang="en-US" sz="2000" b="1" dirty="0" smtClean="0">
                <a:solidFill>
                  <a:srgbClr val="00CF02"/>
                </a:solidFill>
                <a:latin typeface="Times New Roman"/>
                <a:cs typeface="Times New Roman"/>
              </a:rPr>
              <a:t>~</a:t>
            </a:r>
            <a:r>
              <a:rPr lang="en-US" sz="2000" dirty="0" smtClean="0">
                <a:solidFill>
                  <a:srgbClr val="00CF02"/>
                </a:solidFill>
                <a:latin typeface="Times New Roman"/>
                <a:cs typeface="Times New Roman"/>
              </a:rPr>
              <a:t>1 </a:t>
            </a:r>
            <a:r>
              <a:rPr lang="en-US" sz="2000" dirty="0" err="1" smtClean="0">
                <a:solidFill>
                  <a:srgbClr val="00CF02"/>
                </a:solidFill>
                <a:latin typeface="Times New Roman"/>
                <a:cs typeface="Times New Roman"/>
              </a:rPr>
              <a:t>eV</a:t>
            </a:r>
            <a:r>
              <a:rPr lang="en-US" sz="2000" dirty="0" smtClean="0">
                <a:solidFill>
                  <a:srgbClr val="00CF02"/>
                </a:solidFill>
                <a:latin typeface="Times New Roman"/>
                <a:cs typeface="Times New Roman"/>
              </a:rPr>
              <a:t>)</a:t>
            </a:r>
            <a:endParaRPr lang="en-US" sz="2000" dirty="0">
              <a:solidFill>
                <a:srgbClr val="00CF02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366" y="1912948"/>
            <a:ext cx="2351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Extra radiation impacts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 CMB anisotropies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0" name="Bent Arrow 29"/>
          <p:cNvSpPr/>
          <p:nvPr/>
        </p:nvSpPr>
        <p:spPr>
          <a:xfrm rot="5400000">
            <a:off x="6706411" y="1555895"/>
            <a:ext cx="1073247" cy="172463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77763" y="1912948"/>
            <a:ext cx="1478490" cy="58477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 N</a:t>
            </a:r>
            <a:r>
              <a:rPr lang="en-US" baseline="-25000" dirty="0" smtClean="0">
                <a:latin typeface="Times New Roman"/>
                <a:cs typeface="Times New Roman"/>
              </a:rPr>
              <a:t>eff</a:t>
            </a:r>
            <a:r>
              <a:rPr lang="en-US" sz="1600" dirty="0" smtClean="0">
                <a:latin typeface="Times New Roman"/>
                <a:cs typeface="Times New Roman"/>
              </a:rPr>
              <a:t>  from  the 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CMB Spectrum 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14421" y="746168"/>
            <a:ext cx="131964" cy="141290"/>
          </a:xfrm>
          <a:prstGeom prst="ellipse">
            <a:avLst/>
          </a:prstGeom>
          <a:solidFill>
            <a:srgbClr val="0625FF"/>
          </a:solidFill>
          <a:ln>
            <a:solidFill>
              <a:srgbClr val="110B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CMBP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67" y="1535814"/>
            <a:ext cx="2994435" cy="149721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0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33849" y="815356"/>
            <a:ext cx="517363" cy="188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51014" y="1814471"/>
            <a:ext cx="517363" cy="188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pet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70" y="636029"/>
            <a:ext cx="3312484" cy="2356883"/>
          </a:xfrm>
          <a:prstGeom prst="rect">
            <a:avLst/>
          </a:prstGeom>
        </p:spPr>
      </p:pic>
      <p:pic>
        <p:nvPicPr>
          <p:cNvPr id="10" name="Picture 9" descr="spettro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35" y="1495977"/>
            <a:ext cx="3312484" cy="2356883"/>
          </a:xfrm>
          <a:prstGeom prst="rect">
            <a:avLst/>
          </a:prstGeom>
        </p:spPr>
      </p:pic>
      <p:pic>
        <p:nvPicPr>
          <p:cNvPr id="11" name="Picture 10" descr="spettro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02" y="3987593"/>
            <a:ext cx="3312484" cy="2356883"/>
          </a:xfrm>
          <a:prstGeom prst="rect">
            <a:avLst/>
          </a:prstGeom>
        </p:spPr>
      </p:pic>
      <p:pic>
        <p:nvPicPr>
          <p:cNvPr id="12" name="Picture 11" descr="spettro.png"/>
          <p:cNvPicPr>
            <a:picLocks noChangeAspect="1"/>
          </p:cNvPicPr>
          <p:nvPr/>
        </p:nvPicPr>
        <p:blipFill>
          <a:blip r:embed="rId3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9" y="3355501"/>
            <a:ext cx="3312484" cy="23568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996" y="282377"/>
            <a:ext cx="257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8"/>
                </a:solidFill>
                <a:latin typeface="Times New Roman"/>
                <a:cs typeface="Times New Roman"/>
              </a:rPr>
              <a:t>Neff effects on the CMB</a:t>
            </a:r>
            <a:endParaRPr lang="en-US" b="1" i="1" dirty="0">
              <a:solidFill>
                <a:srgbClr val="0000C8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7408" y="16307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33849" y="1003515"/>
            <a:ext cx="454652" cy="10975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682" y="972155"/>
            <a:ext cx="1669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65A68"/>
                </a:solidFill>
                <a:latin typeface="Times New Roman"/>
                <a:cs typeface="Times New Roman"/>
              </a:rPr>
              <a:t>Matter-radiation</a:t>
            </a:r>
          </a:p>
          <a:p>
            <a:r>
              <a:rPr lang="en-US" sz="1600" b="1" dirty="0" smtClean="0">
                <a:solidFill>
                  <a:srgbClr val="165A68"/>
                </a:solidFill>
                <a:latin typeface="Times New Roman"/>
                <a:cs typeface="Times New Roman"/>
              </a:rPr>
              <a:t>equality</a:t>
            </a:r>
            <a:endParaRPr lang="en-US" sz="1600" b="1" dirty="0">
              <a:solidFill>
                <a:srgbClr val="165A68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52" y="1709110"/>
            <a:ext cx="14892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65A68"/>
                </a:solidFill>
                <a:latin typeface="Times New Roman"/>
                <a:cs typeface="Times New Roman"/>
              </a:rPr>
              <a:t>degenerate with</a:t>
            </a:r>
          </a:p>
          <a:p>
            <a:r>
              <a:rPr lang="en-US" sz="1600" dirty="0" err="1" smtClean="0">
                <a:solidFill>
                  <a:srgbClr val="165A68"/>
                </a:solidFill>
                <a:latin typeface="Symbol" charset="2"/>
                <a:cs typeface="Symbol" charset="2"/>
              </a:rPr>
              <a:t>W</a:t>
            </a:r>
            <a:r>
              <a:rPr lang="en-US" baseline="-25000" dirty="0" err="1">
                <a:solidFill>
                  <a:srgbClr val="165A68"/>
                </a:solidFill>
                <a:latin typeface="Times New Roman"/>
                <a:cs typeface="Times New Roman"/>
              </a:rPr>
              <a:t>m</a:t>
            </a:r>
            <a:endParaRPr lang="en-US" baseline="-25000" dirty="0">
              <a:solidFill>
                <a:srgbClr val="165A68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2135" y="893757"/>
            <a:ext cx="412164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Sound horizon/angular positions of the peaks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00298" y="3277101"/>
            <a:ext cx="595752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34217" y="1223034"/>
            <a:ext cx="2210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degenerate with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W</a:t>
            </a:r>
            <a:r>
              <a:rPr lang="en-US" baseline="-25000" dirty="0" err="1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lang="en-US" baseline="-25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t</a:t>
            </a:r>
            <a:endParaRPr lang="en-US" baseline="-25000" dirty="0">
              <a:solidFill>
                <a:schemeClr val="bg1">
                  <a:lumMod val="8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27397" y="4531494"/>
            <a:ext cx="1757312" cy="33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D9D9D9"/>
                </a:solidFill>
                <a:latin typeface="Times New Roman"/>
                <a:cs typeface="Times New Roman"/>
              </a:rPr>
              <a:t>Anisotropic stress</a:t>
            </a:r>
            <a:endParaRPr lang="en-US" sz="1600" b="1" dirty="0">
              <a:solidFill>
                <a:srgbClr val="D9D9D9"/>
              </a:solidFill>
              <a:latin typeface="Times New Roman"/>
              <a:cs typeface="Times New Roman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412167" y="4939170"/>
            <a:ext cx="235165" cy="26655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64688" y="4954851"/>
            <a:ext cx="1957587" cy="61555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D9D9D9"/>
                </a:solidFill>
                <a:latin typeface="Times New Roman"/>
                <a:cs typeface="Times New Roman"/>
              </a:rPr>
              <a:t>(partially) degenerate 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Times New Roman"/>
                <a:cs typeface="Times New Roman"/>
              </a:rPr>
              <a:t>with</a:t>
            </a:r>
            <a:r>
              <a:rPr lang="en-US" sz="160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D9D9D9"/>
                </a:solidFill>
                <a:latin typeface="Times New Roman"/>
                <a:cs typeface="Times New Roman"/>
              </a:rPr>
              <a:t>A</a:t>
            </a:r>
            <a:r>
              <a:rPr lang="en-US" baseline="-25000" dirty="0" smtClean="0">
                <a:solidFill>
                  <a:srgbClr val="D9D9D9"/>
                </a:solidFill>
                <a:latin typeface="Times New Roman"/>
                <a:cs typeface="Times New Roman"/>
              </a:rPr>
              <a:t>s</a:t>
            </a:r>
            <a:r>
              <a:rPr lang="en-US" sz="1600" dirty="0" smtClean="0">
                <a:solidFill>
                  <a:srgbClr val="D9D9D9"/>
                </a:solidFill>
                <a:latin typeface="Times New Roman"/>
                <a:cs typeface="Times New Roman"/>
              </a:rPr>
              <a:t> and </a:t>
            </a:r>
            <a:r>
              <a:rPr lang="en-US" dirty="0" smtClean="0">
                <a:solidFill>
                  <a:srgbClr val="D9D9D9"/>
                </a:solidFill>
                <a:latin typeface="Times New Roman"/>
                <a:cs typeface="Times New Roman"/>
              </a:rPr>
              <a:t>n</a:t>
            </a:r>
            <a:r>
              <a:rPr lang="en-US" baseline="-25000" dirty="0" smtClean="0">
                <a:solidFill>
                  <a:srgbClr val="D9D9D9"/>
                </a:solidFill>
                <a:latin typeface="Times New Roman"/>
                <a:cs typeface="Times New Roman"/>
              </a:rPr>
              <a:t>s</a:t>
            </a:r>
            <a:endParaRPr lang="en-US" baseline="-25000" dirty="0">
              <a:solidFill>
                <a:srgbClr val="D9D9D9"/>
              </a:solidFill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254" y="5571264"/>
            <a:ext cx="1801432" cy="61555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D9D9D9"/>
                </a:solidFill>
                <a:latin typeface="Times New Roman"/>
                <a:cs typeface="Times New Roman"/>
              </a:rPr>
              <a:t>Damping tail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Times New Roman"/>
                <a:cs typeface="Times New Roman"/>
              </a:rPr>
              <a:t>degenerate with </a:t>
            </a:r>
            <a:r>
              <a:rPr lang="en-US" dirty="0" err="1" smtClean="0">
                <a:solidFill>
                  <a:srgbClr val="D9D9D9"/>
                </a:solidFill>
                <a:latin typeface="Times New Roman"/>
                <a:cs typeface="Times New Roman"/>
              </a:rPr>
              <a:t>Y</a:t>
            </a:r>
            <a:r>
              <a:rPr lang="en-US" baseline="-25000" dirty="0" err="1" smtClean="0">
                <a:solidFill>
                  <a:srgbClr val="D9D9D9"/>
                </a:solidFill>
                <a:latin typeface="Times New Roman"/>
                <a:cs typeface="Times New Roman"/>
              </a:rPr>
              <a:t>p</a:t>
            </a:r>
            <a:endParaRPr lang="en-US" baseline="-25000" dirty="0">
              <a:solidFill>
                <a:srgbClr val="D9D9D9"/>
              </a:solidFill>
              <a:latin typeface="Times New Roman"/>
              <a:cs typeface="Times New Roman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39343" y="4390374"/>
            <a:ext cx="0" cy="33855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33849" y="815356"/>
            <a:ext cx="517363" cy="188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51014" y="1814471"/>
            <a:ext cx="517363" cy="188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pett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70" y="636029"/>
            <a:ext cx="3312484" cy="2356883"/>
          </a:xfrm>
          <a:prstGeom prst="rect">
            <a:avLst/>
          </a:prstGeom>
        </p:spPr>
      </p:pic>
      <p:pic>
        <p:nvPicPr>
          <p:cNvPr id="10" name="Picture 9" descr="spettro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35" y="1495977"/>
            <a:ext cx="3312484" cy="2356883"/>
          </a:xfrm>
          <a:prstGeom prst="rect">
            <a:avLst/>
          </a:prstGeom>
        </p:spPr>
      </p:pic>
      <p:pic>
        <p:nvPicPr>
          <p:cNvPr id="11" name="Picture 10" descr="spettro.pn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02" y="3987593"/>
            <a:ext cx="3312484" cy="2356883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spettro.png"/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9" y="3355501"/>
            <a:ext cx="3312484" cy="23568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996" y="282377"/>
            <a:ext cx="257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8"/>
                </a:solidFill>
                <a:latin typeface="Times New Roman"/>
                <a:cs typeface="Times New Roman"/>
              </a:rPr>
              <a:t>Neff effects on the CMB</a:t>
            </a:r>
            <a:endParaRPr lang="en-US" b="1" i="1" dirty="0">
              <a:solidFill>
                <a:srgbClr val="0000C8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7408" y="16307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33849" y="1003515"/>
            <a:ext cx="454652" cy="10975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682" y="972155"/>
            <a:ext cx="1669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65A68"/>
                </a:solidFill>
                <a:latin typeface="Times New Roman"/>
                <a:cs typeface="Times New Roman"/>
              </a:rPr>
              <a:t>Matter-radiation</a:t>
            </a:r>
          </a:p>
          <a:p>
            <a:r>
              <a:rPr lang="en-US" sz="1600" b="1" dirty="0" smtClean="0">
                <a:solidFill>
                  <a:srgbClr val="165A68"/>
                </a:solidFill>
                <a:latin typeface="Times New Roman"/>
                <a:cs typeface="Times New Roman"/>
              </a:rPr>
              <a:t>equality</a:t>
            </a:r>
            <a:endParaRPr lang="en-US" sz="1600" b="1" dirty="0">
              <a:solidFill>
                <a:srgbClr val="165A68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52" y="1709110"/>
            <a:ext cx="14892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65A68"/>
                </a:solidFill>
                <a:latin typeface="Times New Roman"/>
                <a:cs typeface="Times New Roman"/>
              </a:rPr>
              <a:t>degenerate with</a:t>
            </a:r>
          </a:p>
          <a:p>
            <a:r>
              <a:rPr lang="en-US" sz="1600" dirty="0" err="1" smtClean="0">
                <a:solidFill>
                  <a:srgbClr val="165A68"/>
                </a:solidFill>
                <a:latin typeface="Symbol" charset="2"/>
                <a:cs typeface="Symbol" charset="2"/>
              </a:rPr>
              <a:t>W</a:t>
            </a:r>
            <a:r>
              <a:rPr lang="en-US" baseline="-25000" dirty="0" err="1">
                <a:solidFill>
                  <a:srgbClr val="165A68"/>
                </a:solidFill>
                <a:latin typeface="Times New Roman"/>
                <a:cs typeface="Times New Roman"/>
              </a:rPr>
              <a:t>m</a:t>
            </a:r>
            <a:endParaRPr lang="en-US" baseline="-25000" dirty="0">
              <a:solidFill>
                <a:srgbClr val="165A68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2135" y="893757"/>
            <a:ext cx="412164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B8D9C"/>
                </a:solidFill>
                <a:latin typeface="Times New Roman"/>
                <a:cs typeface="Times New Roman"/>
              </a:rPr>
              <a:t>Sound horizon/angular positions of the peaks</a:t>
            </a:r>
            <a:endParaRPr lang="en-US" sz="1600" b="1" dirty="0">
              <a:solidFill>
                <a:srgbClr val="1B8D9C"/>
              </a:solidFill>
              <a:latin typeface="Times New Roman"/>
              <a:cs typeface="Times New Roman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00298" y="3277101"/>
            <a:ext cx="595752" cy="0"/>
          </a:xfrm>
          <a:prstGeom prst="straightConnector1">
            <a:avLst/>
          </a:prstGeom>
          <a:ln>
            <a:solidFill>
              <a:srgbClr val="1B8D9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34217" y="1223034"/>
            <a:ext cx="275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B8D9C"/>
                </a:solidFill>
                <a:latin typeface="Times New Roman"/>
                <a:cs typeface="Times New Roman"/>
              </a:rPr>
              <a:t>degenerate with </a:t>
            </a:r>
            <a:r>
              <a:rPr lang="en-US" sz="1600" dirty="0" err="1" smtClean="0">
                <a:solidFill>
                  <a:srgbClr val="1B8D9C"/>
                </a:solidFill>
                <a:latin typeface="Symbol" charset="2"/>
                <a:cs typeface="Symbol" charset="2"/>
              </a:rPr>
              <a:t>W</a:t>
            </a:r>
            <a:r>
              <a:rPr lang="en-US" baseline="-25000" dirty="0" err="1">
                <a:solidFill>
                  <a:srgbClr val="1B8D9C"/>
                </a:solidFill>
                <a:latin typeface="Times New Roman"/>
                <a:cs typeface="Times New Roman"/>
              </a:rPr>
              <a:t>m</a:t>
            </a:r>
            <a:r>
              <a:rPr lang="en-US" baseline="-25000" dirty="0" smtClean="0">
                <a:solidFill>
                  <a:srgbClr val="1B8D9C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B8D9C"/>
                </a:solidFill>
                <a:latin typeface="Times New Roman"/>
                <a:cs typeface="Times New Roman"/>
              </a:rPr>
              <a:t>and h</a:t>
            </a:r>
            <a:endParaRPr lang="en-US" baseline="-25000" dirty="0">
              <a:solidFill>
                <a:srgbClr val="1B8D9C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27397" y="4531494"/>
            <a:ext cx="1757312" cy="338554"/>
          </a:xfrm>
          <a:prstGeom prst="rect">
            <a:avLst/>
          </a:prstGeom>
          <a:noFill/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Anisotropic stress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412167" y="4939170"/>
            <a:ext cx="235165" cy="266559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64688" y="4954851"/>
            <a:ext cx="1957587" cy="615553"/>
          </a:xfrm>
          <a:prstGeom prst="rect">
            <a:avLst/>
          </a:prstGeom>
          <a:noFill/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(partially) degenerate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with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and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s</a:t>
            </a:r>
            <a:endParaRPr lang="en-US" baseline="-25000" dirty="0">
              <a:solidFill>
                <a:schemeClr val="bg1">
                  <a:lumMod val="8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254" y="5571264"/>
            <a:ext cx="1801432" cy="615553"/>
          </a:xfrm>
          <a:prstGeom prst="rect">
            <a:avLst/>
          </a:prstGeom>
          <a:noFill/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Damping tail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degenerate with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lang="en-US" baseline="-25000" dirty="0" err="1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p</a:t>
            </a:r>
            <a:endParaRPr lang="en-US" baseline="-25000" dirty="0">
              <a:solidFill>
                <a:schemeClr val="bg1">
                  <a:lumMod val="8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39343" y="4390374"/>
            <a:ext cx="0" cy="338554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7415" y="653221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Neutrinos at the forefront, 24 Oct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6145" y="6536162"/>
            <a:ext cx="116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Ninetta Saviano</a:t>
            </a:r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30180</TotalTime>
  <Words>3945</Words>
  <Application>Microsoft Macintosh PowerPoint</Application>
  <PresentationFormat>On-screen Show (4:3)</PresentationFormat>
  <Paragraphs>559</Paragraphs>
  <Slides>45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Equation</vt:lpstr>
      <vt:lpstr>Effects of dynamical neutrino asymmetries for eV sterile neutrino production in the Early Universe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recent complementary papers on thermalization of 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Ninetta Saviano</dc:creator>
  <cp:lastModifiedBy>Ninetta Saviano</cp:lastModifiedBy>
  <cp:revision>350</cp:revision>
  <cp:lastPrinted>2012-09-14T07:33:25Z</cp:lastPrinted>
  <dcterms:created xsi:type="dcterms:W3CDTF">2012-09-01T08:59:13Z</dcterms:created>
  <dcterms:modified xsi:type="dcterms:W3CDTF">2012-10-25T12:54:18Z</dcterms:modified>
</cp:coreProperties>
</file>