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Default Extension="pict" ContentType="image/pict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Default Extension="pdf" ContentType="application/pdf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9" r:id="rId1"/>
  </p:sldMasterIdLst>
  <p:notesMasterIdLst>
    <p:notesMasterId r:id="rId59"/>
  </p:notesMasterIdLst>
  <p:sldIdLst>
    <p:sldId id="307" r:id="rId2"/>
    <p:sldId id="256" r:id="rId3"/>
    <p:sldId id="279" r:id="rId4"/>
    <p:sldId id="275" r:id="rId5"/>
    <p:sldId id="276" r:id="rId6"/>
    <p:sldId id="277" r:id="rId7"/>
    <p:sldId id="289" r:id="rId8"/>
    <p:sldId id="278" r:id="rId9"/>
    <p:sldId id="317" r:id="rId10"/>
    <p:sldId id="322" r:id="rId11"/>
    <p:sldId id="305" r:id="rId12"/>
    <p:sldId id="316" r:id="rId13"/>
    <p:sldId id="306" r:id="rId14"/>
    <p:sldId id="304" r:id="rId15"/>
    <p:sldId id="310" r:id="rId16"/>
    <p:sldId id="311" r:id="rId17"/>
    <p:sldId id="312" r:id="rId18"/>
    <p:sldId id="290" r:id="rId19"/>
    <p:sldId id="280" r:id="rId20"/>
    <p:sldId id="281" r:id="rId21"/>
    <p:sldId id="282" r:id="rId22"/>
    <p:sldId id="274" r:id="rId23"/>
    <p:sldId id="283" r:id="rId24"/>
    <p:sldId id="284" r:id="rId25"/>
    <p:sldId id="291" r:id="rId26"/>
    <p:sldId id="318" r:id="rId27"/>
    <p:sldId id="298" r:id="rId28"/>
    <p:sldId id="263" r:id="rId29"/>
    <p:sldId id="261" r:id="rId30"/>
    <p:sldId id="292" r:id="rId31"/>
    <p:sldId id="285" r:id="rId32"/>
    <p:sldId id="297" r:id="rId33"/>
    <p:sldId id="319" r:id="rId34"/>
    <p:sldId id="321" r:id="rId35"/>
    <p:sldId id="299" r:id="rId36"/>
    <p:sldId id="293" r:id="rId37"/>
    <p:sldId id="286" r:id="rId38"/>
    <p:sldId id="287" r:id="rId39"/>
    <p:sldId id="308" r:id="rId40"/>
    <p:sldId id="314" r:id="rId41"/>
    <p:sldId id="288" r:id="rId42"/>
    <p:sldId id="302" r:id="rId43"/>
    <p:sldId id="303" r:id="rId44"/>
    <p:sldId id="267" r:id="rId45"/>
    <p:sldId id="270" r:id="rId46"/>
    <p:sldId id="260" r:id="rId47"/>
    <p:sldId id="268" r:id="rId48"/>
    <p:sldId id="301" r:id="rId49"/>
    <p:sldId id="259" r:id="rId50"/>
    <p:sldId id="265" r:id="rId51"/>
    <p:sldId id="309" r:id="rId52"/>
    <p:sldId id="264" r:id="rId53"/>
    <p:sldId id="272" r:id="rId54"/>
    <p:sldId id="262" r:id="rId55"/>
    <p:sldId id="258" r:id="rId56"/>
    <p:sldId id="266" r:id="rId57"/>
    <p:sldId id="269" r:id="rId58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8" charset="0"/>
        <a:ea typeface="ヒラギノ角ゴ Pro W3" pitchFamily="-128" charset="-128"/>
        <a:cs typeface="ヒラギノ角ゴ Pro W3" pitchFamily="-12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8" charset="0"/>
        <a:ea typeface="ヒラギノ角ゴ Pro W3" pitchFamily="-128" charset="-128"/>
        <a:cs typeface="ヒラギノ角ゴ Pro W3" pitchFamily="-12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8" charset="0"/>
        <a:ea typeface="ヒラギノ角ゴ Pro W3" pitchFamily="-128" charset="-128"/>
        <a:cs typeface="ヒラギノ角ゴ Pro W3" pitchFamily="-12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8" charset="0"/>
        <a:ea typeface="ヒラギノ角ゴ Pro W3" pitchFamily="-128" charset="-128"/>
        <a:cs typeface="ヒラギノ角ゴ Pro W3" pitchFamily="-12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8" charset="0"/>
        <a:ea typeface="ヒラギノ角ゴ Pro W3" pitchFamily="-128" charset="-128"/>
        <a:cs typeface="ヒラギノ角ゴ Pro W3" pitchFamily="-12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8" charset="0"/>
        <a:ea typeface="ヒラギノ角ゴ Pro W3" pitchFamily="-128" charset="-128"/>
        <a:cs typeface="ヒラギノ角ゴ Pro W3" pitchFamily="-12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8" charset="0"/>
        <a:ea typeface="ヒラギノ角ゴ Pro W3" pitchFamily="-128" charset="-128"/>
        <a:cs typeface="ヒラギノ角ゴ Pro W3" pitchFamily="-12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8" charset="0"/>
        <a:ea typeface="ヒラギノ角ゴ Pro W3" pitchFamily="-128" charset="-128"/>
        <a:cs typeface="ヒラギノ角ゴ Pro W3" pitchFamily="-12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8" charset="0"/>
        <a:ea typeface="ヒラギノ角ゴ Pro W3" pitchFamily="-128" charset="-128"/>
        <a:cs typeface="ヒラギノ角ゴ Pro W3" pitchFamily="-12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282" autoAdjust="0"/>
    <p:restoredTop sz="90929"/>
  </p:normalViewPr>
  <p:slideViewPr>
    <p:cSldViewPr>
      <p:cViewPr>
        <p:scale>
          <a:sx n="200" d="100"/>
          <a:sy n="200" d="100"/>
        </p:scale>
        <p:origin x="-96" y="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ict"/><Relationship Id="rId2" Type="http://schemas.openxmlformats.org/officeDocument/2006/relationships/image" Target="../media/image71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ict"/><Relationship Id="rId2" Type="http://schemas.openxmlformats.org/officeDocument/2006/relationships/image" Target="../media/image75.pict"/><Relationship Id="rId3" Type="http://schemas.openxmlformats.org/officeDocument/2006/relationships/image" Target="../media/image7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100" name="Placeholder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6D816D-A746-4737-A240-27B3BFB02CAB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8" charset="0"/>
        <a:ea typeface="ヒラギノ角ゴ Pro W3" pitchFamily="-128" charset="-128"/>
        <a:cs typeface="ヒラギノ角ゴ Pro W3" pitchFamily="-128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8" charset="0"/>
        <a:ea typeface="ヒラギノ角ゴ Pro W3" pitchFamily="-1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8" charset="0"/>
        <a:ea typeface="ヒラギノ角ゴ Pro W3" pitchFamily="-1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8" charset="0"/>
        <a:ea typeface="ヒラギノ角ゴ Pro W3" pitchFamily="-1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8" charset="0"/>
        <a:ea typeface="ヒラギノ角ゴ Pro W3" pitchFamily="-12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EF0E2-B7F8-4CF3-99C8-7DB37C50A4B4}" type="slidenum">
              <a:rPr lang="fr-FR"/>
              <a:pPr/>
              <a:t>1</a:t>
            </a:fld>
            <a:endParaRPr lang="fr-FR"/>
          </a:p>
        </p:txBody>
      </p:sp>
      <p:sp>
        <p:nvSpPr>
          <p:cNvPr id="12083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On m’a dit un jour, le GDR c’est bien ça permet de faire causer les jeunes…alors un grand merci aux organisateurs</a:t>
            </a:r>
          </a:p>
          <a:p>
            <a:r>
              <a:rPr lang="fr-FR"/>
              <a:t>When GDR was created, I asked organizers what is the use of it. The answer was : it allows young physicists to speak in public and become known. So I want to thant the present organisers : I feel younger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81209-9CC0-436B-9566-BE10B65DCDCA}" type="slidenum">
              <a:rPr lang="fr-FR"/>
              <a:pPr/>
              <a:t>10</a:t>
            </a:fld>
            <a:endParaRPr lang="fr-FR"/>
          </a:p>
        </p:txBody>
      </p:sp>
      <p:sp>
        <p:nvSpPr>
          <p:cNvPr id="15257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01FE0-D62A-4C0C-A82A-D9943AF35A5A}" type="slidenum">
              <a:rPr lang="fr-FR"/>
              <a:pPr/>
              <a:t>11</a:t>
            </a:fld>
            <a:endParaRPr lang="fr-FR"/>
          </a:p>
        </p:txBody>
      </p:sp>
      <p:sp>
        <p:nvSpPr>
          <p:cNvPr id="11571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E6BF0-9BDB-47DE-9DF1-B982CF557BD5}" type="slidenum">
              <a:rPr lang="fr-FR"/>
              <a:pPr/>
              <a:t>12</a:t>
            </a:fld>
            <a:endParaRPr lang="fr-FR"/>
          </a:p>
        </p:txBody>
      </p:sp>
      <p:sp>
        <p:nvSpPr>
          <p:cNvPr id="13517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96F92-5EE5-4F42-97FF-229E8866E20D}" type="slidenum">
              <a:rPr lang="fr-FR"/>
              <a:pPr/>
              <a:t>13</a:t>
            </a:fld>
            <a:endParaRPr lang="fr-FR"/>
          </a:p>
        </p:txBody>
      </p:sp>
      <p:sp>
        <p:nvSpPr>
          <p:cNvPr id="11469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98C74-A8BB-479E-8077-640AF5688BEF}" type="slidenum">
              <a:rPr lang="fr-FR"/>
              <a:pPr/>
              <a:t>14</a:t>
            </a:fld>
            <a:endParaRPr lang="fr-FR"/>
          </a:p>
        </p:txBody>
      </p:sp>
      <p:sp>
        <p:nvSpPr>
          <p:cNvPr id="11673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A2AD3-91B7-460D-A991-578009B37022}" type="slidenum">
              <a:rPr lang="fr-FR"/>
              <a:pPr/>
              <a:t>15</a:t>
            </a:fld>
            <a:endParaRPr lang="fr-FR"/>
          </a:p>
        </p:txBody>
      </p:sp>
      <p:sp>
        <p:nvSpPr>
          <p:cNvPr id="13619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F0F82-FFF0-4AD4-8F21-F887B313E202}" type="slidenum">
              <a:rPr lang="fr-FR"/>
              <a:pPr/>
              <a:t>16</a:t>
            </a:fld>
            <a:endParaRPr lang="fr-FR"/>
          </a:p>
        </p:txBody>
      </p:sp>
      <p:sp>
        <p:nvSpPr>
          <p:cNvPr id="13721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90EB0-1E3D-4979-9B57-2485DDE55CA3}" type="slidenum">
              <a:rPr lang="fr-FR"/>
              <a:pPr/>
              <a:t>17</a:t>
            </a:fld>
            <a:endParaRPr lang="fr-FR"/>
          </a:p>
        </p:txBody>
      </p:sp>
      <p:sp>
        <p:nvSpPr>
          <p:cNvPr id="13824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0A496-EB54-4D9F-ABED-D1A11C9DCCD4}" type="slidenum">
              <a:rPr lang="fr-FR"/>
              <a:pPr/>
              <a:t>18</a:t>
            </a:fld>
            <a:endParaRPr lang="fr-FR"/>
          </a:p>
        </p:txBody>
      </p:sp>
      <p:sp>
        <p:nvSpPr>
          <p:cNvPr id="8089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Less than a year ago we published this proposition</a:t>
            </a:r>
          </a:p>
          <a:p>
            <a:r>
              <a:rPr lang="fr-FR"/>
              <a:t>PBq : 10</a:t>
            </a:r>
            <a:r>
              <a:rPr lang="fr-FR" altLang="ja-JP"/>
              <a:t>^15 Bq</a:t>
            </a:r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902C9-A59D-47B1-9C18-AB6724857B42}" type="slidenum">
              <a:rPr lang="fr-FR"/>
              <a:pPr/>
              <a:t>19</a:t>
            </a:fld>
            <a:endParaRPr lang="fr-FR"/>
          </a:p>
        </p:txBody>
      </p:sp>
      <p:sp>
        <p:nvSpPr>
          <p:cNvPr id="5734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91A72-AEE9-409F-BE81-28385310C3FC}" type="slidenum">
              <a:rPr lang="fr-FR"/>
              <a:pPr/>
              <a:t>2</a:t>
            </a:fld>
            <a:endParaRPr lang="fr-FR"/>
          </a:p>
        </p:txBody>
      </p:sp>
      <p:sp>
        <p:nvSpPr>
          <p:cNvPr id="1536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CeLAND : Cerium in LArge Neutrino Detector</a:t>
            </a:r>
          </a:p>
          <a:p>
            <a:r>
              <a:rPr lang="fr-FR"/>
              <a:t>Everything is on this 1st slide and I could stop here or you can start sleeping, but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B30F5-6D81-4F7C-940A-8CA4C81A8701}" type="slidenum">
              <a:rPr lang="fr-FR"/>
              <a:pPr/>
              <a:t>20</a:t>
            </a:fld>
            <a:endParaRPr lang="fr-FR"/>
          </a:p>
        </p:txBody>
      </p:sp>
      <p:sp>
        <p:nvSpPr>
          <p:cNvPr id="7065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AD62F-1E43-4AE1-892F-57B1A56B9911}" type="slidenum">
              <a:rPr lang="fr-FR"/>
              <a:pPr/>
              <a:t>21</a:t>
            </a:fld>
            <a:endParaRPr lang="fr-FR"/>
          </a:p>
        </p:txBody>
      </p:sp>
      <p:sp>
        <p:nvSpPr>
          <p:cNvPr id="7168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Une source de neutrino n’interagit que par diffusion élastique et est donc beaucoup plus sensible aux bruits de fonds (radioactivité, neutrinos solaires)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273B5-2570-43B0-B1C7-32F5684222C1}" type="slidenum">
              <a:rPr lang="fr-FR"/>
              <a:pPr/>
              <a:t>22</a:t>
            </a:fld>
            <a:endParaRPr lang="fr-FR"/>
          </a:p>
        </p:txBody>
      </p:sp>
      <p:sp>
        <p:nvSpPr>
          <p:cNvPr id="5017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The PMTs in KamLAND produce ≈ 1000 W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EA975-2702-4B81-AB99-9E6E8F1C5248}" type="slidenum">
              <a:rPr lang="fr-FR"/>
              <a:pPr/>
              <a:t>23</a:t>
            </a:fld>
            <a:endParaRPr lang="fr-FR"/>
          </a:p>
        </p:txBody>
      </p:sp>
      <p:sp>
        <p:nvSpPr>
          <p:cNvPr id="7270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02582-9BF1-4C75-90EA-DF881A5F9D7D}" type="slidenum">
              <a:rPr lang="fr-FR"/>
              <a:pPr/>
              <a:t>24</a:t>
            </a:fld>
            <a:endParaRPr lang="fr-FR"/>
          </a:p>
        </p:txBody>
      </p:sp>
      <p:sp>
        <p:nvSpPr>
          <p:cNvPr id="7373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Dépendance en temps connue qui aide à la détermination du fond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AF21B-A0B8-4189-9E01-31DC092767FF}" type="slidenum">
              <a:rPr lang="fr-FR"/>
              <a:pPr/>
              <a:t>25</a:t>
            </a:fld>
            <a:endParaRPr lang="fr-FR"/>
          </a:p>
        </p:txBody>
      </p:sp>
      <p:sp>
        <p:nvSpPr>
          <p:cNvPr id="8499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7AF37-14FB-4177-9971-D85206053047}" type="slidenum">
              <a:rPr lang="fr-FR"/>
              <a:pPr/>
              <a:t>26</a:t>
            </a:fld>
            <a:endParaRPr lang="fr-FR"/>
          </a:p>
        </p:txBody>
      </p:sp>
      <p:sp>
        <p:nvSpPr>
          <p:cNvPr id="144386" name="Placeholder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Placeholder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7E923-B16A-4B7F-A9FB-4E6B8057A4BE}" type="slidenum">
              <a:rPr lang="fr-FR"/>
              <a:pPr/>
              <a:t>27</a:t>
            </a:fld>
            <a:endParaRPr lang="fr-FR"/>
          </a:p>
        </p:txBody>
      </p:sp>
      <p:sp>
        <p:nvSpPr>
          <p:cNvPr id="9830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369CE-F6BD-43BB-90EF-A0A89120C7CF}" type="slidenum">
              <a:rPr lang="fr-FR"/>
              <a:pPr/>
              <a:t>28</a:t>
            </a:fld>
            <a:endParaRPr lang="fr-FR"/>
          </a:p>
        </p:txBody>
      </p:sp>
      <p:sp>
        <p:nvSpPr>
          <p:cNvPr id="1843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109DC-6C5A-4DFD-BFAD-711D62D6BD04}" type="slidenum">
              <a:rPr lang="fr-FR"/>
              <a:pPr/>
              <a:t>29</a:t>
            </a:fld>
            <a:endParaRPr lang="fr-FR"/>
          </a:p>
        </p:txBody>
      </p:sp>
      <p:sp>
        <p:nvSpPr>
          <p:cNvPr id="1945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76E0B-408D-44B2-A4EA-37C6AFFC1CEA}" type="slidenum">
              <a:rPr lang="fr-FR"/>
              <a:pPr/>
              <a:t>3</a:t>
            </a:fld>
            <a:endParaRPr lang="fr-FR"/>
          </a:p>
        </p:txBody>
      </p:sp>
      <p:sp>
        <p:nvSpPr>
          <p:cNvPr id="6963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60394-2868-4ABE-AE92-8A523FE03A5A}" type="slidenum">
              <a:rPr lang="fr-FR"/>
              <a:pPr/>
              <a:t>30</a:t>
            </a:fld>
            <a:endParaRPr lang="fr-FR"/>
          </a:p>
        </p:txBody>
      </p:sp>
      <p:sp>
        <p:nvSpPr>
          <p:cNvPr id="8704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B56AB-366B-4532-A27D-CEF2B49B1439}" type="slidenum">
              <a:rPr lang="fr-FR"/>
              <a:pPr/>
              <a:t>31</a:t>
            </a:fld>
            <a:endParaRPr lang="fr-FR"/>
          </a:p>
        </p:txBody>
      </p:sp>
      <p:sp>
        <p:nvSpPr>
          <p:cNvPr id="7475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EF418-81CB-41BB-9254-7CD37B3A72F2}" type="slidenum">
              <a:rPr lang="fr-FR"/>
              <a:pPr/>
              <a:t>32</a:t>
            </a:fld>
            <a:endParaRPr lang="fr-FR"/>
          </a:p>
        </p:txBody>
      </p:sp>
      <p:sp>
        <p:nvSpPr>
          <p:cNvPr id="9933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1C0C8-9A8B-4DE2-878A-BC8160015D07}" type="slidenum">
              <a:rPr lang="fr-FR"/>
              <a:pPr/>
              <a:t>33</a:t>
            </a:fld>
            <a:endParaRPr lang="fr-FR"/>
          </a:p>
        </p:txBody>
      </p:sp>
      <p:sp>
        <p:nvSpPr>
          <p:cNvPr id="146434" name="Placeholder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Placeholder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1B1CC-71F6-4E19-8F8F-7583D7457639}" type="slidenum">
              <a:rPr lang="fr-FR"/>
              <a:pPr/>
              <a:t>34</a:t>
            </a:fld>
            <a:endParaRPr lang="fr-FR"/>
          </a:p>
        </p:txBody>
      </p:sp>
      <p:sp>
        <p:nvSpPr>
          <p:cNvPr id="150530" name="Placeholder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Placeholder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36946-F512-4BE8-86A7-F5BAC3951BF6}" type="slidenum">
              <a:rPr lang="fr-FR"/>
              <a:pPr/>
              <a:t>35</a:t>
            </a:fld>
            <a:endParaRPr lang="fr-FR"/>
          </a:p>
        </p:txBody>
      </p:sp>
      <p:sp>
        <p:nvSpPr>
          <p:cNvPr id="10137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EEF76-2402-431A-89C8-FE8BD12D6F84}" type="slidenum">
              <a:rPr lang="fr-FR"/>
              <a:pPr/>
              <a:t>36</a:t>
            </a:fld>
            <a:endParaRPr lang="fr-FR"/>
          </a:p>
        </p:txBody>
      </p:sp>
      <p:sp>
        <p:nvSpPr>
          <p:cNvPr id="8909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6B3AD-1CCA-46CF-8547-19C587560B1E}" type="slidenum">
              <a:rPr lang="fr-FR"/>
              <a:pPr/>
              <a:t>37</a:t>
            </a:fld>
            <a:endParaRPr lang="fr-FR"/>
          </a:p>
        </p:txBody>
      </p:sp>
      <p:sp>
        <p:nvSpPr>
          <p:cNvPr id="7577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DDC87-B345-4931-9852-F84981AEC37B}" type="slidenum">
              <a:rPr lang="fr-FR"/>
              <a:pPr/>
              <a:t>38</a:t>
            </a:fld>
            <a:endParaRPr lang="fr-FR"/>
          </a:p>
        </p:txBody>
      </p:sp>
      <p:sp>
        <p:nvSpPr>
          <p:cNvPr id="7680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81C8B-3FA2-459D-B7CE-50A1D2CC9206}" type="slidenum">
              <a:rPr lang="fr-FR"/>
              <a:pPr/>
              <a:t>39</a:t>
            </a:fld>
            <a:endParaRPr lang="fr-FR"/>
          </a:p>
        </p:txBody>
      </p:sp>
      <p:sp>
        <p:nvSpPr>
          <p:cNvPr id="12493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0FD97-1030-4103-8572-A26DCB9DFC2C}" type="slidenum">
              <a:rPr lang="fr-FR"/>
              <a:pPr/>
              <a:t>4</a:t>
            </a:fld>
            <a:endParaRPr lang="fr-FR"/>
          </a:p>
        </p:txBody>
      </p:sp>
      <p:sp>
        <p:nvSpPr>
          <p:cNvPr id="6553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3160D-F3CD-490B-936E-2C929741C8EF}" type="slidenum">
              <a:rPr lang="fr-FR"/>
              <a:pPr/>
              <a:t>40</a:t>
            </a:fld>
            <a:endParaRPr lang="fr-FR"/>
          </a:p>
        </p:txBody>
      </p:sp>
      <p:sp>
        <p:nvSpPr>
          <p:cNvPr id="13926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1315D-14B6-4D0C-95B2-7B48E0722B08}" type="slidenum">
              <a:rPr lang="fr-FR"/>
              <a:pPr/>
              <a:t>41</a:t>
            </a:fld>
            <a:endParaRPr lang="fr-FR"/>
          </a:p>
        </p:txBody>
      </p:sp>
      <p:sp>
        <p:nvSpPr>
          <p:cNvPr id="8294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09F0F-CA90-4394-BE8C-C72E10DDE904}" type="slidenum">
              <a:rPr lang="fr-FR"/>
              <a:pPr/>
              <a:t>42</a:t>
            </a:fld>
            <a:endParaRPr lang="fr-FR"/>
          </a:p>
        </p:txBody>
      </p:sp>
      <p:sp>
        <p:nvSpPr>
          <p:cNvPr id="10854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59D7A-C7FF-4C7F-9390-05B2C2DC23C1}" type="slidenum">
              <a:rPr lang="fr-FR"/>
              <a:pPr/>
              <a:t>43</a:t>
            </a:fld>
            <a:endParaRPr lang="fr-FR"/>
          </a:p>
        </p:txBody>
      </p:sp>
      <p:sp>
        <p:nvSpPr>
          <p:cNvPr id="11059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F2648-E052-43D3-9AD5-B77FEB3C6740}" type="slidenum">
              <a:rPr lang="fr-FR"/>
              <a:pPr/>
              <a:t>44</a:t>
            </a:fld>
            <a:endParaRPr lang="fr-FR"/>
          </a:p>
        </p:txBody>
      </p:sp>
      <p:sp>
        <p:nvSpPr>
          <p:cNvPr id="3072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DD0F6-3FE6-4C1B-850C-841E080862CD}" type="slidenum">
              <a:rPr lang="fr-FR"/>
              <a:pPr/>
              <a:t>45</a:t>
            </a:fld>
            <a:endParaRPr lang="fr-FR"/>
          </a:p>
        </p:txBody>
      </p:sp>
      <p:sp>
        <p:nvSpPr>
          <p:cNvPr id="3891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A79AC-79BE-4133-AA04-B41ED798ACE2}" type="slidenum">
              <a:rPr lang="fr-FR"/>
              <a:pPr/>
              <a:t>46</a:t>
            </a:fld>
            <a:endParaRPr lang="fr-FR"/>
          </a:p>
        </p:txBody>
      </p:sp>
      <p:sp>
        <p:nvSpPr>
          <p:cNvPr id="1741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7E48D-72ED-4B52-AD6A-E9D0896A6135}" type="slidenum">
              <a:rPr lang="fr-FR"/>
              <a:pPr/>
              <a:t>47</a:t>
            </a:fld>
            <a:endParaRPr lang="fr-FR"/>
          </a:p>
        </p:txBody>
      </p:sp>
      <p:sp>
        <p:nvSpPr>
          <p:cNvPr id="3174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C5AB4-6F41-438D-9353-C4EC0868648E}" type="slidenum">
              <a:rPr lang="fr-FR"/>
              <a:pPr/>
              <a:t>48</a:t>
            </a:fld>
            <a:endParaRPr lang="fr-FR"/>
          </a:p>
        </p:txBody>
      </p:sp>
      <p:sp>
        <p:nvSpPr>
          <p:cNvPr id="10035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Computations made for KamLAND but very similar for other neutrino detector (scale with R)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075D6-F1C7-4907-9F46-1DB39224FE13}" type="slidenum">
              <a:rPr lang="fr-FR"/>
              <a:pPr/>
              <a:t>49</a:t>
            </a:fld>
            <a:endParaRPr lang="fr-FR"/>
          </a:p>
        </p:txBody>
      </p:sp>
      <p:sp>
        <p:nvSpPr>
          <p:cNvPr id="2253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F6E6E-D8EA-44D7-BA9A-BF3215939670}" type="slidenum">
              <a:rPr lang="fr-FR"/>
              <a:pPr/>
              <a:t>5</a:t>
            </a:fld>
            <a:endParaRPr lang="fr-FR"/>
          </a:p>
        </p:txBody>
      </p:sp>
      <p:sp>
        <p:nvSpPr>
          <p:cNvPr id="6656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0B210-2F29-4CE2-ACA6-FE1B127A2AAD}" type="slidenum">
              <a:rPr lang="fr-FR"/>
              <a:pPr/>
              <a:t>50</a:t>
            </a:fld>
            <a:endParaRPr lang="fr-FR"/>
          </a:p>
        </p:txBody>
      </p:sp>
      <p:sp>
        <p:nvSpPr>
          <p:cNvPr id="3277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4195B-35B2-4BDE-B0EA-136CD5545034}" type="slidenum">
              <a:rPr lang="fr-FR"/>
              <a:pPr/>
              <a:t>51</a:t>
            </a:fld>
            <a:endParaRPr lang="fr-FR"/>
          </a:p>
        </p:txBody>
      </p:sp>
      <p:sp>
        <p:nvSpPr>
          <p:cNvPr id="14029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0D5A0-D24A-405D-824F-AF65B473BA1E}" type="slidenum">
              <a:rPr lang="fr-FR"/>
              <a:pPr/>
              <a:t>52</a:t>
            </a:fld>
            <a:endParaRPr lang="fr-FR"/>
          </a:p>
        </p:txBody>
      </p:sp>
      <p:sp>
        <p:nvSpPr>
          <p:cNvPr id="2048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8F0CD-D021-49C5-A612-6A75E10FDB6E}" type="slidenum">
              <a:rPr lang="fr-FR"/>
              <a:pPr/>
              <a:t>53</a:t>
            </a:fld>
            <a:endParaRPr lang="fr-FR"/>
          </a:p>
        </p:txBody>
      </p:sp>
      <p:sp>
        <p:nvSpPr>
          <p:cNvPr id="4813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DA7D6-C140-439C-AB4A-63603F53B38E}" type="slidenum">
              <a:rPr lang="fr-FR"/>
              <a:pPr/>
              <a:t>54</a:t>
            </a:fld>
            <a:endParaRPr lang="fr-FR"/>
          </a:p>
        </p:txBody>
      </p:sp>
      <p:sp>
        <p:nvSpPr>
          <p:cNvPr id="2150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12365-BBF5-4CBB-87B6-422AD2ABD2A8}" type="slidenum">
              <a:rPr lang="fr-FR"/>
              <a:pPr/>
              <a:t>55</a:t>
            </a:fld>
            <a:endParaRPr lang="fr-FR"/>
          </a:p>
        </p:txBody>
      </p:sp>
      <p:sp>
        <p:nvSpPr>
          <p:cNvPr id="2355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31EDE-03F9-4EFF-BD47-2865F53D7EF9}" type="slidenum">
              <a:rPr lang="fr-FR"/>
              <a:pPr/>
              <a:t>56</a:t>
            </a:fld>
            <a:endParaRPr lang="fr-FR"/>
          </a:p>
        </p:txBody>
      </p:sp>
      <p:sp>
        <p:nvSpPr>
          <p:cNvPr id="3379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66CB5-EEBC-48B0-ACFD-278B80E98BA0}" type="slidenum">
              <a:rPr lang="fr-FR"/>
              <a:pPr/>
              <a:t>57</a:t>
            </a:fld>
            <a:endParaRPr lang="fr-FR"/>
          </a:p>
        </p:txBody>
      </p:sp>
      <p:sp>
        <p:nvSpPr>
          <p:cNvPr id="3481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FA046-AD91-418A-B987-982D62FD6270}" type="slidenum">
              <a:rPr lang="fr-FR"/>
              <a:pPr/>
              <a:t>6</a:t>
            </a:fld>
            <a:endParaRPr lang="fr-FR"/>
          </a:p>
        </p:txBody>
      </p:sp>
      <p:sp>
        <p:nvSpPr>
          <p:cNvPr id="6758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Global fit prenant en comptes toutes les corrélations entre expériences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C506A-0105-49AE-BF62-01D8F37C4B28}" type="slidenum">
              <a:rPr lang="fr-FR"/>
              <a:pPr/>
              <a:t>7</a:t>
            </a:fld>
            <a:endParaRPr lang="fr-FR"/>
          </a:p>
        </p:txBody>
      </p:sp>
      <p:sp>
        <p:nvSpPr>
          <p:cNvPr id="8192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75B40-1615-4523-B923-4F502439E1FF}" type="slidenum">
              <a:rPr lang="fr-FR"/>
              <a:pPr/>
              <a:t>8</a:t>
            </a:fld>
            <a:endParaRPr lang="fr-FR"/>
          </a:p>
        </p:txBody>
      </p:sp>
      <p:sp>
        <p:nvSpPr>
          <p:cNvPr id="6861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Et un lieu de production des antineutrinos beaucoup moins étendu que les longueurs d’oscillation attendues sinon on délave tout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2ED1A-D37A-4DF4-A35D-6A7469998D6C}" type="slidenum">
              <a:rPr lang="fr-FR"/>
              <a:pPr/>
              <a:t>9</a:t>
            </a:fld>
            <a:endParaRPr lang="fr-FR"/>
          </a:p>
        </p:txBody>
      </p:sp>
      <p:sp>
        <p:nvSpPr>
          <p:cNvPr id="14233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499AF-76F0-4DCE-94D4-A7C18616A35D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C5E8-46B0-4056-911C-FD05AA334947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1885950" cy="5943600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505450" cy="5943600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0C9EA-1BD6-45D3-BC4B-3584C5B2F90E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91400" cy="709613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543300" cy="487680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1219200"/>
            <a:ext cx="3543300" cy="487680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3528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06400" y="6494463"/>
            <a:ext cx="987425" cy="215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555625" cy="215900"/>
          </a:xfrm>
        </p:spPr>
        <p:txBody>
          <a:bodyPr/>
          <a:lstStyle>
            <a:lvl1pPr>
              <a:defRPr/>
            </a:lvl1pPr>
          </a:lstStyle>
          <a:p>
            <a:fld id="{D7D4B993-D64E-4838-83F3-EB2D867E981E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91400" cy="709613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19200"/>
            <a:ext cx="3543300" cy="487680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219200"/>
            <a:ext cx="3543300" cy="487680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3528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06400" y="6494463"/>
            <a:ext cx="987425" cy="215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555625" cy="215900"/>
          </a:xfrm>
        </p:spPr>
        <p:txBody>
          <a:bodyPr/>
          <a:lstStyle>
            <a:lvl1pPr>
              <a:defRPr/>
            </a:lvl1pPr>
          </a:lstStyle>
          <a:p>
            <a:fld id="{40D753EC-BA88-4FCB-BD7C-76E1DFD0766C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91400" cy="709613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19200"/>
            <a:ext cx="7239000" cy="236220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733800"/>
            <a:ext cx="7239000" cy="236220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3528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06400" y="6494463"/>
            <a:ext cx="987425" cy="215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555625" cy="215900"/>
          </a:xfrm>
        </p:spPr>
        <p:txBody>
          <a:bodyPr/>
          <a:lstStyle>
            <a:lvl1pPr>
              <a:defRPr/>
            </a:lvl1pPr>
          </a:lstStyle>
          <a:p>
            <a:fld id="{A00A3193-E426-4F2B-9175-CA13D80B28B9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91400" cy="709613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1219200"/>
            <a:ext cx="72390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3528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06400" y="6494463"/>
            <a:ext cx="987425" cy="215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555625" cy="215900"/>
          </a:xfrm>
        </p:spPr>
        <p:txBody>
          <a:bodyPr/>
          <a:lstStyle>
            <a:lvl1pPr>
              <a:defRPr/>
            </a:lvl1pPr>
          </a:lstStyle>
          <a:p>
            <a:fld id="{DC82CB60-3D9B-4C09-854F-65CCE22EF9A0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91400" cy="709613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219200"/>
            <a:ext cx="3543300" cy="236220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219200"/>
            <a:ext cx="3543300" cy="236220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295400" y="3733800"/>
            <a:ext cx="7239000" cy="236220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3528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06400" y="6494463"/>
            <a:ext cx="987425" cy="215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555625" cy="215900"/>
          </a:xfrm>
        </p:spPr>
        <p:txBody>
          <a:bodyPr/>
          <a:lstStyle>
            <a:lvl1pPr>
              <a:defRPr/>
            </a:lvl1pPr>
          </a:lstStyle>
          <a:p>
            <a:fld id="{85A086D1-DAAA-4A41-A0DE-2948B447C848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91400" cy="709613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19200"/>
            <a:ext cx="3543300" cy="487680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219200"/>
            <a:ext cx="3543300" cy="236220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3733800"/>
            <a:ext cx="3543300" cy="236220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895600" y="6477000"/>
            <a:ext cx="33528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06400" y="6494463"/>
            <a:ext cx="987425" cy="215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555625" cy="215900"/>
          </a:xfrm>
        </p:spPr>
        <p:txBody>
          <a:bodyPr/>
          <a:lstStyle>
            <a:lvl1pPr>
              <a:defRPr/>
            </a:lvl1pPr>
          </a:lstStyle>
          <a:p>
            <a:fld id="{322C5E95-D312-4A1F-99EB-A1EC9DCAB28B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D802A-FD19-4E28-8972-9D35F50BC39D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A539B-E551-49C6-B47D-C8602FD7631D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543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219200"/>
            <a:ext cx="3543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D2540-E48C-4F1B-A876-5AC502A8722B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5A131-B003-47E5-9785-D220D6E3F4A7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C90C0-C569-4048-AEB7-EBDF06DA426F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D7D4C-8672-4330-928B-1102DE5116F3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6FB5A-55E3-4E65-A889-8A18B872FAAE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408BC-A662-4E70-A183-5C206C1F736E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df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39" descr="barre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85800" y="762000"/>
            <a:ext cx="83169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040" descr="barre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84213" y="6092825"/>
            <a:ext cx="8351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0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19200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173" name="Rectangle 104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3914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6178" name="Rectangle 105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77000"/>
            <a:ext cx="3352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5F5F5F"/>
                </a:solidFill>
              </a:defRPr>
            </a:lvl1pPr>
          </a:lstStyle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180" name="Rectangle 106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494463"/>
            <a:ext cx="987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5F5F5F"/>
                </a:solidFill>
              </a:defRPr>
            </a:lvl1pPr>
          </a:lstStyle>
          <a:p>
            <a:r>
              <a:rPr lang="fr-FR"/>
              <a:t>October 22, 2012</a:t>
            </a:r>
          </a:p>
        </p:txBody>
      </p:sp>
      <p:sp>
        <p:nvSpPr>
          <p:cNvPr id="6181" name="Rectangle 1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77000"/>
            <a:ext cx="555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5F5F5F"/>
                </a:solidFill>
              </a:defRPr>
            </a:lvl1pPr>
          </a:lstStyle>
          <a:p>
            <a:fld id="{0DB8739B-CAA0-4752-9C20-7A1E14684890}" type="slidenum">
              <a:rPr lang="fr-FR"/>
              <a:pPr/>
              <a:t>‹#›</a:t>
            </a:fld>
            <a:r>
              <a:rPr lang="fr-FR"/>
              <a:t>/40</a:t>
            </a:r>
          </a:p>
        </p:txBody>
      </p:sp>
      <p:pic>
        <p:nvPicPr>
          <p:cNvPr id="7178" name="Picture 1064" descr="irfu_i_transparent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rcRect/>
              <a:stretch>
                <a:fillRect/>
              </a:stretch>
            </p:blipFill>
          </mc:Choice>
          <mc:Fallback>
            <p:blipFill>
              <a:blip r:embed="rId22"/>
              <a:srcRect/>
              <a:stretch>
                <a:fillRect/>
              </a:stretch>
            </p:blipFill>
          </mc:Fallback>
        </mc:AlternateContent>
        <p:spPr bwMode="auto">
          <a:xfrm>
            <a:off x="152400" y="66675"/>
            <a:ext cx="606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logo_apc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8301038" y="66675"/>
            <a:ext cx="736600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2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2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2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2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28" charset="0"/>
          <a:ea typeface="ＭＳ Ｐゴシック" charset="0"/>
          <a:cs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28" charset="0"/>
          <a:ea typeface="ＭＳ Ｐゴシック" charset="0"/>
          <a:cs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28" charset="0"/>
          <a:ea typeface="ＭＳ Ｐゴシック" charset="0"/>
          <a:cs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28" charset="0"/>
          <a:ea typeface="ＭＳ Ｐゴシック" charset="0"/>
          <a:cs typeface="ＭＳ Ｐゴシック" charset="0"/>
        </a:defRPr>
      </a:lvl9pPr>
    </p:titleStyle>
    <p:bodyStyle>
      <a:lvl1pPr marL="477838" indent="-382588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-128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284163" algn="l" rtl="0" eaLnBrk="0" fontAlgn="base" hangingPunct="0">
        <a:spcBef>
          <a:spcPct val="20000"/>
        </a:spcBef>
        <a:spcAft>
          <a:spcPct val="0"/>
        </a:spcAft>
        <a:buSzPct val="90000"/>
        <a:buFont typeface="Times" pitchFamily="-128" charset="0"/>
        <a:buChar char="•"/>
        <a:defRPr sz="2400">
          <a:solidFill>
            <a:schemeClr val="tx1"/>
          </a:solidFill>
          <a:latin typeface="+mn-lt"/>
        </a:defRPr>
      </a:lvl2pPr>
      <a:lvl3pPr marL="1371600" indent="-228600" algn="l" rtl="0" eaLnBrk="0" fontAlgn="base" hangingPunct="0">
        <a:spcBef>
          <a:spcPct val="20000"/>
        </a:spcBef>
        <a:spcAft>
          <a:spcPct val="0"/>
        </a:spcAft>
        <a:buSzPct val="45000"/>
        <a:buChar char="–"/>
        <a:defRPr sz="2000">
          <a:solidFill>
            <a:schemeClr val="tx1"/>
          </a:solidFill>
          <a:latin typeface="+mn-lt"/>
          <a:ea typeface="ヒラギノ角ゴ Pro W3" pitchFamily="-128" charset="-128"/>
        </a:defRPr>
      </a:lvl3pPr>
      <a:lvl4pPr marL="17907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ヒラギノ角ゴ Pro W3" pitchFamily="-128" charset="-128"/>
        </a:defRPr>
      </a:lvl4pPr>
      <a:lvl5pPr marL="22098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ヒラギノ角ゴ Pro W3" pitchFamily="-128" charset="-128"/>
        </a:defRPr>
      </a:lvl5pPr>
      <a:lvl6pPr marL="2667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ヒラギノ角ゴ Pro W3" pitchFamily="-128" charset="-128"/>
        </a:defRPr>
      </a:lvl6pPr>
      <a:lvl7pPr marL="3124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ヒラギノ角ゴ Pro W3" pitchFamily="-128" charset="-128"/>
        </a:defRPr>
      </a:lvl7pPr>
      <a:lvl8pPr marL="3581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ヒラギノ角ゴ Pro W3" pitchFamily="-128" charset="-128"/>
        </a:defRPr>
      </a:lvl8pPr>
      <a:lvl9pPr marL="40386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ヒラギノ角ゴ Pro W3" pitchFamily="-12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d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3.jpeg"/><Relationship Id="rId5" Type="http://schemas.openxmlformats.org/officeDocument/2006/relationships/image" Target="../media/image7.pdf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5.pdf"/><Relationship Id="rId6" Type="http://schemas.openxmlformats.org/officeDocument/2006/relationships/image" Target="../media/image3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6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9" Type="http://schemas.openxmlformats.org/officeDocument/2006/relationships/image" Target="../media/image49.jpeg"/><Relationship Id="rId10" Type="http://schemas.openxmlformats.org/officeDocument/2006/relationships/image" Target="../media/image50.jpeg"/><Relationship Id="rId11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jpe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df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df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df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5.bin"/><Relationship Id="rId6" Type="http://schemas.openxmlformats.org/officeDocument/2006/relationships/image" Target="../media/image72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3643313" y="381000"/>
            <a:ext cx="185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00"/>
              <a:t>Neutrinos at the forefront</a:t>
            </a:r>
            <a:br>
              <a:rPr lang="fr-FR" sz="1000"/>
            </a:br>
            <a:r>
              <a:rPr lang="fr-FR" sz="1000"/>
              <a:t>of elementary particle physics</a:t>
            </a:r>
            <a:br>
              <a:rPr lang="fr-FR" sz="1000"/>
            </a:br>
            <a:r>
              <a:rPr lang="fr-FR" sz="1000"/>
              <a:t>and astrophysics</a:t>
            </a:r>
          </a:p>
          <a:p>
            <a:pPr algn="ctr"/>
            <a:r>
              <a:rPr lang="fr-FR" sz="1000"/>
              <a:t>October 22,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DB78-1279-4E0B-92F5-54D521F935C3}" type="slidenum">
              <a:rPr lang="fr-FR"/>
              <a:pPr/>
              <a:t>10</a:t>
            </a:fld>
            <a:r>
              <a:rPr lang="fr-FR"/>
              <a:t>/40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048000"/>
            <a:ext cx="1981200" cy="252413"/>
          </a:xfrm>
        </p:spPr>
        <p:txBody>
          <a:bodyPr/>
          <a:lstStyle/>
          <a:p>
            <a:r>
              <a:rPr lang="fr-FR" sz="1800"/>
              <a:t>Good test ?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273175" y="2651125"/>
            <a:ext cx="6619875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>
                <a:ea typeface="Arial" pitchFamily="-128" charset="0"/>
                <a:cs typeface="Arial" pitchFamily="-128" charset="0"/>
              </a:rPr>
              <a:t>Some of the proposed</a:t>
            </a:r>
            <a:br>
              <a:rPr lang="fr-FR" sz="4800" b="1">
                <a:ea typeface="Arial" pitchFamily="-128" charset="0"/>
                <a:cs typeface="Arial" pitchFamily="-128" charset="0"/>
              </a:rPr>
            </a:br>
            <a:r>
              <a:rPr lang="fr-FR" sz="4800" b="1">
                <a:ea typeface="Arial" pitchFamily="-128" charset="0"/>
                <a:cs typeface="Arial" pitchFamily="-128" charset="0"/>
              </a:rPr>
              <a:t>experiments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A058-B218-4A93-9CA9-FD60F6D4844D}" type="slidenum">
              <a:rPr lang="fr-FR"/>
              <a:pPr/>
              <a:t>11</a:t>
            </a:fld>
            <a:r>
              <a:rPr lang="fr-FR"/>
              <a:t>/40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Daya Bay proposal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429000" y="3810000"/>
            <a:ext cx="5486400" cy="2057400"/>
          </a:xfrm>
        </p:spPr>
        <p:txBody>
          <a:bodyPr/>
          <a:lstStyle/>
          <a:p>
            <a:pPr>
              <a:lnSpc>
                <a:spcPct val="90000"/>
              </a:lnSpc>
              <a:buSzTx/>
            </a:pPr>
            <a:r>
              <a:rPr lang="en-US" sz="2000" b="1">
                <a:ea typeface="Arial" pitchFamily="-128" charset="0"/>
                <a:cs typeface="Arial" pitchFamily="-128" charset="0"/>
              </a:rPr>
              <a:t> D. Dwyer et al. arXiv:1109.6036</a:t>
            </a:r>
          </a:p>
          <a:p>
            <a:pPr>
              <a:lnSpc>
                <a:spcPct val="90000"/>
              </a:lnSpc>
              <a:buSzTx/>
            </a:pPr>
            <a:r>
              <a:rPr lang="en-US" sz="2000" b="1">
                <a:ea typeface="Arial" pitchFamily="-128" charset="0"/>
                <a:cs typeface="Arial" pitchFamily="-128" charset="0"/>
              </a:rPr>
              <a:t> Based on our PRL paper</a:t>
            </a:r>
          </a:p>
          <a:p>
            <a:pPr>
              <a:lnSpc>
                <a:spcPct val="90000"/>
              </a:lnSpc>
              <a:buSzTx/>
            </a:pPr>
            <a:r>
              <a:rPr lang="en-US" sz="2000" b="1">
                <a:ea typeface="Arial" pitchFamily="-128" charset="0"/>
                <a:cs typeface="Arial" pitchFamily="-128" charset="0"/>
              </a:rPr>
              <a:t> 500 kCi </a:t>
            </a:r>
            <a:r>
              <a:rPr lang="en-US" sz="2000" b="1" baseline="30000">
                <a:ea typeface="Arial" pitchFamily="-128" charset="0"/>
                <a:cs typeface="Arial" pitchFamily="-128" charset="0"/>
              </a:rPr>
              <a:t>144</a:t>
            </a:r>
            <a:r>
              <a:rPr lang="en-US" sz="2000" b="1">
                <a:ea typeface="Arial" pitchFamily="-128" charset="0"/>
                <a:cs typeface="Arial" pitchFamily="-128" charset="0"/>
              </a:rPr>
              <a:t>Ce-</a:t>
            </a:r>
            <a:r>
              <a:rPr lang="en-US" sz="2000" b="1" baseline="30000">
                <a:ea typeface="Arial" pitchFamily="-128" charset="0"/>
                <a:cs typeface="Arial" pitchFamily="-128" charset="0"/>
              </a:rPr>
              <a:t>144</a:t>
            </a:r>
            <a:r>
              <a:rPr lang="en-US" sz="2000" b="1">
                <a:ea typeface="Arial" pitchFamily="-128" charset="0"/>
                <a:cs typeface="Arial" pitchFamily="-128" charset="0"/>
              </a:rPr>
              <a:t>Pr source</a:t>
            </a:r>
            <a:br>
              <a:rPr lang="en-US" sz="2000" b="1">
                <a:ea typeface="Arial" pitchFamily="-128" charset="0"/>
                <a:cs typeface="Arial" pitchFamily="-128" charset="0"/>
              </a:rPr>
            </a:br>
            <a:r>
              <a:rPr lang="en-US" sz="2000" b="1">
                <a:ea typeface="Arial" pitchFamily="-128" charset="0"/>
                <a:cs typeface="Arial" pitchFamily="-128" charset="0"/>
              </a:rPr>
              <a:t> in the Daya Bay FD pool</a:t>
            </a:r>
          </a:p>
          <a:p>
            <a:pPr>
              <a:lnSpc>
                <a:spcPct val="90000"/>
              </a:lnSpc>
              <a:buSzTx/>
            </a:pPr>
            <a:r>
              <a:rPr lang="en-US" sz="2000" b="1">
                <a:ea typeface="Arial" pitchFamily="-128" charset="0"/>
                <a:cs typeface="Arial" pitchFamily="-128" charset="0"/>
              </a:rPr>
              <a:t> Realisation ?</a:t>
            </a:r>
          </a:p>
          <a:p>
            <a:pPr lvl="1">
              <a:lnSpc>
                <a:spcPct val="90000"/>
              </a:lnSpc>
              <a:buSzTx/>
            </a:pPr>
            <a:r>
              <a:rPr lang="fr-FR" sz="1800" b="1">
                <a:ea typeface="Arial" pitchFamily="-128" charset="0"/>
                <a:cs typeface="Arial" pitchFamily="-128" charset="0"/>
              </a:rPr>
              <a:t>no fuel reprocessing in the US</a:t>
            </a:r>
          </a:p>
          <a:p>
            <a:pPr lvl="1">
              <a:lnSpc>
                <a:spcPct val="90000"/>
              </a:lnSpc>
              <a:buSzTx/>
            </a:pPr>
            <a:r>
              <a:rPr lang="fr-FR" sz="1800" b="1">
                <a:ea typeface="Arial" pitchFamily="-128" charset="0"/>
                <a:cs typeface="Arial" pitchFamily="-128" charset="0"/>
              </a:rPr>
              <a:t>activity impossible to reach in Russia</a:t>
            </a:r>
          </a:p>
        </p:txBody>
      </p:sp>
      <p:pic>
        <p:nvPicPr>
          <p:cNvPr id="112646" name="Image 4" descr="Capture d’écran 2011-10-04 à 22.23.49.png"/>
          <p:cNvPicPr>
            <a:picLocks noChangeAspect="1"/>
          </p:cNvPicPr>
          <p:nvPr>
            <p:ph sz="quarter" idx="1"/>
          </p:nvPr>
        </p:nvPicPr>
        <p:blipFill>
          <a:blip r:embed="rId3"/>
          <a:srcRect l="18291" b="15323"/>
          <a:stretch>
            <a:fillRect/>
          </a:stretch>
        </p:blipFill>
        <p:spPr>
          <a:xfrm>
            <a:off x="228600" y="1219200"/>
            <a:ext cx="3236913" cy="3562350"/>
          </a:xfrm>
          <a:noFill/>
          <a:ln/>
        </p:spPr>
      </p:pic>
      <p:pic>
        <p:nvPicPr>
          <p:cNvPr id="112647" name="Image 3" descr="Capture d’écran 2011-10-04 à 22.24.26.png"/>
          <p:cNvPicPr>
            <a:picLocks noChangeAspect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51450" y="1219200"/>
            <a:ext cx="3022600" cy="2362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E97B-F5D6-46F7-9361-29217119EBD8}" type="slidenum">
              <a:rPr lang="fr-FR"/>
              <a:pPr/>
              <a:t>12</a:t>
            </a:fld>
            <a:r>
              <a:rPr lang="fr-FR"/>
              <a:t>/40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aseline="30000"/>
              <a:t>51</a:t>
            </a:r>
            <a:r>
              <a:rPr lang="fr-FR"/>
              <a:t>Cr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219200"/>
            <a:ext cx="4343400" cy="4876800"/>
          </a:xfrm>
        </p:spPr>
        <p:txBody>
          <a:bodyPr/>
          <a:lstStyle/>
          <a:p>
            <a:r>
              <a:rPr lang="fr-FR" sz="2400"/>
              <a:t>Used in Gallex &amp; Sage</a:t>
            </a:r>
          </a:p>
          <a:p>
            <a:pPr lvl="1"/>
            <a:r>
              <a:rPr lang="fr-FR" sz="2000"/>
              <a:t>Calibration solar </a:t>
            </a:r>
            <a:r>
              <a:rPr lang="fr-FR" sz="2000">
                <a:latin typeface="Symbol" pitchFamily="-128" charset="2"/>
                <a:sym typeface="Symbol" pitchFamily="-128" charset="2"/>
              </a:rPr>
              <a:t></a:t>
            </a:r>
            <a:r>
              <a:rPr lang="fr-FR" sz="2000"/>
              <a:t> experiments</a:t>
            </a:r>
          </a:p>
          <a:p>
            <a:pPr lvl="1"/>
            <a:r>
              <a:rPr lang="fr-FR" sz="2000"/>
              <a:t>Need enriched Cr in </a:t>
            </a:r>
            <a:r>
              <a:rPr lang="fr-FR" sz="2000" baseline="30000"/>
              <a:t>50</a:t>
            </a:r>
            <a:r>
              <a:rPr lang="fr-FR" sz="2000"/>
              <a:t>Cr</a:t>
            </a:r>
          </a:p>
          <a:p>
            <a:r>
              <a:rPr lang="fr-FR" sz="2400"/>
              <a:t>Irradiation in intense thermal neutron flux</a:t>
            </a:r>
          </a:p>
          <a:p>
            <a:pPr lvl="1"/>
            <a:r>
              <a:rPr lang="fr-FR" sz="2000"/>
              <a:t>In Russia, Oak-Ridge ? </a:t>
            </a:r>
          </a:p>
          <a:p>
            <a:r>
              <a:rPr lang="fr-FR" sz="2400"/>
              <a:t>Mean-life : 40 days</a:t>
            </a:r>
          </a:p>
          <a:p>
            <a:r>
              <a:rPr lang="fr-FR" sz="2400"/>
              <a:t>In liquid scintillator detector</a:t>
            </a:r>
          </a:p>
          <a:p>
            <a:pPr lvl="1"/>
            <a:r>
              <a:rPr lang="fr-FR" sz="2000"/>
              <a:t>Elastic scattering</a:t>
            </a:r>
          </a:p>
          <a:p>
            <a:pPr lvl="1"/>
            <a:r>
              <a:rPr lang="fr-FR" sz="2000" baseline="30000"/>
              <a:t>7</a:t>
            </a:r>
            <a:r>
              <a:rPr lang="fr-FR" sz="2000"/>
              <a:t>Be solar </a:t>
            </a:r>
            <a:r>
              <a:rPr lang="fr-FR" sz="2000">
                <a:latin typeface="Symbol" pitchFamily="-128" charset="2"/>
                <a:sym typeface="Symbol" pitchFamily="-128" charset="2"/>
              </a:rPr>
              <a:t></a:t>
            </a:r>
            <a:r>
              <a:rPr lang="fr-FR" sz="2000"/>
              <a:t> as bkgd</a:t>
            </a:r>
          </a:p>
        </p:txBody>
      </p:sp>
      <p:pic>
        <p:nvPicPr>
          <p:cNvPr id="133125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00200"/>
            <a:ext cx="3810000" cy="3886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375B-50E8-4CCF-B819-92B8BE0FCA1C}" type="slidenum">
              <a:rPr lang="fr-FR"/>
              <a:pPr/>
              <a:t>13</a:t>
            </a:fld>
            <a:r>
              <a:rPr lang="fr-FR"/>
              <a:t>/40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Baksan proposal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4267200" cy="4876800"/>
          </a:xfrm>
        </p:spPr>
        <p:txBody>
          <a:bodyPr/>
          <a:lstStyle/>
          <a:p>
            <a:pPr>
              <a:spcBef>
                <a:spcPct val="0"/>
              </a:spcBef>
              <a:buSzTx/>
            </a:pPr>
            <a:r>
              <a:rPr lang="en-US" sz="2400" b="1">
                <a:ea typeface="Arial" pitchFamily="-128" charset="0"/>
                <a:cs typeface="Arial" pitchFamily="-128" charset="0"/>
              </a:rPr>
              <a:t>New Gallium experiment</a:t>
            </a:r>
          </a:p>
          <a:p>
            <a:pPr lvl="1">
              <a:spcBef>
                <a:spcPct val="0"/>
              </a:spcBef>
              <a:buSzTx/>
            </a:pPr>
            <a:r>
              <a:rPr lang="en-US" sz="2000" b="1">
                <a:ea typeface="Arial" pitchFamily="-128" charset="0"/>
                <a:cs typeface="Arial" pitchFamily="-128" charset="0"/>
              </a:rPr>
              <a:t>well known technology</a:t>
            </a:r>
          </a:p>
          <a:p>
            <a:pPr lvl="1">
              <a:spcBef>
                <a:spcPct val="0"/>
              </a:spcBef>
              <a:buSzTx/>
            </a:pPr>
            <a:r>
              <a:rPr lang="en-US" sz="2000" b="1">
                <a:ea typeface="Arial" pitchFamily="-128" charset="0"/>
                <a:cs typeface="Arial" pitchFamily="-128" charset="0"/>
              </a:rPr>
              <a:t>zone 1 : 8 t</a:t>
            </a:r>
          </a:p>
          <a:p>
            <a:pPr lvl="1">
              <a:spcBef>
                <a:spcPct val="0"/>
              </a:spcBef>
              <a:buSzTx/>
            </a:pPr>
            <a:r>
              <a:rPr lang="en-US" sz="2000" b="1">
                <a:ea typeface="Arial" pitchFamily="-128" charset="0"/>
                <a:cs typeface="Arial" pitchFamily="-128" charset="0"/>
              </a:rPr>
              <a:t>zone 2 : 42 t</a:t>
            </a:r>
            <a:endParaRPr lang="en-US" b="1">
              <a:ea typeface="Arial" pitchFamily="-128" charset="0"/>
              <a:cs typeface="Arial" pitchFamily="-128" charset="0"/>
            </a:endParaRPr>
          </a:p>
          <a:p>
            <a:pPr>
              <a:spcBef>
                <a:spcPct val="0"/>
              </a:spcBef>
              <a:buSzTx/>
            </a:pPr>
            <a:r>
              <a:rPr lang="en-US" sz="2400" b="1">
                <a:ea typeface="Arial" pitchFamily="-128" charset="0"/>
                <a:cs typeface="Arial" pitchFamily="-128" charset="0"/>
              </a:rPr>
              <a:t> Source</a:t>
            </a:r>
          </a:p>
          <a:p>
            <a:pPr lvl="1">
              <a:spcBef>
                <a:spcPct val="0"/>
              </a:spcBef>
              <a:buSzTx/>
            </a:pPr>
            <a:r>
              <a:rPr lang="en-US" sz="2000" b="1" baseline="30000">
                <a:ea typeface="Arial" pitchFamily="-128" charset="0"/>
                <a:cs typeface="Arial" pitchFamily="-128" charset="0"/>
              </a:rPr>
              <a:t>51</a:t>
            </a:r>
            <a:r>
              <a:rPr lang="en-US" sz="2000" b="1">
                <a:ea typeface="Arial" pitchFamily="-128" charset="0"/>
                <a:cs typeface="Arial" pitchFamily="-128" charset="0"/>
              </a:rPr>
              <a:t>Cr -  3 Mci</a:t>
            </a:r>
          </a:p>
          <a:p>
            <a:pPr lvl="1">
              <a:spcBef>
                <a:spcPct val="0"/>
              </a:spcBef>
              <a:buSzTx/>
            </a:pPr>
            <a:r>
              <a:rPr lang="en-US" sz="2000" b="1">
                <a:ea typeface="Arial" pitchFamily="-128" charset="0"/>
                <a:cs typeface="Arial" pitchFamily="-128" charset="0"/>
              </a:rPr>
              <a:t>50 days irradiation in research reactor SM3</a:t>
            </a:r>
            <a:r>
              <a:rPr lang="en-US" b="1">
                <a:ea typeface="Arial" pitchFamily="-128" charset="0"/>
                <a:cs typeface="Arial" pitchFamily="-128" charset="0"/>
              </a:rPr>
              <a:t>    </a:t>
            </a:r>
          </a:p>
          <a:p>
            <a:pPr>
              <a:spcBef>
                <a:spcPct val="0"/>
              </a:spcBef>
              <a:buSzTx/>
            </a:pPr>
            <a:r>
              <a:rPr lang="en-US" sz="2400" b="1">
                <a:ea typeface="Arial" pitchFamily="-128" charset="0"/>
                <a:cs typeface="Arial" pitchFamily="-128" charset="0"/>
              </a:rPr>
              <a:t> Well known background</a:t>
            </a:r>
          </a:p>
          <a:p>
            <a:pPr lvl="1">
              <a:spcBef>
                <a:spcPct val="0"/>
              </a:spcBef>
              <a:buSzTx/>
            </a:pPr>
            <a:r>
              <a:rPr lang="en-US" sz="2000" b="1">
                <a:ea typeface="Arial" pitchFamily="-128" charset="0"/>
                <a:cs typeface="Arial" pitchFamily="-128" charset="0"/>
              </a:rPr>
              <a:t>Solar neutrinos</a:t>
            </a:r>
            <a:endParaRPr lang="en-US" b="1">
              <a:ea typeface="Arial" pitchFamily="-128" charset="0"/>
              <a:cs typeface="Arial" pitchFamily="-128" charset="0"/>
            </a:endParaRPr>
          </a:p>
          <a:p>
            <a:pPr>
              <a:spcBef>
                <a:spcPct val="0"/>
              </a:spcBef>
              <a:buSzTx/>
            </a:pPr>
            <a:r>
              <a:rPr lang="en-US" sz="2400" b="1">
                <a:ea typeface="Arial" pitchFamily="-128" charset="0"/>
                <a:cs typeface="Arial" pitchFamily="-128" charset="0"/>
              </a:rPr>
              <a:t> Partial sensitivity to the reactor anomaly</a:t>
            </a:r>
          </a:p>
          <a:p>
            <a:pPr>
              <a:spcBef>
                <a:spcPct val="0"/>
              </a:spcBef>
              <a:buSzTx/>
            </a:pPr>
            <a:r>
              <a:rPr lang="en-US" sz="2400" b="1">
                <a:ea typeface="Arial" pitchFamily="-128" charset="0"/>
                <a:cs typeface="Arial" pitchFamily="-128" charset="0"/>
              </a:rPr>
              <a:t>arXiv:1006.2103</a:t>
            </a:r>
            <a:endParaRPr lang="fr-FR" sz="2400" b="1">
              <a:solidFill>
                <a:srgbClr val="606060"/>
              </a:solidFill>
              <a:ea typeface="Arial" pitchFamily="-128" charset="0"/>
              <a:cs typeface="Arial" pitchFamily="-128" charset="0"/>
            </a:endParaRPr>
          </a:p>
        </p:txBody>
      </p:sp>
      <p:pic>
        <p:nvPicPr>
          <p:cNvPr id="113670" name="Image 6" descr="Capture d’écran 2011-10-04 à 22.38.35.png"/>
          <p:cNvPicPr>
            <a:picLocks noChangeAspect="1"/>
          </p:cNvPicPr>
          <p:nvPr>
            <p:ph sz="quarter" idx="2"/>
          </p:nvPr>
        </p:nvPicPr>
        <p:blipFill>
          <a:blip r:embed="rId3"/>
          <a:srcRect l="51070"/>
          <a:stretch>
            <a:fillRect/>
          </a:stretch>
        </p:blipFill>
        <p:spPr>
          <a:xfrm>
            <a:off x="5448300" y="1219200"/>
            <a:ext cx="2627313" cy="2362200"/>
          </a:xfrm>
          <a:noFill/>
          <a:ln/>
        </p:spPr>
      </p:pic>
      <p:pic>
        <p:nvPicPr>
          <p:cNvPr id="113671" name="Image 10" descr="Capture d’écran 2011-10-04 à 22.46.21.png"/>
          <p:cNvPicPr>
            <a:picLocks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991100" y="3797300"/>
            <a:ext cx="3543300" cy="2233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898C-0C0E-471A-90EB-68FD5BA15076}" type="slidenum">
              <a:rPr lang="fr-FR"/>
              <a:pPr/>
              <a:t>14</a:t>
            </a:fld>
            <a:r>
              <a:rPr lang="fr-FR"/>
              <a:t>/40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Borexino proposal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572000" cy="4876800"/>
          </a:xfrm>
        </p:spPr>
        <p:txBody>
          <a:bodyPr/>
          <a:lstStyle/>
          <a:p>
            <a:pPr>
              <a:spcBef>
                <a:spcPct val="0"/>
              </a:spcBef>
              <a:buSzTx/>
              <a:buFont typeface="Wingdings" pitchFamily="-128" charset="2"/>
              <a:buNone/>
            </a:pPr>
            <a:endParaRPr lang="en-US" sz="2400" b="1">
              <a:ea typeface="Arial" pitchFamily="-128" charset="0"/>
              <a:cs typeface="Arial" pitchFamily="-128" charset="0"/>
            </a:endParaRPr>
          </a:p>
          <a:p>
            <a:pPr>
              <a:spcBef>
                <a:spcPct val="0"/>
              </a:spcBef>
              <a:buSzTx/>
            </a:pPr>
            <a:r>
              <a:rPr lang="en-US" sz="2400" b="1">
                <a:ea typeface="Arial" pitchFamily="-128" charset="0"/>
                <a:cs typeface="Arial" pitchFamily="-128" charset="0"/>
              </a:rPr>
              <a:t> Significant Effort </a:t>
            </a:r>
          </a:p>
          <a:p>
            <a:pPr>
              <a:spcBef>
                <a:spcPct val="0"/>
              </a:spcBef>
              <a:buSzTx/>
            </a:pPr>
            <a:r>
              <a:rPr lang="en-US" sz="2400" b="1">
                <a:ea typeface="Arial" pitchFamily="-128" charset="0"/>
                <a:cs typeface="Arial" pitchFamily="-128" charset="0"/>
              </a:rPr>
              <a:t> Planned experiments</a:t>
            </a:r>
          </a:p>
          <a:p>
            <a:pPr lvl="1">
              <a:spcBef>
                <a:spcPct val="0"/>
              </a:spcBef>
              <a:buSzTx/>
            </a:pPr>
            <a:r>
              <a:rPr lang="en-US" b="1">
                <a:ea typeface="Arial" pitchFamily="-128" charset="0"/>
                <a:cs typeface="Arial" pitchFamily="-128" charset="0"/>
              </a:rPr>
              <a:t> 1</a:t>
            </a:r>
            <a:r>
              <a:rPr lang="en-US" b="1" baseline="30000">
                <a:ea typeface="Arial" pitchFamily="-128" charset="0"/>
                <a:cs typeface="Arial" pitchFamily="-128" charset="0"/>
              </a:rPr>
              <a:t>st</a:t>
            </a:r>
            <a:r>
              <a:rPr lang="en-US" b="1">
                <a:ea typeface="Arial" pitchFamily="-128" charset="0"/>
                <a:cs typeface="Arial" pitchFamily="-128" charset="0"/>
              </a:rPr>
              <a:t> </a:t>
            </a:r>
            <a:r>
              <a:rPr lang="en-US" b="1" baseline="30000">
                <a:ea typeface="Arial" pitchFamily="-128" charset="0"/>
                <a:cs typeface="Arial" pitchFamily="-128" charset="0"/>
              </a:rPr>
              <a:t>51</a:t>
            </a:r>
            <a:r>
              <a:rPr lang="en-US" b="1">
                <a:ea typeface="Arial" pitchFamily="-128" charset="0"/>
                <a:cs typeface="Arial" pitchFamily="-128" charset="0"/>
              </a:rPr>
              <a:t>Cr &gt; 5 MCi in pit A</a:t>
            </a:r>
          </a:p>
          <a:p>
            <a:pPr marL="952500" lvl="2" indent="190500">
              <a:spcBef>
                <a:spcPct val="0"/>
              </a:spcBef>
              <a:buSzTx/>
            </a:pPr>
            <a:r>
              <a:rPr lang="en-US" sz="1800" b="1">
                <a:ea typeface="Arial" pitchFamily="-128" charset="0"/>
                <a:cs typeface="Arial" pitchFamily="-128" charset="0"/>
              </a:rPr>
              <a:t>Gallex enriched Cr still available in Saclay</a:t>
            </a:r>
            <a:endParaRPr lang="en-US" b="1">
              <a:ea typeface="Arial" pitchFamily="-128" charset="0"/>
              <a:cs typeface="Arial" pitchFamily="-128" charset="0"/>
            </a:endParaRPr>
          </a:p>
          <a:p>
            <a:pPr marL="952500" lvl="2" indent="190500">
              <a:spcBef>
                <a:spcPct val="0"/>
              </a:spcBef>
              <a:buSzTx/>
            </a:pPr>
            <a:r>
              <a:rPr lang="en-US" sz="1800" b="1">
                <a:ea typeface="Arial" pitchFamily="-128" charset="0"/>
                <a:cs typeface="Arial" pitchFamily="-128" charset="0"/>
              </a:rPr>
              <a:t>Compatible with existing program</a:t>
            </a:r>
            <a:endParaRPr lang="en-US" b="1">
              <a:ea typeface="Arial" pitchFamily="-128" charset="0"/>
              <a:cs typeface="Arial" pitchFamily="-128" charset="0"/>
            </a:endParaRPr>
          </a:p>
          <a:p>
            <a:pPr lvl="1">
              <a:spcBef>
                <a:spcPct val="0"/>
              </a:spcBef>
              <a:buSzTx/>
            </a:pPr>
            <a:r>
              <a:rPr lang="en-US" b="1">
                <a:ea typeface="Arial" pitchFamily="-128" charset="0"/>
                <a:cs typeface="Arial" pitchFamily="-128" charset="0"/>
              </a:rPr>
              <a:t> 2</a:t>
            </a:r>
            <a:r>
              <a:rPr lang="en-US" b="1" baseline="30000">
                <a:ea typeface="Arial" pitchFamily="-128" charset="0"/>
                <a:cs typeface="Arial" pitchFamily="-128" charset="0"/>
              </a:rPr>
              <a:t>nd</a:t>
            </a:r>
            <a:r>
              <a:rPr lang="en-US" b="1">
                <a:ea typeface="Arial" pitchFamily="-128" charset="0"/>
                <a:cs typeface="Arial" pitchFamily="-128" charset="0"/>
              </a:rPr>
              <a:t> </a:t>
            </a:r>
            <a:r>
              <a:rPr lang="en-US" b="1" baseline="30000">
                <a:ea typeface="Arial" pitchFamily="-128" charset="0"/>
                <a:cs typeface="Arial" pitchFamily="-128" charset="0"/>
              </a:rPr>
              <a:t>144</a:t>
            </a:r>
            <a:r>
              <a:rPr lang="en-US" b="1">
                <a:ea typeface="Arial" pitchFamily="-128" charset="0"/>
                <a:cs typeface="Arial" pitchFamily="-128" charset="0"/>
              </a:rPr>
              <a:t>Ce in center C</a:t>
            </a:r>
          </a:p>
          <a:p>
            <a:pPr marL="952500" lvl="2" indent="190500">
              <a:spcBef>
                <a:spcPct val="0"/>
              </a:spcBef>
              <a:buSzTx/>
            </a:pPr>
            <a:r>
              <a:rPr lang="en-US" b="1">
                <a:ea typeface="Arial" pitchFamily="-128" charset="0"/>
                <a:cs typeface="Arial" pitchFamily="-128" charset="0"/>
              </a:rPr>
              <a:t> </a:t>
            </a:r>
            <a:r>
              <a:rPr lang="en-US" sz="1800" b="1">
                <a:ea typeface="Arial" pitchFamily="-128" charset="0"/>
                <a:cs typeface="Arial" pitchFamily="-128" charset="0"/>
              </a:rPr>
              <a:t>need major work on detector</a:t>
            </a:r>
          </a:p>
          <a:p>
            <a:pPr marL="952500" lvl="2" indent="190500">
              <a:spcBef>
                <a:spcPct val="0"/>
              </a:spcBef>
              <a:buSzTx/>
            </a:pPr>
            <a:r>
              <a:rPr lang="en-US" sz="1800" b="1">
                <a:ea typeface="Arial" pitchFamily="-128" charset="0"/>
                <a:cs typeface="Arial" pitchFamily="-128" charset="0"/>
              </a:rPr>
              <a:t>After end of solar </a:t>
            </a:r>
            <a:r>
              <a:rPr lang="en-US" b="1">
                <a:latin typeface="Symbol" pitchFamily="-128" charset="2"/>
                <a:ea typeface="Arial" pitchFamily="-128" charset="0"/>
                <a:cs typeface="Arial" pitchFamily="-128" charset="0"/>
                <a:sym typeface="Symbol" pitchFamily="-128" charset="2"/>
              </a:rPr>
              <a:t></a:t>
            </a:r>
            <a:r>
              <a:rPr lang="en-US" sz="1800" b="1">
                <a:ea typeface="Arial" pitchFamily="-128" charset="0"/>
                <a:cs typeface="Arial" pitchFamily="-128" charset="0"/>
              </a:rPr>
              <a:t> program </a:t>
            </a:r>
            <a:endParaRPr lang="en-US" b="1">
              <a:ea typeface="Arial" pitchFamily="-128" charset="0"/>
              <a:cs typeface="Arial" pitchFamily="-128" charset="0"/>
            </a:endParaRPr>
          </a:p>
          <a:p>
            <a:pPr>
              <a:spcBef>
                <a:spcPct val="0"/>
              </a:spcBef>
              <a:buSzTx/>
            </a:pPr>
            <a:r>
              <a:rPr lang="fr-FR" sz="2400" b="1">
                <a:ea typeface="Arial" pitchFamily="-128" charset="0"/>
                <a:cs typeface="Arial" pitchFamily="-128" charset="0"/>
              </a:rPr>
              <a:t>ERC funding : 3.5 M€</a:t>
            </a:r>
          </a:p>
        </p:txBody>
      </p:sp>
      <p:pic>
        <p:nvPicPr>
          <p:cNvPr id="111621" name="Image 3" descr="Capture d’écran 2011-10-04 à 22.15.09.png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1100" y="1463675"/>
            <a:ext cx="3543300" cy="4387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D838-81E4-454C-BD8A-18EEA2375685}" type="slidenum">
              <a:rPr lang="fr-FR"/>
              <a:pPr/>
              <a:t>15</a:t>
            </a:fld>
            <a:r>
              <a:rPr lang="fr-FR"/>
              <a:t>/40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Stereo @ ILL</a:t>
            </a:r>
          </a:p>
        </p:txBody>
      </p:sp>
      <p:grpSp>
        <p:nvGrpSpPr>
          <p:cNvPr id="126979" name="Group 3"/>
          <p:cNvGrpSpPr>
            <a:grpSpLocks/>
          </p:cNvGrpSpPr>
          <p:nvPr/>
        </p:nvGrpSpPr>
        <p:grpSpPr bwMode="auto">
          <a:xfrm>
            <a:off x="1143000" y="1143000"/>
            <a:ext cx="7239000" cy="5124450"/>
            <a:chOff x="180" y="153"/>
            <a:chExt cx="5580" cy="3950"/>
          </a:xfrm>
        </p:grpSpPr>
        <p:pic>
          <p:nvPicPr>
            <p:cNvPr id="12698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" y="153"/>
              <a:ext cx="2229" cy="18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26981" name="Image 8" descr="David201.jpg"/>
            <p:cNvPicPr>
              <a:picLocks noChangeAspect="1"/>
            </p:cNvPicPr>
            <p:nvPr/>
          </p:nvPicPr>
          <p:blipFill>
            <a:blip r:embed="rId4"/>
            <a:srcRect l="29868" t="2861" b="3676"/>
            <a:stretch>
              <a:fillRect/>
            </a:stretch>
          </p:blipFill>
          <p:spPr bwMode="auto">
            <a:xfrm>
              <a:off x="2271" y="1540"/>
              <a:ext cx="3489" cy="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ylindre 9"/>
            <p:cNvSpPr/>
            <p:nvPr/>
          </p:nvSpPr>
          <p:spPr>
            <a:xfrm>
              <a:off x="3296" y="2469"/>
              <a:ext cx="60" cy="154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Étoile à 5 branches 10"/>
            <p:cNvSpPr/>
            <p:nvPr/>
          </p:nvSpPr>
          <p:spPr>
            <a:xfrm>
              <a:off x="1385" y="1368"/>
              <a:ext cx="188" cy="154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3" name="Connecteur droit 12"/>
            <p:cNvCxnSpPr>
              <a:stCxn id="11" idx="4"/>
            </p:cNvCxnSpPr>
            <p:nvPr/>
          </p:nvCxnSpPr>
          <p:spPr>
            <a:xfrm>
              <a:off x="1574" y="1427"/>
              <a:ext cx="698" cy="337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>
              <a:stCxn id="11" idx="2"/>
            </p:cNvCxnSpPr>
            <p:nvPr/>
          </p:nvCxnSpPr>
          <p:spPr>
            <a:xfrm>
              <a:off x="1421" y="1522"/>
              <a:ext cx="850" cy="1941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986" name="ZoneTexte 23"/>
            <p:cNvSpPr txBox="1">
              <a:spLocks noChangeArrowheads="1"/>
            </p:cNvSpPr>
            <p:nvPr/>
          </p:nvSpPr>
          <p:spPr bwMode="auto">
            <a:xfrm>
              <a:off x="3114" y="2226"/>
              <a:ext cx="47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1" hangingPunct="1"/>
              <a:r>
                <a:rPr lang="en-US" sz="1800">
                  <a:latin typeface="Calibri" pitchFamily="-128" charset="0"/>
                </a:rPr>
                <a:t>Core</a:t>
              </a:r>
            </a:p>
          </p:txBody>
        </p:sp>
        <p:sp>
          <p:nvSpPr>
            <p:cNvPr id="126987" name="ZoneTexte 24"/>
            <p:cNvSpPr txBox="1">
              <a:spLocks noChangeArrowheads="1"/>
            </p:cNvSpPr>
            <p:nvPr/>
          </p:nvSpPr>
          <p:spPr bwMode="auto">
            <a:xfrm>
              <a:off x="2647" y="3462"/>
              <a:ext cx="120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1" hangingPunct="1"/>
              <a:r>
                <a:rPr lang="en-US" sz="1800">
                  <a:latin typeface="Calibri" pitchFamily="-128" charset="0"/>
                </a:rPr>
                <a:t>Front shielding</a:t>
              </a:r>
            </a:p>
          </p:txBody>
        </p:sp>
        <p:sp>
          <p:nvSpPr>
            <p:cNvPr id="126988" name="ZoneTexte 25"/>
            <p:cNvSpPr txBox="1">
              <a:spLocks noChangeArrowheads="1"/>
            </p:cNvSpPr>
            <p:nvPr/>
          </p:nvSpPr>
          <p:spPr bwMode="auto">
            <a:xfrm>
              <a:off x="2363" y="3719"/>
              <a:ext cx="324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1" hangingPunct="1"/>
              <a:r>
                <a:rPr lang="en-US" sz="1800">
                  <a:latin typeface="Calibri" pitchFamily="-128" charset="0"/>
                </a:rPr>
                <a:t>Stereo Detector in the shadow of front wall</a:t>
              </a:r>
            </a:p>
          </p:txBody>
        </p:sp>
        <p:cxnSp>
          <p:nvCxnSpPr>
            <p:cNvPr id="28" name="Connecteur droit avec flèche 27"/>
            <p:cNvCxnSpPr>
              <a:stCxn id="126987" idx="3"/>
            </p:cNvCxnSpPr>
            <p:nvPr/>
          </p:nvCxnSpPr>
          <p:spPr>
            <a:xfrm flipV="1">
              <a:off x="3643" y="2950"/>
              <a:ext cx="556" cy="63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V="1">
              <a:off x="3862" y="3000"/>
              <a:ext cx="623" cy="742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0" y="4191000"/>
            <a:ext cx="38782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5000"/>
              </a:lnSpc>
              <a:buFont typeface="Wingdings" pitchFamily="-128" charset="2"/>
              <a:buChar char="v"/>
            </a:pPr>
            <a:r>
              <a:rPr lang="en-US" sz="2000">
                <a:latin typeface="Calibri" pitchFamily="-128" charset="0"/>
              </a:rPr>
              <a:t>Large passive and active shielding</a:t>
            </a:r>
          </a:p>
          <a:p>
            <a:pPr eaLnBrk="1" hangingPunct="1">
              <a:lnSpc>
                <a:spcPct val="75000"/>
              </a:lnSpc>
              <a:buFont typeface="Wingdings" pitchFamily="-128" charset="2"/>
              <a:buChar char="v"/>
            </a:pPr>
            <a:endParaRPr lang="en-US" sz="2000">
              <a:latin typeface="Calibri" pitchFamily="-128" charset="0"/>
            </a:endParaRPr>
          </a:p>
          <a:p>
            <a:pPr eaLnBrk="1" hangingPunct="1">
              <a:lnSpc>
                <a:spcPct val="75000"/>
              </a:lnSpc>
              <a:buFont typeface="Wingdings" pitchFamily="-128" charset="2"/>
              <a:buChar char="v"/>
            </a:pPr>
            <a:r>
              <a:rPr lang="en-US" sz="2000">
                <a:latin typeface="Calibri" pitchFamily="-128" charset="0"/>
              </a:rPr>
              <a:t>15 m.w.e. overburden</a:t>
            </a:r>
          </a:p>
          <a:p>
            <a:pPr eaLnBrk="1" hangingPunct="1">
              <a:lnSpc>
                <a:spcPct val="75000"/>
              </a:lnSpc>
              <a:buFont typeface="Wingdings" pitchFamily="-128" charset="2"/>
              <a:buChar char="v"/>
            </a:pPr>
            <a:endParaRPr lang="en-US" sz="2000">
              <a:latin typeface="Calibri" pitchFamily="-128" charset="0"/>
            </a:endParaRPr>
          </a:p>
          <a:p>
            <a:pPr eaLnBrk="1" hangingPunct="1">
              <a:lnSpc>
                <a:spcPct val="75000"/>
              </a:lnSpc>
              <a:buFont typeface="Wingdings" pitchFamily="-128" charset="2"/>
              <a:buChar char="v"/>
            </a:pPr>
            <a:r>
              <a:rPr lang="en-US" sz="2000">
                <a:latin typeface="Calibri" pitchFamily="-128" charset="0"/>
              </a:rPr>
              <a:t>Pulse Shape Discrimination</a:t>
            </a:r>
          </a:p>
          <a:p>
            <a:pPr eaLnBrk="1" hangingPunct="1">
              <a:lnSpc>
                <a:spcPct val="75000"/>
              </a:lnSpc>
              <a:buFont typeface="Wingdings" pitchFamily="-128" charset="2"/>
              <a:buChar char="v"/>
            </a:pPr>
            <a:endParaRPr lang="en-US" sz="2000">
              <a:latin typeface="Calibri" pitchFamily="-128" charset="0"/>
            </a:endParaRPr>
          </a:p>
          <a:p>
            <a:pPr eaLnBrk="1" hangingPunct="1">
              <a:lnSpc>
                <a:spcPct val="75000"/>
              </a:lnSpc>
              <a:buFont typeface="Wingdings" pitchFamily="-128" charset="2"/>
              <a:buChar char="v"/>
            </a:pPr>
            <a:r>
              <a:rPr lang="en-US" sz="2000">
                <a:latin typeface="Calibri" pitchFamily="-128" charset="0"/>
              </a:rPr>
              <a:t> Segmented detector</a:t>
            </a:r>
            <a:endParaRPr lang="fr-FR" sz="2000">
              <a:latin typeface="Calibri" pitchFamily="-128" charset="0"/>
            </a:endParaRPr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4191000" y="1371600"/>
            <a:ext cx="4676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pitchFamily="-128" charset="2"/>
              <a:buChar char="v"/>
            </a:pPr>
            <a:r>
              <a:rPr lang="en-US" sz="2000">
                <a:latin typeface="Calibri" pitchFamily="-128" charset="0"/>
              </a:rPr>
              <a:t>50 MW compact core (</a:t>
            </a:r>
            <a:r>
              <a:rPr lang="en-US" sz="2000">
                <a:latin typeface="Symbol" pitchFamily="-128" charset="2"/>
                <a:ea typeface="Symbol" pitchFamily="-128" charset="2"/>
                <a:cs typeface="Symbol" pitchFamily="-128" charset="2"/>
              </a:rPr>
              <a:t>f</a:t>
            </a:r>
            <a:r>
              <a:rPr lang="en-US" sz="2000">
                <a:latin typeface="Calibri" pitchFamily="-128" charset="0"/>
              </a:rPr>
              <a:t>=40cm, h=80 cm)</a:t>
            </a:r>
          </a:p>
          <a:p>
            <a:pPr eaLnBrk="1" hangingPunct="1">
              <a:buFont typeface="Wingdings" pitchFamily="-128" charset="2"/>
              <a:buChar char="v"/>
            </a:pPr>
            <a:r>
              <a:rPr lang="en-US" sz="2000">
                <a:latin typeface="Calibri" pitchFamily="-128" charset="0"/>
              </a:rPr>
              <a:t>Short baseline = [7-9] m</a:t>
            </a:r>
          </a:p>
          <a:p>
            <a:pPr eaLnBrk="1" hangingPunct="1">
              <a:buFont typeface="Wingdings" pitchFamily="-128" charset="2"/>
              <a:buChar char="v"/>
            </a:pPr>
            <a:r>
              <a:rPr lang="en-US" sz="2000">
                <a:latin typeface="Calibri" pitchFamily="-128" charset="0"/>
              </a:rPr>
              <a:t>Pure </a:t>
            </a:r>
            <a:r>
              <a:rPr lang="en-US" sz="2000" baseline="30000">
                <a:latin typeface="Calibri" pitchFamily="-128" charset="0"/>
              </a:rPr>
              <a:t>235</a:t>
            </a:r>
            <a:r>
              <a:rPr lang="en-US" sz="2000">
                <a:latin typeface="Calibri" pitchFamily="-128" charset="0"/>
              </a:rPr>
              <a:t>U spectrum</a:t>
            </a:r>
            <a:endParaRPr lang="fr-FR" sz="2000">
              <a:latin typeface="Calibri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D23E-E24E-4847-9E66-256B0B512FB7}" type="slidenum">
              <a:rPr lang="fr-FR"/>
              <a:pPr/>
              <a:t>16</a:t>
            </a:fld>
            <a:r>
              <a:rPr lang="fr-FR"/>
              <a:t>/40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Stereo detector</a:t>
            </a:r>
          </a:p>
        </p:txBody>
      </p:sp>
      <p:pic>
        <p:nvPicPr>
          <p:cNvPr id="128004" name="Image 5" descr="David208.jpg"/>
          <p:cNvPicPr>
            <a:picLocks noChangeAspect="1"/>
          </p:cNvPicPr>
          <p:nvPr/>
        </p:nvPicPr>
        <p:blipFill>
          <a:blip r:embed="rId3"/>
          <a:srcRect l="21207" t="7198" r="14877" b="6654"/>
          <a:stretch>
            <a:fillRect/>
          </a:stretch>
        </p:blipFill>
        <p:spPr bwMode="auto">
          <a:xfrm>
            <a:off x="4986338" y="1296988"/>
            <a:ext cx="3960812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ZoneTexte 8"/>
          <p:cNvSpPr txBox="1">
            <a:spLocks noChangeArrowheads="1"/>
          </p:cNvSpPr>
          <p:nvPr/>
        </p:nvSpPr>
        <p:spPr bwMode="auto">
          <a:xfrm>
            <a:off x="6172200" y="990600"/>
            <a:ext cx="2179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>
                <a:latin typeface="Calibri" pitchFamily="-128" charset="0"/>
              </a:rPr>
              <a:t>Water Cerenkov </a:t>
            </a:r>
            <a:r>
              <a:rPr lang="en-US" sz="1600">
                <a:latin typeface="Symbol" pitchFamily="-128" charset="2"/>
                <a:ea typeface="Symbol" pitchFamily="-128" charset="2"/>
                <a:cs typeface="Symbol" pitchFamily="-128" charset="2"/>
              </a:rPr>
              <a:t>m</a:t>
            </a:r>
            <a:r>
              <a:rPr lang="en-US" sz="1600">
                <a:latin typeface="Calibri" pitchFamily="-128" charset="0"/>
              </a:rPr>
              <a:t> Veto</a:t>
            </a:r>
          </a:p>
        </p:txBody>
      </p:sp>
      <p:sp>
        <p:nvSpPr>
          <p:cNvPr id="128006" name="ZoneTexte 9"/>
          <p:cNvSpPr txBox="1">
            <a:spLocks noChangeArrowheads="1"/>
          </p:cNvSpPr>
          <p:nvPr/>
        </p:nvSpPr>
        <p:spPr bwMode="auto">
          <a:xfrm>
            <a:off x="2438400" y="1066800"/>
            <a:ext cx="215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>
                <a:latin typeface="Calibri" pitchFamily="-128" charset="0"/>
                <a:ea typeface="Symbol" pitchFamily="-128" charset="2"/>
                <a:cs typeface="Symbol" pitchFamily="-128" charset="2"/>
              </a:rPr>
              <a:t>15 cm Boron doped CH</a:t>
            </a:r>
            <a:r>
              <a:rPr lang="en-US" sz="1600" baseline="-25000">
                <a:latin typeface="Calibri" pitchFamily="-128" charset="0"/>
                <a:ea typeface="Symbol" pitchFamily="-128" charset="2"/>
                <a:cs typeface="Symbol" pitchFamily="-128" charset="2"/>
              </a:rPr>
              <a:t>2</a:t>
            </a:r>
            <a:endParaRPr lang="en-US" sz="1600" baseline="-25000">
              <a:latin typeface="Calibri" pitchFamily="-128" charset="0"/>
            </a:endParaRPr>
          </a:p>
        </p:txBody>
      </p:sp>
      <p:sp>
        <p:nvSpPr>
          <p:cNvPr id="128007" name="ZoneTexte 10"/>
          <p:cNvSpPr txBox="1">
            <a:spLocks noChangeArrowheads="1"/>
          </p:cNvSpPr>
          <p:nvPr/>
        </p:nvSpPr>
        <p:spPr bwMode="auto">
          <a:xfrm>
            <a:off x="2667000" y="1828800"/>
            <a:ext cx="180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>
                <a:latin typeface="Calibri" pitchFamily="-128" charset="0"/>
                <a:ea typeface="Symbol" pitchFamily="-128" charset="2"/>
                <a:cs typeface="Symbol" pitchFamily="-128" charset="2"/>
              </a:rPr>
              <a:t>20 cm acrylic buffer</a:t>
            </a:r>
            <a:endParaRPr lang="en-US" sz="1600" baseline="-25000">
              <a:latin typeface="Calibri" pitchFamily="-128" charset="0"/>
            </a:endParaRPr>
          </a:p>
        </p:txBody>
      </p:sp>
      <p:sp>
        <p:nvSpPr>
          <p:cNvPr id="128008" name="ZoneTexte 11"/>
          <p:cNvSpPr txBox="1">
            <a:spLocks noChangeArrowheads="1"/>
          </p:cNvSpPr>
          <p:nvPr/>
        </p:nvSpPr>
        <p:spPr bwMode="auto">
          <a:xfrm>
            <a:off x="838200" y="2209800"/>
            <a:ext cx="3760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>
                <a:latin typeface="Calibri" pitchFamily="-128" charset="0"/>
                <a:ea typeface="Symbol" pitchFamily="-128" charset="2"/>
                <a:cs typeface="Symbol" pitchFamily="-128" charset="2"/>
              </a:rPr>
              <a:t>5 independent cells filled with Gd-doped LS</a:t>
            </a:r>
            <a:endParaRPr lang="en-US" sz="1600" baseline="-25000">
              <a:latin typeface="Calibri" pitchFamily="-128" charset="0"/>
            </a:endParaRPr>
          </a:p>
        </p:txBody>
      </p:sp>
      <p:sp>
        <p:nvSpPr>
          <p:cNvPr id="128009" name="ZoneTexte 12"/>
          <p:cNvSpPr txBox="1">
            <a:spLocks noChangeArrowheads="1"/>
          </p:cNvSpPr>
          <p:nvPr/>
        </p:nvSpPr>
        <p:spPr bwMode="auto">
          <a:xfrm>
            <a:off x="2438400" y="1447800"/>
            <a:ext cx="206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>
                <a:latin typeface="Calibri" pitchFamily="-128" charset="0"/>
                <a:ea typeface="Symbol" pitchFamily="-128" charset="2"/>
                <a:cs typeface="Symbol" pitchFamily="-128" charset="2"/>
              </a:rPr>
              <a:t>Light readout from top</a:t>
            </a:r>
            <a:endParaRPr lang="en-US" sz="1600" baseline="-25000">
              <a:latin typeface="Calibri" pitchFamily="-128" charset="0"/>
            </a:endParaRPr>
          </a:p>
        </p:txBody>
      </p:sp>
      <p:sp>
        <p:nvSpPr>
          <p:cNvPr id="128010" name="ZoneTexte 14"/>
          <p:cNvSpPr txBox="1">
            <a:spLocks noChangeArrowheads="1"/>
          </p:cNvSpPr>
          <p:nvPr/>
        </p:nvSpPr>
        <p:spPr bwMode="auto">
          <a:xfrm>
            <a:off x="3948113" y="4240213"/>
            <a:ext cx="5195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>
                <a:latin typeface="Calibri" pitchFamily="-128" charset="0"/>
                <a:ea typeface="Symbol" pitchFamily="-128" charset="2"/>
                <a:cs typeface="Symbol" pitchFamily="-128" charset="2"/>
              </a:rPr>
              <a:t>Crown of 30 cm of LS for leakage reduction + active shielding</a:t>
            </a:r>
            <a:endParaRPr lang="en-US" sz="1600" baseline="-25000">
              <a:latin typeface="Calibri" pitchFamily="-128" charset="0"/>
            </a:endParaRPr>
          </a:p>
        </p:txBody>
      </p:sp>
      <p:sp>
        <p:nvSpPr>
          <p:cNvPr id="128011" name="ZoneTexte 15"/>
          <p:cNvSpPr txBox="1">
            <a:spLocks noChangeArrowheads="1"/>
          </p:cNvSpPr>
          <p:nvPr/>
        </p:nvSpPr>
        <p:spPr bwMode="auto">
          <a:xfrm>
            <a:off x="7315200" y="1295400"/>
            <a:ext cx="120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>
                <a:latin typeface="Calibri" pitchFamily="-128" charset="0"/>
              </a:rPr>
              <a:t>10 cm lead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572000" y="1371600"/>
            <a:ext cx="811213" cy="100012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5383213" y="3479800"/>
            <a:ext cx="76200" cy="760413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383213" y="3751263"/>
            <a:ext cx="2130425" cy="48895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28011" idx="2"/>
          </p:cNvCxnSpPr>
          <p:nvPr/>
        </p:nvCxnSpPr>
        <p:spPr>
          <a:xfrm flipH="1">
            <a:off x="7110413" y="1631950"/>
            <a:ext cx="809625" cy="73977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ratio_bins_1_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52400" y="3429000"/>
            <a:ext cx="37258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22" name="Line 22"/>
          <p:cNvSpPr>
            <a:spLocks noChangeShapeType="1"/>
          </p:cNvSpPr>
          <p:nvPr/>
        </p:nvSpPr>
        <p:spPr bwMode="auto">
          <a:xfrm flipH="1">
            <a:off x="6324600" y="1295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24" name="Line 24"/>
          <p:cNvSpPr>
            <a:spLocks noChangeShapeType="1"/>
          </p:cNvSpPr>
          <p:nvPr/>
        </p:nvSpPr>
        <p:spPr bwMode="auto">
          <a:xfrm flipH="1" flipV="1">
            <a:off x="4495800" y="16002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25" name="Line 25"/>
          <p:cNvSpPr>
            <a:spLocks noChangeShapeType="1"/>
          </p:cNvSpPr>
          <p:nvPr/>
        </p:nvSpPr>
        <p:spPr bwMode="auto">
          <a:xfrm flipH="1" flipV="1">
            <a:off x="4495800" y="20574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 flipH="1" flipV="1">
            <a:off x="4648200" y="24384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2A9D-F7BE-4B30-8FD1-FDC3CFA571E5}" type="slidenum">
              <a:rPr lang="fr-FR"/>
              <a:pPr/>
              <a:t>17</a:t>
            </a:fld>
            <a:r>
              <a:rPr lang="fr-FR"/>
              <a:t>/40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Katrin</a:t>
            </a:r>
          </a:p>
        </p:txBody>
      </p:sp>
      <p:pic>
        <p:nvPicPr>
          <p:cNvPr id="129027" name="Image 21" descr="Capture d’écran 2012-06-06 à 00.49.3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362200"/>
            <a:ext cx="375285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0" name="Rectangle 22"/>
          <p:cNvSpPr>
            <a:spLocks noChangeArrowheads="1"/>
          </p:cNvSpPr>
          <p:nvPr/>
        </p:nvSpPr>
        <p:spPr bwMode="auto">
          <a:xfrm>
            <a:off x="5791200" y="4876800"/>
            <a:ext cx="769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8000"/>
                </a:solidFill>
                <a:latin typeface="Apple Casual" pitchFamily="-128" charset="0"/>
                <a:ea typeface="Arial" pitchFamily="-128" charset="0"/>
                <a:cs typeface="Arial" pitchFamily="-128" charset="0"/>
              </a:rPr>
              <a:t>95% CL </a:t>
            </a:r>
            <a:endParaRPr lang="en-US" sz="1200">
              <a:solidFill>
                <a:srgbClr val="008000"/>
              </a:solidFill>
              <a:latin typeface="Times New Roman" pitchFamily="-128" charset="0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4267200" y="12192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buFont typeface="Wingdings" pitchFamily="-128" charset="2"/>
              <a:buChar char="v"/>
            </a:pPr>
            <a:r>
              <a:rPr lang="fr-FR">
                <a:ea typeface="ＭＳ Ｐゴシック" charset="0"/>
                <a:cs typeface="ＭＳ Ｐゴシック" charset="0"/>
              </a:rPr>
              <a:t> a 4</a:t>
            </a:r>
            <a:r>
              <a:rPr lang="fr-FR" baseline="30000">
                <a:ea typeface="ＭＳ Ｐゴシック" charset="0"/>
                <a:cs typeface="ＭＳ Ｐゴシック" charset="0"/>
              </a:rPr>
              <a:t>th</a:t>
            </a:r>
            <a:r>
              <a:rPr lang="fr-FR">
                <a:ea typeface="ＭＳ Ｐゴシック" charset="0"/>
                <a:cs typeface="ＭＳ Ｐゴシック" charset="0"/>
              </a:rPr>
              <a:t> neutrino :</a:t>
            </a:r>
          </a:p>
          <a:p>
            <a:pPr lvl="1">
              <a:lnSpc>
                <a:spcPct val="50000"/>
              </a:lnSpc>
              <a:spcBef>
                <a:spcPct val="20000"/>
              </a:spcBef>
              <a:buSzPct val="80000"/>
            </a:pPr>
            <a:r>
              <a:rPr lang="fr-FR">
                <a:ea typeface="ＭＳ Ｐゴシック" charset="0"/>
                <a:cs typeface="ＭＳ Ｐゴシック" charset="0"/>
              </a:rPr>
              <a:t>- </a:t>
            </a:r>
            <a:r>
              <a:rPr lang="fr-FR" sz="2000">
                <a:ea typeface="ＭＳ Ｐゴシック" charset="0"/>
                <a:cs typeface="ＭＳ Ｐゴシック" charset="0"/>
              </a:rPr>
              <a:t>displacement of end point</a:t>
            </a:r>
            <a:endParaRPr lang="fr-FR">
              <a:ea typeface="ＭＳ Ｐゴシック" charset="0"/>
              <a:cs typeface="ＭＳ Ｐゴシック" charset="0"/>
            </a:endParaRPr>
          </a:p>
        </p:txBody>
      </p:sp>
      <p:pic>
        <p:nvPicPr>
          <p:cNvPr id="129032" name="Picture 8" descr="Capture d’écran 2012-10-21 à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733800"/>
            <a:ext cx="3886200" cy="2538413"/>
          </a:xfrm>
          <a:prstGeom prst="rect">
            <a:avLst/>
          </a:prstGeom>
          <a:noFill/>
        </p:spPr>
      </p:pic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4876800" y="55626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SzPct val="80000"/>
              <a:buFont typeface="Wingdings" pitchFamily="-128" charset="2"/>
              <a:buChar char="v"/>
            </a:pPr>
            <a:r>
              <a:rPr lang="fr-FR">
                <a:ea typeface="ＭＳ Ｐゴシック" charset="0"/>
                <a:cs typeface="ＭＳ Ｐゴシック" charset="0"/>
              </a:rPr>
              <a:t> sensitivity after 3 years</a:t>
            </a:r>
          </a:p>
        </p:txBody>
      </p:sp>
      <p:pic>
        <p:nvPicPr>
          <p:cNvPr id="129034" name="Picture 10" descr="Capture d’écran 2012-10-21 à 21"/>
          <p:cNvPicPr>
            <a:picLocks noChangeAspect="1" noChangeArrowheads="1"/>
          </p:cNvPicPr>
          <p:nvPr/>
        </p:nvPicPr>
        <p:blipFill>
          <a:blip r:embed="rId6"/>
          <a:srcRect t="5167" b="1830"/>
          <a:stretch>
            <a:fillRect/>
          </a:stretch>
        </p:blipFill>
        <p:spPr bwMode="auto">
          <a:xfrm>
            <a:off x="533400" y="1143000"/>
            <a:ext cx="3733800" cy="2743200"/>
          </a:xfrm>
          <a:prstGeom prst="rect">
            <a:avLst/>
          </a:prstGeom>
          <a:noFill/>
        </p:spPr>
      </p:pic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1447800" y="1295400"/>
          <a:ext cx="2133600" cy="377825"/>
        </p:xfrm>
        <a:graphic>
          <a:graphicData uri="http://schemas.openxmlformats.org/presentationml/2006/ole">
            <p:oleObj spid="_x0000_s129029" name="Équation" r:id="rId7" imgW="1219200" imgH="215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F2E-231B-4A9E-880C-5A8938696390}" type="slidenum">
              <a:rPr lang="fr-FR"/>
              <a:pPr/>
              <a:t>18</a:t>
            </a:fld>
            <a:r>
              <a:rPr lang="fr-FR"/>
              <a:t>/40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048000"/>
            <a:ext cx="1981200" cy="252413"/>
          </a:xfrm>
        </p:spPr>
        <p:txBody>
          <a:bodyPr/>
          <a:lstStyle/>
          <a:p>
            <a:r>
              <a:rPr lang="fr-FR" sz="1800"/>
              <a:t>Publication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533525" y="1371600"/>
            <a:ext cx="6076950" cy="3019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>
                <a:ea typeface="Arial" pitchFamily="-128" charset="0"/>
                <a:cs typeface="Arial" pitchFamily="-128" charset="0"/>
              </a:rPr>
              <a:t>A proposed search</a:t>
            </a:r>
            <a:br>
              <a:rPr lang="fr-FR" sz="4800" b="1">
                <a:ea typeface="Arial" pitchFamily="-128" charset="0"/>
                <a:cs typeface="Arial" pitchFamily="-128" charset="0"/>
              </a:rPr>
            </a:br>
            <a:r>
              <a:rPr lang="fr-FR" sz="4800" b="1">
                <a:ea typeface="Arial" pitchFamily="-128" charset="0"/>
                <a:cs typeface="Arial" pitchFamily="-128" charset="0"/>
              </a:rPr>
              <a:t>for a fourth neutrino</a:t>
            </a:r>
            <a:br>
              <a:rPr lang="fr-FR" sz="4800" b="1">
                <a:ea typeface="Arial" pitchFamily="-128" charset="0"/>
                <a:cs typeface="Arial" pitchFamily="-128" charset="0"/>
              </a:rPr>
            </a:br>
            <a:r>
              <a:rPr lang="fr-FR" sz="4800" b="1">
                <a:ea typeface="Arial" pitchFamily="-128" charset="0"/>
                <a:cs typeface="Arial" pitchFamily="-128" charset="0"/>
              </a:rPr>
              <a:t>with a PBq </a:t>
            </a:r>
            <a:br>
              <a:rPr lang="fr-FR" sz="4800" b="1">
                <a:ea typeface="Arial" pitchFamily="-128" charset="0"/>
                <a:cs typeface="Arial" pitchFamily="-128" charset="0"/>
              </a:rPr>
            </a:br>
            <a:r>
              <a:rPr lang="fr-FR" sz="4800" b="1">
                <a:ea typeface="Arial" pitchFamily="-128" charset="0"/>
                <a:cs typeface="Arial" pitchFamily="-128" charset="0"/>
              </a:rPr>
              <a:t>anti-neutrino source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447800" y="4572000"/>
            <a:ext cx="6096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fr-FR" sz="1400" i="1">
                <a:solidFill>
                  <a:srgbClr val="50585F"/>
                </a:solidFill>
                <a:ea typeface="Arial" pitchFamily="-128" charset="0"/>
                <a:cs typeface="Arial" pitchFamily="-128" charset="0"/>
              </a:rPr>
              <a:t>M. Cribier, M. Fechner, T. Lasserre, D. Lhuillier, A. Letourneau, G. Mention, D. Franco, S. Schoenert, V. Kornoukhov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847975" y="5410200"/>
            <a:ext cx="344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ea typeface="Arial" pitchFamily="-128" charset="0"/>
                <a:cs typeface="Arial" pitchFamily="-128" charset="0"/>
              </a:rPr>
              <a:t>Phys. Rev. Lett. 107, 201801 (2011)</a:t>
            </a:r>
            <a:endParaRPr lang="fr-FR" sz="1600">
              <a:solidFill>
                <a:srgbClr val="FF0000"/>
              </a:solidFill>
              <a:ea typeface="Arial" pitchFamily="-128" charset="0"/>
              <a:cs typeface="Arial" pitchFamily="-128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3656013" y="228600"/>
            <a:ext cx="1831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b="1"/>
              <a:t>CeLAND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u"/>
      </mp:transition>
    </mc:Choice>
    <mc:Fallback>
      <p:transition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BC2-8D95-400B-822D-C63CE69331A0}" type="slidenum">
              <a:rPr lang="fr-FR"/>
              <a:pPr/>
              <a:t>19</a:t>
            </a:fld>
            <a:r>
              <a:rPr lang="fr-FR"/>
              <a:t>/40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Concept</a:t>
            </a:r>
          </a:p>
        </p:txBody>
      </p:sp>
      <p:pic>
        <p:nvPicPr>
          <p:cNvPr id="56324" name="Image 7" descr="144Ce_PhysOrgco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143000"/>
            <a:ext cx="2971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Image 7" descr="4thNu - 009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6500" y="1676400"/>
            <a:ext cx="51212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327" name="Connecteur droit 8"/>
          <p:cNvCxnSpPr>
            <a:cxnSpLocks noChangeShapeType="1"/>
          </p:cNvCxnSpPr>
          <p:nvPr/>
        </p:nvCxnSpPr>
        <p:spPr bwMode="auto">
          <a:xfrm rot="16200000" flipH="1">
            <a:off x="4327525" y="2570163"/>
            <a:ext cx="1231900" cy="7937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56328" name="Connecteur droit 14"/>
          <p:cNvCxnSpPr>
            <a:cxnSpLocks noChangeShapeType="1"/>
          </p:cNvCxnSpPr>
          <p:nvPr/>
        </p:nvCxnSpPr>
        <p:spPr bwMode="auto">
          <a:xfrm rot="10800000" flipV="1">
            <a:off x="6340475" y="3097213"/>
            <a:ext cx="1141413" cy="6635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med"/>
          </a:ln>
        </p:spPr>
      </p:cxnSp>
      <p:cxnSp>
        <p:nvCxnSpPr>
          <p:cNvPr id="56329" name="Connecteur droit 16"/>
          <p:cNvCxnSpPr>
            <a:cxnSpLocks noChangeShapeType="1"/>
          </p:cNvCxnSpPr>
          <p:nvPr/>
        </p:nvCxnSpPr>
        <p:spPr bwMode="auto">
          <a:xfrm rot="10800000" flipV="1">
            <a:off x="6362700" y="2052638"/>
            <a:ext cx="1047750" cy="539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med"/>
          </a:ln>
        </p:spPr>
      </p:cxnSp>
      <p:sp>
        <p:nvSpPr>
          <p:cNvPr id="56331" name="Rectangle 22"/>
          <p:cNvSpPr>
            <a:spLocks noChangeArrowheads="1"/>
          </p:cNvSpPr>
          <p:nvPr/>
        </p:nvSpPr>
        <p:spPr bwMode="auto">
          <a:xfrm>
            <a:off x="7377113" y="1844675"/>
            <a:ext cx="1004887" cy="457200"/>
          </a:xfrm>
          <a:prstGeom prst="rect">
            <a:avLst/>
          </a:prstGeom>
          <a:solidFill>
            <a:srgbClr val="660066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b="1">
                <a:solidFill>
                  <a:srgbClr val="FFFF00"/>
                </a:solidFill>
                <a:ea typeface="Arial" pitchFamily="-128" charset="0"/>
                <a:cs typeface="Arial" pitchFamily="-128" charset="0"/>
              </a:rPr>
              <a:t>Chimney</a:t>
            </a:r>
          </a:p>
          <a:p>
            <a:pPr algn="ctr"/>
            <a:r>
              <a:rPr lang="fr-FR" sz="1200" b="1">
                <a:solidFill>
                  <a:srgbClr val="FFFF00"/>
                </a:solidFill>
                <a:ea typeface="Arial" pitchFamily="-128" charset="0"/>
                <a:cs typeface="Arial" pitchFamily="-128" charset="0"/>
              </a:rPr>
              <a:t>Ø = 0.55 m</a:t>
            </a:r>
            <a:endParaRPr lang="en-US" sz="1200">
              <a:solidFill>
                <a:srgbClr val="FFFF00"/>
              </a:solidFill>
              <a:latin typeface="Times New Roman" pitchFamily="-128" charset="0"/>
            </a:endParaRPr>
          </a:p>
        </p:txBody>
      </p:sp>
      <p:cxnSp>
        <p:nvCxnSpPr>
          <p:cNvPr id="56332" name="Connecteur droit 24"/>
          <p:cNvCxnSpPr>
            <a:cxnSpLocks noChangeShapeType="1"/>
          </p:cNvCxnSpPr>
          <p:nvPr/>
        </p:nvCxnSpPr>
        <p:spPr bwMode="auto">
          <a:xfrm rot="10800000" flipV="1">
            <a:off x="6497638" y="4716463"/>
            <a:ext cx="890587" cy="3381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med"/>
          </a:ln>
        </p:spPr>
      </p:cxnSp>
      <p:sp>
        <p:nvSpPr>
          <p:cNvPr id="56333" name="Rectangle 25"/>
          <p:cNvSpPr>
            <a:spLocks noChangeArrowheads="1"/>
          </p:cNvSpPr>
          <p:nvPr/>
        </p:nvSpPr>
        <p:spPr bwMode="auto">
          <a:xfrm>
            <a:off x="7212013" y="2825750"/>
            <a:ext cx="1435100" cy="274638"/>
          </a:xfrm>
          <a:prstGeom prst="rect">
            <a:avLst/>
          </a:prstGeom>
          <a:solidFill>
            <a:srgbClr val="660066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b="1">
                <a:solidFill>
                  <a:srgbClr val="FFFF00"/>
                </a:solidFill>
                <a:ea typeface="Arial" pitchFamily="-128" charset="0"/>
                <a:cs typeface="Arial" pitchFamily="-128" charset="0"/>
              </a:rPr>
              <a:t>Suspension</a:t>
            </a:r>
          </a:p>
        </p:txBody>
      </p:sp>
      <p:sp>
        <p:nvSpPr>
          <p:cNvPr id="56334" name="Rectangle 30"/>
          <p:cNvSpPr>
            <a:spLocks noChangeArrowheads="1"/>
          </p:cNvSpPr>
          <p:nvPr/>
        </p:nvSpPr>
        <p:spPr bwMode="auto">
          <a:xfrm>
            <a:off x="6354763" y="4338638"/>
            <a:ext cx="2335212" cy="822325"/>
          </a:xfrm>
          <a:prstGeom prst="rect">
            <a:avLst/>
          </a:prstGeom>
          <a:solidFill>
            <a:srgbClr val="660066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b="1">
                <a:solidFill>
                  <a:srgbClr val="FFFF00"/>
                </a:solidFill>
                <a:ea typeface="Arial" pitchFamily="-128" charset="0"/>
                <a:cs typeface="Arial" pitchFamily="-128" charset="0"/>
              </a:rPr>
              <a:t>Antineutrino Generator (R=4cm) </a:t>
            </a:r>
          </a:p>
          <a:p>
            <a:pPr algn="ctr"/>
            <a:r>
              <a:rPr lang="fr-FR" sz="1200" b="1">
                <a:solidFill>
                  <a:srgbClr val="FFFF00"/>
                </a:solidFill>
                <a:ea typeface="Arial" pitchFamily="-128" charset="0"/>
                <a:cs typeface="Arial" pitchFamily="-128" charset="0"/>
              </a:rPr>
              <a:t>&amp; Passive Shielding</a:t>
            </a:r>
            <a:br>
              <a:rPr lang="fr-FR" sz="1200" b="1">
                <a:solidFill>
                  <a:srgbClr val="FFFF00"/>
                </a:solidFill>
                <a:ea typeface="Arial" pitchFamily="-128" charset="0"/>
                <a:cs typeface="Arial" pitchFamily="-128" charset="0"/>
              </a:rPr>
            </a:br>
            <a:r>
              <a:rPr lang="fr-FR" sz="1200" b="1">
                <a:solidFill>
                  <a:srgbClr val="FFFF00"/>
                </a:solidFill>
                <a:ea typeface="Arial" pitchFamily="-128" charset="0"/>
                <a:cs typeface="Arial" pitchFamily="-128" charset="0"/>
              </a:rPr>
              <a:t>(R=40 cm)</a:t>
            </a:r>
            <a:endParaRPr lang="en-US" sz="1200">
              <a:solidFill>
                <a:srgbClr val="FFFF00"/>
              </a:solidFill>
              <a:latin typeface="Times New Roman" pitchFamily="-128" charset="0"/>
            </a:endParaRPr>
          </a:p>
        </p:txBody>
      </p:sp>
      <p:cxnSp>
        <p:nvCxnSpPr>
          <p:cNvPr id="56335" name="Connecteur droit avec flèche 32"/>
          <p:cNvCxnSpPr>
            <a:cxnSpLocks noChangeShapeType="1"/>
          </p:cNvCxnSpPr>
          <p:nvPr/>
        </p:nvCxnSpPr>
        <p:spPr bwMode="auto">
          <a:xfrm rot="16200000" flipH="1">
            <a:off x="5155407" y="4037806"/>
            <a:ext cx="2082800" cy="14287"/>
          </a:xfrm>
          <a:prstGeom prst="straightConnector1">
            <a:avLst/>
          </a:prstGeom>
          <a:noFill/>
          <a:ln w="19050">
            <a:solidFill>
              <a:srgbClr val="660066"/>
            </a:solidFill>
            <a:round/>
            <a:headEnd type="arrow" w="med" len="med"/>
            <a:tailEnd type="arrow" w="med" len="med"/>
          </a:ln>
        </p:spPr>
      </p:cxnSp>
      <p:sp>
        <p:nvSpPr>
          <p:cNvPr id="56336" name="Rectangle 34"/>
          <p:cNvSpPr>
            <a:spLocks noChangeArrowheads="1"/>
          </p:cNvSpPr>
          <p:nvPr/>
        </p:nvSpPr>
        <p:spPr bwMode="auto">
          <a:xfrm rot="-5400000">
            <a:off x="5794375" y="3879850"/>
            <a:ext cx="573088" cy="274638"/>
          </a:xfrm>
          <a:prstGeom prst="rect">
            <a:avLst/>
          </a:prstGeom>
          <a:solidFill>
            <a:srgbClr val="FFFF00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 b="1">
                <a:solidFill>
                  <a:srgbClr val="660066"/>
                </a:solidFill>
                <a:ea typeface="Arial" pitchFamily="-128" charset="0"/>
                <a:cs typeface="Arial" pitchFamily="-128" charset="0"/>
              </a:rPr>
              <a:t>6.5 m</a:t>
            </a:r>
            <a:endParaRPr lang="en-US" sz="1200">
              <a:solidFill>
                <a:srgbClr val="660066"/>
              </a:solidFill>
              <a:latin typeface="Times New Roman" pitchFamily="-128" charset="0"/>
            </a:endParaRPr>
          </a:p>
        </p:txBody>
      </p:sp>
      <p:sp>
        <p:nvSpPr>
          <p:cNvPr id="56337" name="Rectangle 21"/>
          <p:cNvSpPr>
            <a:spLocks noChangeArrowheads="1"/>
          </p:cNvSpPr>
          <p:nvPr/>
        </p:nvSpPr>
        <p:spPr bwMode="auto">
          <a:xfrm>
            <a:off x="3810000" y="1905000"/>
            <a:ext cx="1743075" cy="457200"/>
          </a:xfrm>
          <a:prstGeom prst="rect">
            <a:avLst/>
          </a:prstGeom>
          <a:solidFill>
            <a:srgbClr val="660066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 b="1">
                <a:solidFill>
                  <a:srgbClr val="FFFF00"/>
                </a:solidFill>
                <a:ea typeface="Arial" pitchFamily="-128" charset="0"/>
                <a:cs typeface="Arial" pitchFamily="-128" charset="0"/>
              </a:rPr>
              <a:t>acrylics/nylon sphere</a:t>
            </a:r>
          </a:p>
          <a:p>
            <a:pPr algn="ctr"/>
            <a:r>
              <a:rPr lang="fr-FR" sz="1200" b="1">
                <a:solidFill>
                  <a:srgbClr val="FFFF00"/>
                </a:solidFill>
                <a:ea typeface="Arial" pitchFamily="-128" charset="0"/>
                <a:cs typeface="Arial" pitchFamily="-128" charset="0"/>
              </a:rPr>
              <a:t>R=6.5 m</a:t>
            </a:r>
            <a:endParaRPr lang="en-US" sz="1200">
              <a:solidFill>
                <a:srgbClr val="FFFF00"/>
              </a:solidFill>
              <a:latin typeface="Times New Roman" pitchFamily="-128" charset="0"/>
            </a:endParaRPr>
          </a:p>
        </p:txBody>
      </p:sp>
      <p:pic>
        <p:nvPicPr>
          <p:cNvPr id="56340" name="Picture 20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1676400" y="403860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855913"/>
            <a:ext cx="5334000" cy="1143000"/>
          </a:xfrm>
        </p:spPr>
        <p:txBody>
          <a:bodyPr/>
          <a:lstStyle/>
          <a:p>
            <a:r>
              <a:rPr lang="fr-FR" sz="3600"/>
              <a:t>Searches for</a:t>
            </a:r>
            <a:br>
              <a:rPr lang="fr-FR" sz="3600"/>
            </a:br>
            <a:r>
              <a:rPr lang="fr-FR" sz="3600"/>
              <a:t>sterile neutrinos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381000"/>
            <a:ext cx="670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200"/>
              <a:t>Neutrinos at the forefront of elementary particle physics and astrophysics, October 22, 2012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01800" y="5715000"/>
            <a:ext cx="238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200"/>
              <a:t>Michel Cribier</a:t>
            </a:r>
          </a:p>
          <a:p>
            <a:pPr algn="ctr"/>
            <a:r>
              <a:rPr lang="fr-FR" sz="1200"/>
              <a:t>CEA/DSM Irfu/SPP &amp; APC-Paris</a:t>
            </a:r>
          </a:p>
        </p:txBody>
      </p:sp>
      <p:pic>
        <p:nvPicPr>
          <p:cNvPr id="2059" name="Image 7" descr="144Ce_PhysOrgco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295400"/>
            <a:ext cx="28067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7010400" y="403860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66E7-3907-455E-BD0F-5487ADF44121}" type="slidenum">
              <a:rPr lang="fr-FR"/>
              <a:pPr/>
              <a:t>20</a:t>
            </a:fld>
            <a:r>
              <a:rPr lang="fr-FR"/>
              <a:t>/40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 Unambiguous Proof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419225" y="1143000"/>
          <a:ext cx="6305550" cy="944563"/>
        </p:xfrm>
        <a:graphic>
          <a:graphicData uri="http://schemas.openxmlformats.org/presentationml/2006/ole">
            <p:oleObj spid="_x0000_s58371" name="Équation" r:id="rId4" imgW="2971800" imgH="444500" progId="Equation.3">
              <p:embed/>
            </p:oleObj>
          </a:graphicData>
        </a:graphic>
      </p:graphicFrame>
      <p:grpSp>
        <p:nvGrpSpPr>
          <p:cNvPr id="58372" name="Grouper 39"/>
          <p:cNvGrpSpPr>
            <a:grpSpLocks/>
          </p:cNvGrpSpPr>
          <p:nvPr/>
        </p:nvGrpSpPr>
        <p:grpSpPr bwMode="auto">
          <a:xfrm>
            <a:off x="819150" y="2209800"/>
            <a:ext cx="7505700" cy="4183063"/>
            <a:chOff x="-222250" y="1868177"/>
            <a:chExt cx="8281664" cy="4613864"/>
          </a:xfrm>
        </p:grpSpPr>
        <p:pic>
          <p:nvPicPr>
            <p:cNvPr id="58373" name="Image 12" descr="kci_fig2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t="5505"/>
                <a:stretch>
                  <a:fillRect/>
                </a:stretch>
              </p:blipFill>
            </mc:Choice>
            <mc:Fallback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t="5505"/>
                <a:stretch>
                  <a:fillRect/>
                </a:stretch>
              </p:blipFill>
            </mc:Fallback>
          </mc:AlternateContent>
          <p:spPr bwMode="auto">
            <a:xfrm>
              <a:off x="1757680" y="1868177"/>
              <a:ext cx="6301734" cy="4476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8374" name="Connecteur droit avec flèche 21"/>
            <p:cNvCxnSpPr>
              <a:cxnSpLocks noChangeShapeType="1"/>
            </p:cNvCxnSpPr>
            <p:nvPr/>
          </p:nvCxnSpPr>
          <p:spPr bwMode="auto">
            <a:xfrm rot="16200000" flipH="1">
              <a:off x="3596640" y="2346960"/>
              <a:ext cx="406400" cy="36576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sp>
          <p:nvSpPr>
            <p:cNvPr id="58375" name="Rectangle 22"/>
            <p:cNvSpPr>
              <a:spLocks noChangeArrowheads="1"/>
            </p:cNvSpPr>
            <p:nvPr/>
          </p:nvSpPr>
          <p:spPr bwMode="auto">
            <a:xfrm>
              <a:off x="2797545" y="2050280"/>
              <a:ext cx="1467858" cy="336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  <a:ea typeface="Arial" pitchFamily="-128" charset="0"/>
                  <a:cs typeface="Arial" pitchFamily="-128" charset="0"/>
                </a:rPr>
                <a:t>no oscillation</a:t>
              </a:r>
              <a:endParaRPr lang="en-US" sz="1400">
                <a:solidFill>
                  <a:srgbClr val="0000FF"/>
                </a:solidFill>
                <a:latin typeface="Times New Roman" pitchFamily="-128" charset="0"/>
              </a:endParaRPr>
            </a:p>
          </p:txBody>
        </p:sp>
        <p:cxnSp>
          <p:nvCxnSpPr>
            <p:cNvPr id="58376" name="Connecteur droit avec flèche 24"/>
            <p:cNvCxnSpPr>
              <a:cxnSpLocks noChangeShapeType="1"/>
            </p:cNvCxnSpPr>
            <p:nvPr/>
          </p:nvCxnSpPr>
          <p:spPr bwMode="auto">
            <a:xfrm rot="16200000" flipV="1">
              <a:off x="5694488" y="4414713"/>
              <a:ext cx="500965" cy="165299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sp>
          <p:nvSpPr>
            <p:cNvPr id="58377" name="Rectangle 25"/>
            <p:cNvSpPr>
              <a:spLocks noChangeArrowheads="1"/>
            </p:cNvSpPr>
            <p:nvPr/>
          </p:nvSpPr>
          <p:spPr bwMode="auto">
            <a:xfrm>
              <a:off x="5055384" y="4717041"/>
              <a:ext cx="1900509" cy="570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>
                  <a:ea typeface="Arial" pitchFamily="-128" charset="0"/>
                  <a:cs typeface="Arial" pitchFamily="-128" charset="0"/>
                </a:rPr>
                <a:t>sin</a:t>
              </a:r>
              <a:r>
                <a:rPr lang="fr-FR" sz="1400" baseline="30000">
                  <a:ea typeface="Arial" pitchFamily="-128" charset="0"/>
                  <a:cs typeface="Arial" pitchFamily="-128" charset="0"/>
                </a:rPr>
                <a:t>2</a:t>
              </a:r>
              <a:r>
                <a:rPr lang="fr-FR" sz="1400">
                  <a:ea typeface="Arial" pitchFamily="-128" charset="0"/>
                  <a:cs typeface="Arial" pitchFamily="-128" charset="0"/>
                </a:rPr>
                <a:t>(2θ</a:t>
              </a:r>
              <a:r>
                <a:rPr lang="fr-FR" sz="1400" baseline="-25000">
                  <a:ea typeface="Arial" pitchFamily="-128" charset="0"/>
                  <a:cs typeface="Arial" pitchFamily="-128" charset="0"/>
                </a:rPr>
                <a:t>new</a:t>
              </a:r>
              <a:r>
                <a:rPr lang="fr-FR" sz="1400">
                  <a:ea typeface="Arial" pitchFamily="-128" charset="0"/>
                  <a:cs typeface="Arial" pitchFamily="-128" charset="0"/>
                </a:rPr>
                <a:t>)=0.1</a:t>
              </a:r>
              <a:endParaRPr lang="en-US" sz="1400">
                <a:ea typeface="Arial" pitchFamily="-128" charset="0"/>
                <a:cs typeface="Arial" pitchFamily="-128" charset="0"/>
              </a:endParaRPr>
            </a:p>
            <a:p>
              <a:pPr algn="ctr"/>
              <a:endParaRPr lang="en-US" sz="1400">
                <a:latin typeface="Times New Roman" pitchFamily="-128" charset="0"/>
              </a:endParaRPr>
            </a:p>
          </p:txBody>
        </p:sp>
        <p:sp>
          <p:nvSpPr>
            <p:cNvPr id="17" name="Dodécagone 16"/>
            <p:cNvSpPr/>
            <p:nvPr/>
          </p:nvSpPr>
          <p:spPr bwMode="auto">
            <a:xfrm>
              <a:off x="790187" y="5676585"/>
              <a:ext cx="273253" cy="273155"/>
            </a:xfrm>
            <a:prstGeom prst="dodecagon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58379" name="Rectangle à coins arrondis 29"/>
            <p:cNvSpPr>
              <a:spLocks noChangeArrowheads="1"/>
            </p:cNvSpPr>
            <p:nvPr/>
          </p:nvSpPr>
          <p:spPr bwMode="auto">
            <a:xfrm>
              <a:off x="2184400" y="5702300"/>
              <a:ext cx="372533" cy="22013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128" charset="0"/>
              </a:endParaRPr>
            </a:p>
          </p:txBody>
        </p:sp>
        <p:cxnSp>
          <p:nvCxnSpPr>
            <p:cNvPr id="58380" name="Connecteur droit 23"/>
            <p:cNvCxnSpPr>
              <a:cxnSpLocks noChangeShapeType="1"/>
            </p:cNvCxnSpPr>
            <p:nvPr/>
          </p:nvCxnSpPr>
          <p:spPr bwMode="auto">
            <a:xfrm rot="10800000" flipV="1">
              <a:off x="933287" y="5815756"/>
              <a:ext cx="2181600" cy="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8381" name="Rectangle 30"/>
            <p:cNvSpPr>
              <a:spLocks noChangeArrowheads="1"/>
            </p:cNvSpPr>
            <p:nvPr/>
          </p:nvSpPr>
          <p:spPr bwMode="auto">
            <a:xfrm>
              <a:off x="8964" y="4788832"/>
              <a:ext cx="1946051" cy="805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baseline="30000">
                  <a:solidFill>
                    <a:srgbClr val="660066"/>
                  </a:solidFill>
                  <a:ea typeface="Arial" pitchFamily="-128" charset="0"/>
                  <a:cs typeface="Arial" pitchFamily="-128" charset="0"/>
                </a:rPr>
                <a:t>144</a:t>
              </a:r>
              <a:r>
                <a:rPr lang="en-US" sz="1400" b="1">
                  <a:solidFill>
                    <a:srgbClr val="660066"/>
                  </a:solidFill>
                  <a:ea typeface="Arial" pitchFamily="-128" charset="0"/>
                  <a:cs typeface="Arial" pitchFamily="-128" charset="0"/>
                </a:rPr>
                <a:t>Ce (50 kCi – 1 y) </a:t>
              </a:r>
            </a:p>
            <a:p>
              <a:pPr algn="ctr"/>
              <a:r>
                <a:rPr lang="en-US" sz="1400" b="1">
                  <a:solidFill>
                    <a:srgbClr val="660066"/>
                  </a:solidFill>
                  <a:ea typeface="Arial" pitchFamily="-128" charset="0"/>
                  <a:cs typeface="Arial" pitchFamily="-128" charset="0"/>
                </a:rPr>
                <a:t>Neutrino Generator</a:t>
              </a:r>
              <a:endParaRPr lang="en-US" sz="1400">
                <a:solidFill>
                  <a:srgbClr val="660066"/>
                </a:solidFill>
                <a:latin typeface="Times New Roman" pitchFamily="-128" charset="0"/>
              </a:endParaRPr>
            </a:p>
          </p:txBody>
        </p:sp>
        <p:sp>
          <p:nvSpPr>
            <p:cNvPr id="58382" name="Rectangle 31"/>
            <p:cNvSpPr>
              <a:spLocks noChangeArrowheads="1"/>
            </p:cNvSpPr>
            <p:nvPr/>
          </p:nvSpPr>
          <p:spPr bwMode="auto">
            <a:xfrm>
              <a:off x="1172040" y="5776391"/>
              <a:ext cx="1341742" cy="336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ea typeface="Arial" pitchFamily="-128" charset="0"/>
                  <a:cs typeface="Arial" pitchFamily="-128" charset="0"/>
                </a:rPr>
                <a:t>1 m</a:t>
              </a:r>
              <a:endParaRPr lang="en-US" sz="1400">
                <a:latin typeface="Times New Roman" pitchFamily="-128" charset="0"/>
              </a:endParaRPr>
            </a:p>
          </p:txBody>
        </p:sp>
        <p:sp>
          <p:nvSpPr>
            <p:cNvPr id="58383" name="Rectangle 32"/>
            <p:cNvSpPr>
              <a:spLocks noChangeArrowheads="1"/>
            </p:cNvSpPr>
            <p:nvPr/>
          </p:nvSpPr>
          <p:spPr bwMode="auto">
            <a:xfrm>
              <a:off x="-222250" y="5911217"/>
              <a:ext cx="1341742" cy="570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ea typeface="Arial" pitchFamily="-128" charset="0"/>
                  <a:cs typeface="Arial" pitchFamily="-128" charset="0"/>
                </a:rPr>
                <a:t>Detector Center</a:t>
              </a:r>
              <a:endParaRPr lang="en-US" sz="1400">
                <a:latin typeface="Times New Roman" pitchFamily="-128" charset="0"/>
              </a:endParaRPr>
            </a:p>
          </p:txBody>
        </p:sp>
        <p:cxnSp>
          <p:nvCxnSpPr>
            <p:cNvPr id="58384" name="Connecteur droit avec flèche 33"/>
            <p:cNvCxnSpPr>
              <a:cxnSpLocks noChangeShapeType="1"/>
            </p:cNvCxnSpPr>
            <p:nvPr/>
          </p:nvCxnSpPr>
          <p:spPr bwMode="auto">
            <a:xfrm flipV="1">
              <a:off x="444500" y="5828030"/>
              <a:ext cx="509270" cy="17272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cxnSp>
          <p:nvCxnSpPr>
            <p:cNvPr id="58385" name="Connecteur droit avec flèche 35"/>
            <p:cNvCxnSpPr>
              <a:cxnSpLocks noChangeShapeType="1"/>
            </p:cNvCxnSpPr>
            <p:nvPr/>
          </p:nvCxnSpPr>
          <p:spPr bwMode="auto">
            <a:xfrm rot="16200000" flipH="1">
              <a:off x="684846" y="5432106"/>
              <a:ext cx="340528" cy="10842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arrow" w="med" len="med"/>
            </a:ln>
          </p:spPr>
        </p:cxnSp>
        <p:sp>
          <p:nvSpPr>
            <p:cNvPr id="58386" name="Accolade fermante 38"/>
            <p:cNvSpPr>
              <a:spLocks/>
            </p:cNvSpPr>
            <p:nvPr/>
          </p:nvSpPr>
          <p:spPr bwMode="auto">
            <a:xfrm rot="5400000" flipH="1">
              <a:off x="4825565" y="3311337"/>
              <a:ext cx="256392" cy="4687708"/>
            </a:xfrm>
            <a:prstGeom prst="rightBrace">
              <a:avLst>
                <a:gd name="adj1" fmla="val 59844"/>
                <a:gd name="adj2" fmla="val 50000"/>
              </a:avLst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rot="10800000" vert="eaVert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128" charset="0"/>
              </a:endParaRPr>
            </a:p>
          </p:txBody>
        </p:sp>
      </p:grpSp>
      <p:sp>
        <p:nvSpPr>
          <p:cNvPr id="58388" name="Line 20"/>
          <p:cNvSpPr>
            <a:spLocks noChangeShapeType="1"/>
          </p:cNvSpPr>
          <p:nvPr/>
        </p:nvSpPr>
        <p:spPr bwMode="auto">
          <a:xfrm flipV="1">
            <a:off x="2971800" y="1676400"/>
            <a:ext cx="533400" cy="307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V="1">
            <a:off x="5334000" y="1447800"/>
            <a:ext cx="533400" cy="307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7A2B-3F38-4CD3-9C6A-8DD9EBF31275}" type="slidenum">
              <a:rPr lang="fr-FR"/>
              <a:pPr/>
              <a:t>21</a:t>
            </a:fld>
            <a:r>
              <a:rPr lang="fr-FR"/>
              <a:t>/40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Advantages of antineutrinos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/>
              <a:t> Antineutrino detection via inverse beta-decay</a:t>
            </a:r>
          </a:p>
          <a:p>
            <a:pPr lvl="1"/>
            <a:r>
              <a:rPr lang="fr-FR" sz="2000"/>
              <a:t> High cross section (≈10</a:t>
            </a:r>
            <a:r>
              <a:rPr lang="fr-FR" sz="2000" baseline="30000"/>
              <a:t>-43</a:t>
            </a:r>
            <a:r>
              <a:rPr lang="fr-FR" sz="2000"/>
              <a:t> cm</a:t>
            </a:r>
            <a:r>
              <a:rPr lang="fr-FR" sz="2000" baseline="30000"/>
              <a:t>2</a:t>
            </a:r>
            <a:r>
              <a:rPr lang="fr-FR" sz="2000"/>
              <a:t>) : from </a:t>
            </a:r>
            <a:r>
              <a:rPr lang="fr-FR" sz="2000" b="1">
                <a:solidFill>
                  <a:srgbClr val="FF0000"/>
                </a:solidFill>
              </a:rPr>
              <a:t>MCi to kCi</a:t>
            </a:r>
            <a:r>
              <a:rPr lang="fr-FR" sz="2000"/>
              <a:t> ! </a:t>
            </a:r>
          </a:p>
          <a:p>
            <a:pPr lvl="1"/>
            <a:r>
              <a:rPr lang="fr-FR" sz="2000"/>
              <a:t> Antineutrino must have </a:t>
            </a:r>
            <a:r>
              <a:rPr lang="fr-FR" sz="2000" b="1">
                <a:solidFill>
                  <a:srgbClr val="FF0000"/>
                </a:solidFill>
              </a:rPr>
              <a:t>E</a:t>
            </a:r>
            <a:r>
              <a:rPr lang="fr-FR" sz="2000" b="1" baseline="-25000">
                <a:solidFill>
                  <a:srgbClr val="FF0000"/>
                </a:solidFill>
                <a:latin typeface="Symbol" pitchFamily="-128" charset="2"/>
                <a:sym typeface="Symbol" pitchFamily="-128" charset="2"/>
              </a:rPr>
              <a:t></a:t>
            </a:r>
            <a:r>
              <a:rPr lang="fr-FR" sz="2000" b="1">
                <a:solidFill>
                  <a:srgbClr val="FF0000"/>
                </a:solidFill>
              </a:rPr>
              <a:t>&gt;1.8 MeV</a:t>
            </a:r>
            <a:endParaRPr lang="fr-FR" sz="2000"/>
          </a:p>
          <a:p>
            <a:pPr lvl="1"/>
            <a:r>
              <a:rPr lang="fr-FR" sz="2000"/>
              <a:t> Long Lifetime for production, transport and measurement</a:t>
            </a:r>
          </a:p>
          <a:p>
            <a:pPr lvl="1"/>
            <a:r>
              <a:rPr lang="fr-FR" sz="2000"/>
              <a:t>e</a:t>
            </a:r>
            <a:r>
              <a:rPr lang="fr-FR" sz="2000" baseline="30000"/>
              <a:t>+</a:t>
            </a:r>
            <a:r>
              <a:rPr lang="fr-FR" sz="2000"/>
              <a:t>-n delayed coincidence : </a:t>
            </a:r>
            <a:r>
              <a:rPr lang="fr-FR" sz="2000" b="1">
                <a:solidFill>
                  <a:srgbClr val="FF0000"/>
                </a:solidFill>
              </a:rPr>
              <a:t>background free experiment </a:t>
            </a:r>
          </a:p>
          <a:p>
            <a:r>
              <a:rPr lang="fr-FR" sz="2400"/>
              <a:t> Antineutrino source must involve </a:t>
            </a:r>
          </a:p>
          <a:p>
            <a:pPr lvl="1"/>
            <a:r>
              <a:rPr lang="fr-FR" sz="2000"/>
              <a:t>a long-lived low-Q nucleus…</a:t>
            </a:r>
          </a:p>
          <a:p>
            <a:pPr lvl="1"/>
            <a:r>
              <a:rPr lang="fr-FR" sz="2000"/>
              <a:t>… that decays into a short-lived high-Q nucleus</a:t>
            </a:r>
          </a:p>
          <a:p>
            <a:pPr lvl="1"/>
            <a:r>
              <a:rPr lang="fr-FR" sz="2000"/>
              <a:t>Possible candidates</a:t>
            </a:r>
          </a:p>
          <a:p>
            <a:pPr lvl="2"/>
            <a:r>
              <a:rPr lang="fr-FR" sz="1800"/>
              <a:t> </a:t>
            </a:r>
            <a:r>
              <a:rPr lang="fr-FR" sz="1800" baseline="30000"/>
              <a:t>90</a:t>
            </a:r>
            <a:r>
              <a:rPr lang="fr-FR" sz="1800"/>
              <a:t>Sr-</a:t>
            </a:r>
            <a:r>
              <a:rPr lang="fr-FR" sz="1800" baseline="30000"/>
              <a:t>90</a:t>
            </a:r>
            <a:r>
              <a:rPr lang="fr-FR" sz="1800"/>
              <a:t>Y , </a:t>
            </a:r>
            <a:r>
              <a:rPr lang="fr-FR" sz="1800" b="1" baseline="30000">
                <a:solidFill>
                  <a:srgbClr val="FF0000"/>
                </a:solidFill>
              </a:rPr>
              <a:t>144</a:t>
            </a:r>
            <a:r>
              <a:rPr lang="fr-FR" sz="1800" b="1">
                <a:solidFill>
                  <a:srgbClr val="FF0000"/>
                </a:solidFill>
              </a:rPr>
              <a:t>Ce-</a:t>
            </a:r>
            <a:r>
              <a:rPr lang="fr-FR" sz="1800" b="1" baseline="30000">
                <a:solidFill>
                  <a:srgbClr val="FF0000"/>
                </a:solidFill>
              </a:rPr>
              <a:t>144</a:t>
            </a:r>
            <a:r>
              <a:rPr lang="fr-FR" sz="1800" b="1">
                <a:solidFill>
                  <a:srgbClr val="FF0000"/>
                </a:solidFill>
              </a:rPr>
              <a:t>Pr</a:t>
            </a:r>
            <a:r>
              <a:rPr lang="fr-FR" sz="1800"/>
              <a:t> , </a:t>
            </a:r>
            <a:r>
              <a:rPr lang="fr-FR" sz="1800" baseline="30000"/>
              <a:t>106</a:t>
            </a:r>
            <a:r>
              <a:rPr lang="fr-FR" sz="1800"/>
              <a:t>Ru-</a:t>
            </a:r>
            <a:r>
              <a:rPr lang="fr-FR" sz="1800" baseline="30000"/>
              <a:t>106</a:t>
            </a:r>
            <a:r>
              <a:rPr lang="fr-FR" sz="1800"/>
              <a:t>Rb , </a:t>
            </a:r>
            <a:r>
              <a:rPr lang="fr-FR" sz="1800" baseline="30000"/>
              <a:t>42</a:t>
            </a:r>
            <a:r>
              <a:rPr lang="fr-FR" sz="1800"/>
              <a:t>Ar-</a:t>
            </a:r>
            <a:r>
              <a:rPr lang="fr-FR" sz="1800" baseline="30000"/>
              <a:t>42</a:t>
            </a:r>
            <a:r>
              <a:rPr lang="fr-FR" sz="1800"/>
              <a:t>K </a:t>
            </a:r>
          </a:p>
          <a:p>
            <a:pPr lvl="1"/>
            <a:r>
              <a:rPr lang="fr-FR" sz="2000"/>
              <a:t>Easy to produce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8350-9C87-4E82-96D1-FD03E2F5DD39}" type="slidenum">
              <a:rPr lang="fr-FR"/>
              <a:pPr/>
              <a:t>22</a:t>
            </a:fld>
            <a:r>
              <a:rPr lang="fr-FR"/>
              <a:t>/40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52400"/>
            <a:ext cx="7391400" cy="709613"/>
          </a:xfrm>
        </p:spPr>
        <p:txBody>
          <a:bodyPr/>
          <a:lstStyle/>
          <a:p>
            <a:r>
              <a:rPr lang="fr-FR" baseline="30000"/>
              <a:t>144</a:t>
            </a:r>
            <a:r>
              <a:rPr lang="fr-FR"/>
              <a:t>Ce-</a:t>
            </a:r>
            <a:r>
              <a:rPr lang="fr-FR" baseline="30000"/>
              <a:t>144</a:t>
            </a:r>
            <a:r>
              <a:rPr lang="fr-FR"/>
              <a:t>Pr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219200"/>
            <a:ext cx="4648200" cy="4876800"/>
          </a:xfrm>
        </p:spPr>
        <p:txBody>
          <a:bodyPr/>
          <a:lstStyle/>
          <a:p>
            <a:r>
              <a:rPr lang="fr-FR" sz="2400"/>
              <a:t>Ce : Cerium</a:t>
            </a:r>
          </a:p>
          <a:p>
            <a:r>
              <a:rPr lang="fr-FR" sz="2400"/>
              <a:t>Pr : Praseodymium</a:t>
            </a:r>
          </a:p>
          <a:p>
            <a:r>
              <a:rPr lang="fr-FR" sz="2400"/>
              <a:t>Mean life : 411.01 d</a:t>
            </a:r>
          </a:p>
          <a:p>
            <a:r>
              <a:rPr lang="fr-FR" sz="2400"/>
              <a:t>50 kCi (1.85 PBq)</a:t>
            </a:r>
          </a:p>
          <a:p>
            <a:pPr lvl="1"/>
            <a:r>
              <a:rPr lang="fr-FR" sz="2000"/>
              <a:t>16 g of </a:t>
            </a:r>
            <a:r>
              <a:rPr lang="fr-FR" sz="2000" baseline="30000"/>
              <a:t>144</a:t>
            </a:r>
            <a:r>
              <a:rPr lang="fr-FR" sz="2000"/>
              <a:t>Ce</a:t>
            </a:r>
          </a:p>
          <a:p>
            <a:r>
              <a:rPr lang="fr-FR" sz="2400"/>
              <a:t>50 kCi =&gt; 382 W</a:t>
            </a:r>
          </a:p>
          <a:p>
            <a:pPr lvl="1"/>
            <a:r>
              <a:rPr lang="fr-FR" sz="2000"/>
              <a:t>&lt;power&gt;1y = 225 W</a:t>
            </a:r>
          </a:p>
          <a:p>
            <a:pPr lvl="1"/>
            <a:r>
              <a:rPr lang="fr-FR" sz="2000"/>
              <a:t>7.64 W/kCi</a:t>
            </a:r>
          </a:p>
          <a:p>
            <a:r>
              <a:rPr lang="fr-FR" sz="2400"/>
              <a:t>A well identified background</a:t>
            </a:r>
          </a:p>
          <a:p>
            <a:pPr lvl="1"/>
            <a:r>
              <a:rPr lang="fr-FR" b="1">
                <a:latin typeface="Symbol" pitchFamily="-128" charset="2"/>
                <a:sym typeface="Symbol" pitchFamily="-128" charset="2"/>
              </a:rPr>
              <a:t></a:t>
            </a:r>
            <a:r>
              <a:rPr lang="fr-FR" sz="2000"/>
              <a:t> @ 2.185 MeV ; BR: 7 ‰</a:t>
            </a:r>
          </a:p>
          <a:p>
            <a:pPr lvl="1"/>
            <a:r>
              <a:rPr lang="fr-FR" sz="2000"/>
              <a:t>Need a 10</a:t>
            </a:r>
            <a:r>
              <a:rPr lang="fr-FR" sz="2000" baseline="30000"/>
              <a:t>-12</a:t>
            </a:r>
            <a:r>
              <a:rPr lang="fr-FR" sz="2000"/>
              <a:t> reduction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1143000"/>
            <a:ext cx="30273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31BA-A9DA-41F8-B030-DA3B8C26AB1E}" type="slidenum">
              <a:rPr lang="fr-FR"/>
              <a:pPr/>
              <a:t>23</a:t>
            </a:fld>
            <a:r>
              <a:rPr lang="fr-FR"/>
              <a:t>/40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Good utilisation of antineutrinos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219200"/>
            <a:ext cx="7239000" cy="609600"/>
          </a:xfrm>
        </p:spPr>
        <p:txBody>
          <a:bodyPr/>
          <a:lstStyle/>
          <a:p>
            <a:r>
              <a:rPr lang="en-US" sz="2000">
                <a:ea typeface="Arial" pitchFamily="-128" charset="0"/>
                <a:cs typeface="Arial" pitchFamily="-128" charset="0"/>
              </a:rPr>
              <a:t>48.75 % of antineutrinos emitted above IBD threshold</a:t>
            </a:r>
            <a:endParaRPr lang="fr-FR" sz="2000">
              <a:ea typeface="Arial" pitchFamily="-128" charset="0"/>
              <a:cs typeface="Arial" pitchFamily="-128" charset="0"/>
            </a:endParaRPr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685800" y="1981200"/>
            <a:ext cx="8134350" cy="4098925"/>
            <a:chOff x="634" y="1387"/>
            <a:chExt cx="5124" cy="2582"/>
          </a:xfrm>
        </p:grpSpPr>
        <p:pic>
          <p:nvPicPr>
            <p:cNvPr id="60423" name="Image 9" descr="Pr144-neutrinoSpectrum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t="32028" r="11258" b="29887"/>
                <a:stretch>
                  <a:fillRect/>
                </a:stretch>
              </p:blipFill>
            </mc:Choice>
            <mc:Fallback>
              <p:blipFill>
                <a:blip r:embed="rId4"/>
                <a:srcRect t="32028" r="11258" b="29887"/>
                <a:stretch>
                  <a:fillRect/>
                </a:stretch>
              </p:blipFill>
            </mc:Fallback>
          </mc:AlternateContent>
          <p:spPr bwMode="auto">
            <a:xfrm>
              <a:off x="634" y="1409"/>
              <a:ext cx="4215" cy="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0424" name="Connecteur droit 11"/>
            <p:cNvCxnSpPr>
              <a:cxnSpLocks noChangeShapeType="1"/>
            </p:cNvCxnSpPr>
            <p:nvPr/>
          </p:nvCxnSpPr>
          <p:spPr bwMode="auto">
            <a:xfrm rot="16200000" flipV="1">
              <a:off x="2246" y="2566"/>
              <a:ext cx="2246" cy="6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dash"/>
              <a:round/>
              <a:headEnd/>
              <a:tailEnd/>
            </a:ln>
          </p:spPr>
        </p:cxnSp>
        <p:sp>
          <p:nvSpPr>
            <p:cNvPr id="60425" name="Rectangle 12"/>
            <p:cNvSpPr>
              <a:spLocks noChangeArrowheads="1"/>
            </p:cNvSpPr>
            <p:nvPr/>
          </p:nvSpPr>
          <p:spPr bwMode="auto">
            <a:xfrm rot="-5400000">
              <a:off x="2575" y="2531"/>
              <a:ext cx="137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b="1">
                  <a:solidFill>
                    <a:srgbClr val="FF0000"/>
                  </a:solidFill>
                  <a:ea typeface="ＭＳ Ｐゴシック" charset="0"/>
                  <a:cs typeface="ＭＳ Ｐゴシック" charset="0"/>
                  <a:sym typeface="Wingdings" pitchFamily="-128" charset="2"/>
                </a:rPr>
                <a:t>Inverse Beta Decay Threshold</a:t>
              </a:r>
              <a:endParaRPr lang="en-US" sz="1100">
                <a:solidFill>
                  <a:srgbClr val="FF0000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0426" name="Connecteur droit 17"/>
            <p:cNvCxnSpPr>
              <a:cxnSpLocks noChangeShapeType="1"/>
            </p:cNvCxnSpPr>
            <p:nvPr/>
          </p:nvCxnSpPr>
          <p:spPr bwMode="auto">
            <a:xfrm flipV="1">
              <a:off x="3403" y="1754"/>
              <a:ext cx="351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27" name="Connecteur droit 19"/>
            <p:cNvCxnSpPr>
              <a:cxnSpLocks noChangeShapeType="1"/>
            </p:cNvCxnSpPr>
            <p:nvPr/>
          </p:nvCxnSpPr>
          <p:spPr bwMode="auto">
            <a:xfrm flipV="1">
              <a:off x="3440" y="2178"/>
              <a:ext cx="622" cy="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28" name="Connecteur droit 21"/>
            <p:cNvCxnSpPr>
              <a:cxnSpLocks noChangeShapeType="1"/>
            </p:cNvCxnSpPr>
            <p:nvPr/>
          </p:nvCxnSpPr>
          <p:spPr bwMode="auto">
            <a:xfrm flipV="1">
              <a:off x="3415" y="2615"/>
              <a:ext cx="868" cy="6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29" name="Connecteur droit 23"/>
            <p:cNvCxnSpPr>
              <a:cxnSpLocks noChangeShapeType="1"/>
            </p:cNvCxnSpPr>
            <p:nvPr/>
          </p:nvCxnSpPr>
          <p:spPr bwMode="auto">
            <a:xfrm flipV="1">
              <a:off x="3668" y="3052"/>
              <a:ext cx="812" cy="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430" name="Connecteur droit avec flèche 25"/>
            <p:cNvCxnSpPr>
              <a:cxnSpLocks noChangeShapeType="1"/>
            </p:cNvCxnSpPr>
            <p:nvPr/>
          </p:nvCxnSpPr>
          <p:spPr bwMode="auto">
            <a:xfrm rot="10800000" flipV="1">
              <a:off x="4080" y="1729"/>
              <a:ext cx="991" cy="7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0431" name="Rectangle 26"/>
            <p:cNvSpPr>
              <a:spLocks noChangeArrowheads="1"/>
            </p:cNvSpPr>
            <p:nvPr/>
          </p:nvSpPr>
          <p:spPr bwMode="auto">
            <a:xfrm>
              <a:off x="4866" y="1387"/>
              <a:ext cx="8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606060"/>
                  </a:solidFill>
                  <a:ea typeface="Arial" pitchFamily="-128" charset="0"/>
                  <a:cs typeface="Arial" pitchFamily="-128" charset="0"/>
                </a:rPr>
                <a:t>useful part of </a:t>
              </a:r>
            </a:p>
            <a:p>
              <a:r>
                <a:rPr lang="en-US" sz="1600">
                  <a:solidFill>
                    <a:srgbClr val="606060"/>
                  </a:solidFill>
                  <a:ea typeface="Arial" pitchFamily="-128" charset="0"/>
                  <a:cs typeface="Arial" pitchFamily="-128" charset="0"/>
                </a:rPr>
                <a:t>the spectrum</a:t>
              </a:r>
              <a:endParaRPr lang="en-US" sz="1600">
                <a:latin typeface="Times New Roman" pitchFamily="-12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190A-BD9C-4FF1-8D88-4D2450233BE6}" type="slidenum">
              <a:rPr lang="fr-FR"/>
              <a:pPr/>
              <a:t>24</a:t>
            </a:fld>
            <a:r>
              <a:rPr lang="fr-FR"/>
              <a:t>/40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2-D imprint in </a:t>
            </a:r>
            <a:r>
              <a:rPr lang="fr-FR" i="1"/>
              <a:t>E</a:t>
            </a:r>
            <a:r>
              <a:rPr lang="fr-FR" i="1" baseline="-25000">
                <a:latin typeface="Symbol" pitchFamily="-128" charset="2"/>
                <a:sym typeface="Symbol" pitchFamily="-128" charset="2"/>
              </a:rPr>
              <a:t></a:t>
            </a:r>
            <a:r>
              <a:rPr lang="fr-FR" i="1"/>
              <a:t>,R </a:t>
            </a:r>
            <a:r>
              <a:rPr lang="fr-FR"/>
              <a:t>space</a:t>
            </a:r>
          </a:p>
        </p:txBody>
      </p:sp>
      <p:pic>
        <p:nvPicPr>
          <p:cNvPr id="61444" name="Image 8" descr="kci_fig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6895" r="7544"/>
              <a:stretch>
                <a:fillRect/>
              </a:stretch>
            </p:blipFill>
          </mc:Choice>
          <mc:Fallback>
            <p:blipFill>
              <a:blip r:embed="rId5"/>
              <a:srcRect t="6895" r="7544"/>
              <a:stretch>
                <a:fillRect/>
              </a:stretch>
            </p:blipFill>
          </mc:Fallback>
        </mc:AlternateContent>
        <p:spPr bwMode="auto">
          <a:xfrm>
            <a:off x="1627188" y="1828800"/>
            <a:ext cx="5888037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1257300" y="1219200"/>
          <a:ext cx="6629400" cy="815975"/>
        </p:xfrm>
        <a:graphic>
          <a:graphicData uri="http://schemas.openxmlformats.org/presentationml/2006/ole">
            <p:oleObj spid="_x0000_s61445" name="Équation" r:id="rId6" imgW="34036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69E0-E7AD-45B6-A759-68624EE4CC7E}" type="slidenum">
              <a:rPr lang="fr-FR"/>
              <a:pPr/>
              <a:t>25</a:t>
            </a:fld>
            <a:r>
              <a:rPr lang="fr-FR"/>
              <a:t>/40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048000"/>
            <a:ext cx="1981200" cy="252413"/>
          </a:xfrm>
        </p:spPr>
        <p:txBody>
          <a:bodyPr/>
          <a:lstStyle/>
          <a:p>
            <a:r>
              <a:rPr lang="fr-FR" sz="1800"/>
              <a:t>Making of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238250" y="2514600"/>
            <a:ext cx="6686550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>
                <a:ea typeface="Arial" pitchFamily="-128" charset="0"/>
                <a:cs typeface="Arial" pitchFamily="-128" charset="0"/>
              </a:rPr>
              <a:t>Making an</a:t>
            </a:r>
            <a:br>
              <a:rPr lang="fr-FR" sz="4800" b="1">
                <a:ea typeface="Arial" pitchFamily="-128" charset="0"/>
                <a:cs typeface="Arial" pitchFamily="-128" charset="0"/>
              </a:rPr>
            </a:br>
            <a:r>
              <a:rPr lang="fr-FR" sz="4800" b="1">
                <a:ea typeface="Arial" pitchFamily="-128" charset="0"/>
                <a:cs typeface="Arial" pitchFamily="-128" charset="0"/>
              </a:rPr>
              <a:t>antineutrino generator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d"/>
      </mp:transition>
    </mc:Choice>
    <mc:Fallback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63EC-BEC6-4ECD-80F0-0FC7A82AAFEB}" type="slidenum">
              <a:rPr lang="fr-FR"/>
              <a:pPr/>
              <a:t>26</a:t>
            </a:fld>
            <a:r>
              <a:rPr lang="fr-FR"/>
              <a:t>/40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Scheme of production</a:t>
            </a:r>
          </a:p>
        </p:txBody>
      </p:sp>
      <p:pic>
        <p:nvPicPr>
          <p:cNvPr id="143363" name="Picture 3" descr="centrale-nucleaire-t218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73163"/>
            <a:ext cx="2133600" cy="1509712"/>
          </a:xfrm>
          <a:prstGeom prst="rect">
            <a:avLst/>
          </a:prstGeom>
          <a:noFill/>
        </p:spPr>
      </p:pic>
      <p:pic>
        <p:nvPicPr>
          <p:cNvPr id="143364" name="Picture 4" descr="canstock14638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163" y="3209925"/>
            <a:ext cx="1371600" cy="1165225"/>
          </a:xfrm>
          <a:prstGeom prst="rect">
            <a:avLst/>
          </a:prstGeom>
          <a:noFill/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273175" y="4379913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/>
              <a:t>TUK-6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268288" y="2716213"/>
            <a:ext cx="1798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/>
              <a:t>VVR-440, storage</a:t>
            </a:r>
          </a:p>
        </p:txBody>
      </p:sp>
      <p:grpSp>
        <p:nvGrpSpPr>
          <p:cNvPr id="143367" name="Group 7"/>
          <p:cNvGrpSpPr>
            <a:grpSpLocks/>
          </p:cNvGrpSpPr>
          <p:nvPr/>
        </p:nvGrpSpPr>
        <p:grpSpPr bwMode="auto">
          <a:xfrm>
            <a:off x="5075238" y="3995738"/>
            <a:ext cx="1697037" cy="1376362"/>
            <a:chOff x="3190" y="2531"/>
            <a:chExt cx="1069" cy="867"/>
          </a:xfrm>
        </p:grpSpPr>
        <p:pic>
          <p:nvPicPr>
            <p:cNvPr id="143368" name="Picture 8" descr="images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08" y="2531"/>
              <a:ext cx="1033" cy="660"/>
            </a:xfrm>
            <a:prstGeom prst="rect">
              <a:avLst/>
            </a:prstGeom>
            <a:noFill/>
          </p:spPr>
        </p:pic>
        <p:sp>
          <p:nvSpPr>
            <p:cNvPr id="143369" name="Text Box 9"/>
            <p:cNvSpPr txBox="1">
              <a:spLocks noChangeArrowheads="1"/>
            </p:cNvSpPr>
            <p:nvPr/>
          </p:nvSpPr>
          <p:spPr bwMode="auto">
            <a:xfrm>
              <a:off x="3190" y="3186"/>
              <a:ext cx="10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/>
                <a:t>CeO</a:t>
              </a:r>
              <a:r>
                <a:rPr lang="fr-FR" sz="1600" baseline="-25000"/>
                <a:t>2</a:t>
              </a:r>
              <a:r>
                <a:rPr lang="fr-FR" sz="1600"/>
                <a:t> calcination</a:t>
              </a:r>
            </a:p>
          </p:txBody>
        </p:sp>
      </p:grpSp>
      <p:pic>
        <p:nvPicPr>
          <p:cNvPr id="143370" name="Picture 10" descr="images-3"/>
          <p:cNvPicPr>
            <a:picLocks noChangeAspect="1" noChangeArrowheads="1"/>
          </p:cNvPicPr>
          <p:nvPr/>
        </p:nvPicPr>
        <p:blipFill>
          <a:blip r:embed="rId6"/>
          <a:srcRect l="-1006" t="22386" r="-96" b="28267"/>
          <a:stretch>
            <a:fillRect/>
          </a:stretch>
        </p:blipFill>
        <p:spPr bwMode="auto">
          <a:xfrm flipH="1">
            <a:off x="2741613" y="2782888"/>
            <a:ext cx="1673225" cy="1663700"/>
          </a:xfrm>
          <a:prstGeom prst="rect">
            <a:avLst/>
          </a:prstGeom>
          <a:noFill/>
        </p:spPr>
      </p:pic>
      <p:pic>
        <p:nvPicPr>
          <p:cNvPr id="143371" name="Picture 11" descr="images-2"/>
          <p:cNvPicPr>
            <a:picLocks noChangeAspect="1" noChangeArrowheads="1"/>
          </p:cNvPicPr>
          <p:nvPr/>
        </p:nvPicPr>
        <p:blipFill>
          <a:blip r:embed="rId7"/>
          <a:srcRect l="15437" r="16797"/>
          <a:stretch>
            <a:fillRect/>
          </a:stretch>
        </p:blipFill>
        <p:spPr bwMode="auto">
          <a:xfrm>
            <a:off x="2471738" y="4341813"/>
            <a:ext cx="1108075" cy="1635125"/>
          </a:xfrm>
          <a:prstGeom prst="rect">
            <a:avLst/>
          </a:prstGeom>
          <a:noFill/>
        </p:spPr>
      </p:pic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615950" y="5184775"/>
            <a:ext cx="2116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/>
              <a:t>Cutting, digestion</a:t>
            </a:r>
            <a:br>
              <a:rPr lang="fr-FR" sz="1600"/>
            </a:br>
            <a:r>
              <a:rPr lang="fr-FR" sz="1600"/>
              <a:t>Purex</a:t>
            </a:r>
          </a:p>
        </p:txBody>
      </p:sp>
      <p:grpSp>
        <p:nvGrpSpPr>
          <p:cNvPr id="143373" name="Group 13"/>
          <p:cNvGrpSpPr>
            <a:grpSpLocks/>
          </p:cNvGrpSpPr>
          <p:nvPr/>
        </p:nvGrpSpPr>
        <p:grpSpPr bwMode="auto">
          <a:xfrm>
            <a:off x="7008813" y="1173163"/>
            <a:ext cx="1658937" cy="2570162"/>
            <a:chOff x="4545" y="732"/>
            <a:chExt cx="1045" cy="1619"/>
          </a:xfrm>
        </p:grpSpPr>
        <p:pic>
          <p:nvPicPr>
            <p:cNvPr id="143374" name="Picture 14" descr="phyto00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45" y="776"/>
              <a:ext cx="1045" cy="1570"/>
            </a:xfrm>
            <a:prstGeom prst="rect">
              <a:avLst/>
            </a:prstGeom>
            <a:noFill/>
          </p:spPr>
        </p:pic>
        <p:sp>
          <p:nvSpPr>
            <p:cNvPr id="143375" name="Text Box 15"/>
            <p:cNvSpPr txBox="1">
              <a:spLocks noChangeArrowheads="1"/>
            </p:cNvSpPr>
            <p:nvPr/>
          </p:nvSpPr>
          <p:spPr bwMode="auto">
            <a:xfrm>
              <a:off x="4682" y="732"/>
              <a:ext cx="7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600"/>
                <a:t>« Canyon »</a:t>
              </a:r>
            </a:p>
          </p:txBody>
        </p:sp>
        <p:sp>
          <p:nvSpPr>
            <p:cNvPr id="143376" name="Text Box 16"/>
            <p:cNvSpPr txBox="1">
              <a:spLocks noChangeArrowheads="1"/>
            </p:cNvSpPr>
            <p:nvPr/>
          </p:nvSpPr>
          <p:spPr bwMode="auto">
            <a:xfrm>
              <a:off x="4593" y="2025"/>
              <a:ext cx="95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i="1"/>
                <a:t>Displacement</a:t>
              </a:r>
              <a:br>
                <a:rPr lang="fr-FR" sz="1400" i="1"/>
              </a:br>
              <a:r>
                <a:rPr lang="fr-FR" sz="1400" i="1"/>
                <a:t>Chromatography</a:t>
              </a:r>
            </a:p>
          </p:txBody>
        </p:sp>
      </p:grpSp>
      <p:grpSp>
        <p:nvGrpSpPr>
          <p:cNvPr id="143377" name="Group 17"/>
          <p:cNvGrpSpPr>
            <a:grpSpLocks/>
          </p:cNvGrpSpPr>
          <p:nvPr/>
        </p:nvGrpSpPr>
        <p:grpSpPr bwMode="auto">
          <a:xfrm>
            <a:off x="3783013" y="1227138"/>
            <a:ext cx="2671762" cy="1514475"/>
            <a:chOff x="2376" y="1511"/>
            <a:chExt cx="1683" cy="954"/>
          </a:xfrm>
        </p:grpSpPr>
        <p:pic>
          <p:nvPicPr>
            <p:cNvPr id="143378" name="Picture 18" descr="image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76" y="1511"/>
              <a:ext cx="1683" cy="954"/>
            </a:xfrm>
            <a:prstGeom prst="rect">
              <a:avLst/>
            </a:prstGeom>
            <a:noFill/>
          </p:spPr>
        </p:pic>
        <p:sp>
          <p:nvSpPr>
            <p:cNvPr id="143379" name="Text Box 19"/>
            <p:cNvSpPr txBox="1">
              <a:spLocks noChangeArrowheads="1"/>
            </p:cNvSpPr>
            <p:nvPr/>
          </p:nvSpPr>
          <p:spPr bwMode="auto">
            <a:xfrm>
              <a:off x="2631" y="1544"/>
              <a:ext cx="11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 baseline="30000">
                  <a:solidFill>
                    <a:schemeClr val="bg1"/>
                  </a:solidFill>
                </a:rPr>
                <a:t>137</a:t>
              </a:r>
              <a:r>
                <a:rPr lang="fr-FR" sz="1600">
                  <a:solidFill>
                    <a:schemeClr val="bg1"/>
                  </a:solidFill>
                </a:rPr>
                <a:t>Cs, precip. REE</a:t>
              </a:r>
            </a:p>
          </p:txBody>
        </p:sp>
      </p:grpSp>
      <p:sp>
        <p:nvSpPr>
          <p:cNvPr id="143380" name="Line 20"/>
          <p:cNvSpPr>
            <a:spLocks noChangeShapeType="1"/>
          </p:cNvSpPr>
          <p:nvPr/>
        </p:nvSpPr>
        <p:spPr bwMode="auto">
          <a:xfrm>
            <a:off x="1106488" y="3130550"/>
            <a:ext cx="1203325" cy="194945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81" name="Line 21"/>
          <p:cNvSpPr>
            <a:spLocks noChangeShapeType="1"/>
          </p:cNvSpPr>
          <p:nvPr/>
        </p:nvSpPr>
        <p:spPr bwMode="auto">
          <a:xfrm flipV="1">
            <a:off x="6175375" y="1870075"/>
            <a:ext cx="1116013" cy="1588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82" name="Line 22"/>
          <p:cNvSpPr>
            <a:spLocks noChangeShapeType="1"/>
          </p:cNvSpPr>
          <p:nvPr/>
        </p:nvSpPr>
        <p:spPr bwMode="auto">
          <a:xfrm flipH="1">
            <a:off x="6743700" y="3654425"/>
            <a:ext cx="371475" cy="274638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7094538" y="4441825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/>
              <a:t>Pressing</a:t>
            </a:r>
          </a:p>
        </p:txBody>
      </p:sp>
      <p:pic>
        <p:nvPicPr>
          <p:cNvPr id="143384" name="Picture 24" descr="images-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15213" y="4064000"/>
            <a:ext cx="331787" cy="441325"/>
          </a:xfrm>
          <a:prstGeom prst="rect">
            <a:avLst/>
          </a:prstGeom>
          <a:noFill/>
        </p:spPr>
      </p:pic>
      <p:sp>
        <p:nvSpPr>
          <p:cNvPr id="143385" name="Line 25"/>
          <p:cNvSpPr>
            <a:spLocks noChangeShapeType="1"/>
          </p:cNvSpPr>
          <p:nvPr/>
        </p:nvSpPr>
        <p:spPr bwMode="auto">
          <a:xfrm flipV="1">
            <a:off x="6699250" y="4367213"/>
            <a:ext cx="569913" cy="9525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3386" name="Group 26"/>
          <p:cNvGrpSpPr>
            <a:grpSpLocks/>
          </p:cNvGrpSpPr>
          <p:nvPr/>
        </p:nvGrpSpPr>
        <p:grpSpPr bwMode="auto">
          <a:xfrm>
            <a:off x="7989888" y="4665663"/>
            <a:ext cx="1154112" cy="1589087"/>
            <a:chOff x="5033" y="2939"/>
            <a:chExt cx="727" cy="1001"/>
          </a:xfrm>
        </p:grpSpPr>
        <p:pic>
          <p:nvPicPr>
            <p:cNvPr id="143387" name="Picture 27" descr="images-4"/>
            <p:cNvPicPr>
              <a:picLocks noChangeAspect="1" noChangeArrowheads="1"/>
            </p:cNvPicPr>
            <p:nvPr/>
          </p:nvPicPr>
          <p:blipFill>
            <a:blip r:embed="rId11"/>
            <a:srcRect l="19472" t="8159" r="22275" b="14064"/>
            <a:stretch>
              <a:fillRect/>
            </a:stretch>
          </p:blipFill>
          <p:spPr bwMode="auto">
            <a:xfrm>
              <a:off x="5033" y="2939"/>
              <a:ext cx="727" cy="1001"/>
            </a:xfrm>
            <a:prstGeom prst="rect">
              <a:avLst/>
            </a:prstGeom>
            <a:noFill/>
          </p:spPr>
        </p:pic>
        <p:sp>
          <p:nvSpPr>
            <p:cNvPr id="143388" name="Text Box 28"/>
            <p:cNvSpPr txBox="1">
              <a:spLocks noChangeArrowheads="1"/>
            </p:cNvSpPr>
            <p:nvPr/>
          </p:nvSpPr>
          <p:spPr bwMode="auto">
            <a:xfrm>
              <a:off x="5079" y="3611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>
                  <a:solidFill>
                    <a:schemeClr val="bg1"/>
                  </a:solidFill>
                </a:rPr>
                <a:t>W-Shield</a:t>
              </a:r>
            </a:p>
          </p:txBody>
        </p:sp>
      </p:grpSp>
      <p:sp>
        <p:nvSpPr>
          <p:cNvPr id="143389" name="AutoShape 29"/>
          <p:cNvSpPr>
            <a:spLocks noChangeArrowheads="1"/>
          </p:cNvSpPr>
          <p:nvPr/>
        </p:nvSpPr>
        <p:spPr bwMode="auto">
          <a:xfrm rot="-1674027">
            <a:off x="7883525" y="3876675"/>
            <a:ext cx="614363" cy="1270000"/>
          </a:xfrm>
          <a:custGeom>
            <a:avLst/>
            <a:gdLst>
              <a:gd name="G0" fmla="+- 3434585 0 0"/>
              <a:gd name="G1" fmla="+- -7600663 0 0"/>
              <a:gd name="G2" fmla="+- 3434585 0 -7600663"/>
              <a:gd name="G3" fmla="+- 10800 0 0"/>
              <a:gd name="G4" fmla="+- 0 0 343458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899 0 0"/>
              <a:gd name="G9" fmla="+- 0 0 -7600663"/>
              <a:gd name="G10" fmla="+- 6899 0 2700"/>
              <a:gd name="G11" fmla="cos G10 3434585"/>
              <a:gd name="G12" fmla="sin G10 3434585"/>
              <a:gd name="G13" fmla="cos 13500 3434585"/>
              <a:gd name="G14" fmla="sin 13500 3434585"/>
              <a:gd name="G15" fmla="+- G11 10800 0"/>
              <a:gd name="G16" fmla="+- G12 10800 0"/>
              <a:gd name="G17" fmla="+- G13 10800 0"/>
              <a:gd name="G18" fmla="+- G14 10800 0"/>
              <a:gd name="G19" fmla="*/ 6899 1 2"/>
              <a:gd name="G20" fmla="+- G19 5400 0"/>
              <a:gd name="G21" fmla="cos G20 3434585"/>
              <a:gd name="G22" fmla="sin G20 3434585"/>
              <a:gd name="G23" fmla="+- G21 10800 0"/>
              <a:gd name="G24" fmla="+- G12 G23 G22"/>
              <a:gd name="G25" fmla="+- G22 G23 G11"/>
              <a:gd name="G26" fmla="cos 10800 3434585"/>
              <a:gd name="G27" fmla="sin 10800 3434585"/>
              <a:gd name="G28" fmla="cos 6899 3434585"/>
              <a:gd name="G29" fmla="sin 6899 343458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600663"/>
              <a:gd name="G36" fmla="sin G34 -7600663"/>
              <a:gd name="G37" fmla="+/ -7600663 343458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899 G39"/>
              <a:gd name="G43" fmla="sin 68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980 w 21600"/>
              <a:gd name="T5" fmla="*/ 5111 h 21600"/>
              <a:gd name="T6" fmla="*/ 6923 w 21600"/>
              <a:gd name="T7" fmla="*/ 2844 h 21600"/>
              <a:gd name="T8" fmla="*/ 16664 w 21600"/>
              <a:gd name="T9" fmla="*/ 7166 h 21600"/>
              <a:gd name="T10" fmla="*/ 19035 w 21600"/>
              <a:gd name="T11" fmla="*/ 21497 h 21600"/>
              <a:gd name="T12" fmla="*/ 12513 w 21600"/>
              <a:gd name="T13" fmla="*/ 20649 h 21600"/>
              <a:gd name="T14" fmla="*/ 13361 w 21600"/>
              <a:gd name="T15" fmla="*/ 1412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008" y="16266"/>
                </a:moveTo>
                <a:cubicBezTo>
                  <a:pt x="16705" y="14960"/>
                  <a:pt x="17699" y="12940"/>
                  <a:pt x="17699" y="10800"/>
                </a:cubicBezTo>
                <a:cubicBezTo>
                  <a:pt x="17699" y="6989"/>
                  <a:pt x="14610" y="3901"/>
                  <a:pt x="10800" y="3901"/>
                </a:cubicBezTo>
                <a:cubicBezTo>
                  <a:pt x="9752" y="3900"/>
                  <a:pt x="8719" y="4139"/>
                  <a:pt x="7778" y="4598"/>
                </a:cubicBezTo>
                <a:lnTo>
                  <a:pt x="6069" y="1091"/>
                </a:lnTo>
                <a:cubicBezTo>
                  <a:pt x="7543" y="373"/>
                  <a:pt x="9160" y="-1"/>
                  <a:pt x="10800" y="-1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151"/>
                  <a:pt x="20044" y="17313"/>
                  <a:pt x="17388" y="19357"/>
                </a:cubicBezTo>
                <a:lnTo>
                  <a:pt x="19035" y="21497"/>
                </a:lnTo>
                <a:lnTo>
                  <a:pt x="12513" y="20649"/>
                </a:lnTo>
                <a:lnTo>
                  <a:pt x="13361" y="14127"/>
                </a:lnTo>
                <a:lnTo>
                  <a:pt x="15008" y="1626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8A9D-B5D4-422E-9439-355167A389A7}" type="slidenum">
              <a:rPr lang="fr-FR"/>
              <a:pPr/>
              <a:t>27</a:t>
            </a:fld>
            <a:r>
              <a:rPr lang="fr-FR"/>
              <a:t>/40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Cerium </a:t>
            </a:r>
            <a:br>
              <a:rPr lang="fr-FR"/>
            </a:br>
            <a:r>
              <a:rPr lang="fr-FR"/>
              <a:t>an abundant fission product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371600"/>
            <a:ext cx="39624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sz="2000">
                <a:ea typeface="Arial" pitchFamily="-128" charset="0"/>
                <a:cs typeface="Arial" pitchFamily="-128" charset="0"/>
              </a:rPr>
              <a:t>1 ton of spent fuel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sz="1800">
                <a:ea typeface="Arial" pitchFamily="-128" charset="0"/>
                <a:cs typeface="Arial" pitchFamily="-128" charset="0"/>
              </a:rPr>
              <a:t>Fission products : 44 kg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sz="1800">
                <a:ea typeface="Arial" pitchFamily="-128" charset="0"/>
                <a:cs typeface="Arial" pitchFamily="-128" charset="0"/>
              </a:rPr>
              <a:t>Rare earth : 15 kg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sz="1800">
                <a:ea typeface="Arial" pitchFamily="-128" charset="0"/>
                <a:cs typeface="Arial" pitchFamily="-128" charset="0"/>
              </a:rPr>
              <a:t>Cerium : 4 kg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sz="1800" baseline="30000">
                <a:ea typeface="Arial" pitchFamily="-128" charset="0"/>
                <a:cs typeface="Arial" pitchFamily="-128" charset="0"/>
              </a:rPr>
              <a:t>144</a:t>
            </a:r>
            <a:r>
              <a:rPr lang="en-US" sz="1800">
                <a:ea typeface="Arial" pitchFamily="-128" charset="0"/>
                <a:cs typeface="Arial" pitchFamily="-128" charset="0"/>
              </a:rPr>
              <a:t>Ce :  22 g ie 80 kCi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fr-FR" sz="2000">
                <a:ea typeface="Arial" pitchFamily="-128" charset="0"/>
                <a:cs typeface="Arial" pitchFamily="-128" charset="0"/>
                <a:sym typeface="Wingdings" pitchFamily="-128" charset="2"/>
              </a:rPr>
              <a:t>Extraction process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r>
              <a:rPr lang="fr-FR" sz="1800">
                <a:ea typeface="Arial" pitchFamily="-128" charset="0"/>
                <a:cs typeface="Arial" pitchFamily="-128" charset="0"/>
                <a:sym typeface="Wingdings" pitchFamily="-128" charset="2"/>
              </a:rPr>
              <a:t>Displacement chromatography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r>
              <a:rPr lang="fr-FR" sz="1800">
                <a:ea typeface="Arial" pitchFamily="-128" charset="0"/>
                <a:cs typeface="Arial" pitchFamily="-128" charset="0"/>
                <a:sym typeface="Wingdings" pitchFamily="-128" charset="2"/>
              </a:rPr>
              <a:t>French experts tested at lab scale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fr-FR" sz="2000">
                <a:ea typeface="Arial" pitchFamily="-128" charset="0"/>
                <a:cs typeface="Arial" pitchFamily="-128" charset="0"/>
                <a:sym typeface="Wingdings" pitchFamily="-128" charset="2"/>
              </a:rPr>
              <a:t>Need the required industrial capability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r>
              <a:rPr lang="fr-FR" sz="1800">
                <a:ea typeface="Arial" pitchFamily="-128" charset="0"/>
                <a:cs typeface="Arial" pitchFamily="-128" charset="0"/>
                <a:sym typeface="Wingdings" pitchFamily="-128" charset="2"/>
              </a:rPr>
              <a:t>La Hague type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fr-FR" sz="2000">
                <a:ea typeface="Arial" pitchFamily="-128" charset="0"/>
                <a:cs typeface="Arial" pitchFamily="-128" charset="0"/>
                <a:sym typeface="Wingdings" pitchFamily="-128" charset="2"/>
              </a:rPr>
              <a:t>Constraint on radioactive impurities</a:t>
            </a:r>
            <a:endParaRPr lang="fr-FR">
              <a:ea typeface="Arial" pitchFamily="-128" charset="0"/>
              <a:cs typeface="Arial" pitchFamily="-128" charset="0"/>
              <a:sym typeface="Wingdings" pitchFamily="-128" charset="2"/>
            </a:endParaRPr>
          </a:p>
        </p:txBody>
      </p:sp>
      <p:pic>
        <p:nvPicPr>
          <p:cNvPr id="94213" name="Picture 5" descr="Fuel assembly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8"/>
          <a:stretch>
            <a:fillRect/>
          </a:stretch>
        </p:blipFill>
        <p:spPr>
          <a:xfrm>
            <a:off x="1066800" y="1219200"/>
            <a:ext cx="3268663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BB92-26B6-47C2-B944-1B59B09D75A4}" type="slidenum">
              <a:rPr lang="fr-FR"/>
              <a:pPr/>
              <a:t>28</a:t>
            </a:fld>
            <a:r>
              <a:rPr lang="fr-FR"/>
              <a:t>/40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Caracteristics of</a:t>
            </a:r>
            <a:br>
              <a:rPr lang="fr-FR" sz="2800"/>
            </a:br>
            <a:r>
              <a:rPr lang="fr-FR" sz="2800"/>
              <a:t>the antineutrino generator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Cerium is in the chemical form of CeO</a:t>
            </a:r>
            <a:r>
              <a:rPr lang="fr-FR" sz="2400" baseline="-25000"/>
              <a:t>2</a:t>
            </a:r>
          </a:p>
          <a:p>
            <a:pPr lvl="1">
              <a:lnSpc>
                <a:spcPct val="90000"/>
              </a:lnSpc>
            </a:pPr>
            <a:r>
              <a:rPr lang="fr-FR" sz="2000" baseline="30000"/>
              <a:t>144</a:t>
            </a:r>
            <a:r>
              <a:rPr lang="fr-FR" sz="2000"/>
              <a:t>Ce remain mixed with stable Cerium isotope</a:t>
            </a:r>
            <a:endParaRPr lang="fr-FR" sz="2000" baseline="-25000"/>
          </a:p>
          <a:p>
            <a:pPr>
              <a:lnSpc>
                <a:spcPct val="90000"/>
              </a:lnSpc>
            </a:pPr>
            <a:r>
              <a:rPr lang="fr-FR" sz="2400"/>
              <a:t>A powder</a:t>
            </a:r>
            <a:r>
              <a:rPr lang="fr-FR" sz="2400" baseline="-25000"/>
              <a:t> </a:t>
            </a:r>
            <a:r>
              <a:rPr lang="fr-FR" sz="2400"/>
              <a:t>of apparent density ≈ 2-3 g/cm</a:t>
            </a:r>
            <a:r>
              <a:rPr lang="fr-FR" sz="2400" baseline="30000"/>
              <a:t>3</a:t>
            </a:r>
            <a:endParaRPr lang="fr-FR" sz="2400"/>
          </a:p>
          <a:p>
            <a:pPr>
              <a:lnSpc>
                <a:spcPct val="90000"/>
              </a:lnSpc>
            </a:pPr>
            <a:r>
              <a:rPr lang="fr-FR" sz="2400"/>
              <a:t>Operations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Mixing of the ≈ 3 kg of powder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Cold or hot pressing to reach ≈ 3-4 g/cm</a:t>
            </a:r>
            <a:r>
              <a:rPr lang="fr-FR" sz="2000" baseline="30000"/>
              <a:t>3</a:t>
            </a:r>
            <a:endParaRPr lang="fr-FR" sz="2000"/>
          </a:p>
          <a:p>
            <a:pPr lvl="1">
              <a:lnSpc>
                <a:spcPct val="90000"/>
              </a:lnSpc>
            </a:pPr>
            <a:r>
              <a:rPr lang="fr-FR" sz="2000"/>
              <a:t>In hot cell with remote handling</a:t>
            </a:r>
          </a:p>
          <a:p>
            <a:pPr>
              <a:lnSpc>
                <a:spcPct val="90000"/>
              </a:lnSpc>
            </a:pPr>
            <a:r>
              <a:rPr lang="fr-FR" sz="2400"/>
              <a:t>The </a:t>
            </a:r>
            <a:r>
              <a:rPr lang="fr-FR" sz="2400" baseline="30000"/>
              <a:t>144</a:t>
            </a:r>
            <a:r>
              <a:rPr lang="fr-FR" sz="2400"/>
              <a:t>Ce-</a:t>
            </a:r>
            <a:r>
              <a:rPr lang="fr-FR" sz="2400" baseline="30000"/>
              <a:t>144</a:t>
            </a:r>
            <a:r>
              <a:rPr lang="fr-FR" sz="2400"/>
              <a:t>Pr antineutrino generator (A</a:t>
            </a:r>
            <a:r>
              <a:rPr lang="fr-FR" sz="2400">
                <a:latin typeface="Symbol" pitchFamily="-128" charset="2"/>
                <a:sym typeface="Symbol" pitchFamily="-128" charset="2"/>
              </a:rPr>
              <a:t></a:t>
            </a:r>
            <a:r>
              <a:rPr lang="fr-FR" sz="2400"/>
              <a:t>G)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a spherical object of 7.1 cm in radius R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Cerium powder enclosed </a:t>
            </a:r>
            <a:br>
              <a:rPr lang="fr-FR" sz="2000"/>
            </a:br>
            <a:r>
              <a:rPr lang="fr-FR" sz="2000"/>
              <a:t>in a steel enveloppe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Compact : R « L</a:t>
            </a:r>
            <a:r>
              <a:rPr lang="fr-FR" sz="2000" baseline="-25000"/>
              <a:t>osc</a:t>
            </a:r>
            <a:endParaRPr lang="fr-FR" sz="2000"/>
          </a:p>
          <a:p>
            <a:pPr>
              <a:lnSpc>
                <a:spcPct val="90000"/>
              </a:lnSpc>
            </a:pPr>
            <a:endParaRPr lang="fr-FR" sz="2400"/>
          </a:p>
        </p:txBody>
      </p:sp>
      <p:pic>
        <p:nvPicPr>
          <p:cNvPr id="13316" name="Picture 4" descr="k0076666"/>
          <p:cNvPicPr>
            <a:picLocks noChangeAspect="1" noChangeArrowheads="1"/>
          </p:cNvPicPr>
          <p:nvPr/>
        </p:nvPicPr>
        <p:blipFill>
          <a:blip r:embed="rId3"/>
          <a:srcRect l="11671" t="11671" r="11671" b="11671"/>
          <a:stretch>
            <a:fillRect/>
          </a:stretch>
        </p:blipFill>
        <p:spPr bwMode="auto">
          <a:xfrm>
            <a:off x="6477000" y="4419600"/>
            <a:ext cx="1654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2E18-0C6A-4C95-9218-D1A91EC4E880}" type="slidenum">
              <a:rPr lang="fr-FR"/>
              <a:pPr/>
              <a:t>29</a:t>
            </a:fld>
            <a:r>
              <a:rPr lang="fr-FR"/>
              <a:t>/40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Activity measurements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/>
              <a:t>Differential calorimetry in hot cells</a:t>
            </a:r>
          </a:p>
          <a:p>
            <a:pPr lvl="1"/>
            <a:r>
              <a:rPr lang="fr-FR" sz="2000"/>
              <a:t>1.5 % accuracy </a:t>
            </a:r>
          </a:p>
          <a:p>
            <a:pPr lvl="1"/>
            <a:r>
              <a:rPr lang="fr-FR" sz="2000"/>
              <a:t>Needs 3-4 days for thermalization and counting</a:t>
            </a:r>
          </a:p>
          <a:p>
            <a:pPr lvl="1"/>
            <a:r>
              <a:rPr lang="fr-FR" sz="2000"/>
              <a:t>Technique used in Sage</a:t>
            </a:r>
          </a:p>
          <a:p>
            <a:r>
              <a:rPr lang="fr-FR" sz="2400"/>
              <a:t>Sampling and counting @ Saclay</a:t>
            </a:r>
          </a:p>
          <a:p>
            <a:pPr lvl="1"/>
            <a:r>
              <a:rPr lang="fr-FR" sz="2000"/>
              <a:t>Sampling, dissolution, large dilution</a:t>
            </a:r>
          </a:p>
          <a:p>
            <a:pPr lvl="1"/>
            <a:r>
              <a:rPr lang="fr-FR" sz="2000"/>
              <a:t>Shipment to external labs</a:t>
            </a:r>
          </a:p>
          <a:p>
            <a:pPr lvl="1"/>
            <a:r>
              <a:rPr lang="fr-FR" sz="2000"/>
              <a:t>Counting in Ge-counter</a:t>
            </a:r>
          </a:p>
          <a:p>
            <a:pPr lvl="1"/>
            <a:r>
              <a:rPr lang="fr-FR" sz="2000" u="sng"/>
              <a:t>needs &lt;&lt; 1/% mass measurements</a:t>
            </a:r>
          </a:p>
          <a:p>
            <a:r>
              <a:rPr lang="fr-FR" sz="2400"/>
              <a:t>Not a limiting factor for the experiment</a:t>
            </a:r>
          </a:p>
          <a:p>
            <a:pPr>
              <a:buFont typeface="Wingdings" pitchFamily="-128" charset="2"/>
              <a:buNone/>
            </a:pPr>
            <a:endParaRPr lang="fr-FR" sz="2400"/>
          </a:p>
          <a:p>
            <a:pPr lvl="1"/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7479-BD17-4073-9821-180B6F919C3B}" type="slidenum">
              <a:rPr lang="fr-FR"/>
              <a:pPr/>
              <a:t>3</a:t>
            </a:fld>
            <a:r>
              <a:rPr lang="fr-FR"/>
              <a:t>/40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048000"/>
            <a:ext cx="1981200" cy="252413"/>
          </a:xfrm>
        </p:spPr>
        <p:txBody>
          <a:bodyPr/>
          <a:lstStyle/>
          <a:p>
            <a:r>
              <a:rPr lang="fr-FR" sz="1800"/>
              <a:t>Need ?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027238" y="2514600"/>
            <a:ext cx="5094287" cy="2287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>
                <a:ea typeface="Arial" pitchFamily="-128" charset="0"/>
                <a:cs typeface="Arial" pitchFamily="-128" charset="0"/>
              </a:rPr>
              <a:t>Need</a:t>
            </a:r>
            <a:br>
              <a:rPr lang="fr-FR" sz="4800" b="1">
                <a:ea typeface="Arial" pitchFamily="-128" charset="0"/>
                <a:cs typeface="Arial" pitchFamily="-128" charset="0"/>
              </a:rPr>
            </a:br>
            <a:r>
              <a:rPr lang="fr-FR" sz="4800" b="1">
                <a:ea typeface="Arial" pitchFamily="-128" charset="0"/>
                <a:cs typeface="Arial" pitchFamily="-128" charset="0"/>
              </a:rPr>
              <a:t>a</a:t>
            </a:r>
            <a:br>
              <a:rPr lang="fr-FR" sz="4800" b="1">
                <a:ea typeface="Arial" pitchFamily="-128" charset="0"/>
                <a:cs typeface="Arial" pitchFamily="-128" charset="0"/>
              </a:rPr>
            </a:br>
            <a:r>
              <a:rPr lang="fr-FR" sz="4800" b="1">
                <a:ea typeface="Arial" pitchFamily="-128" charset="0"/>
                <a:cs typeface="Arial" pitchFamily="-128" charset="0"/>
              </a:rPr>
              <a:t>fourth neutrino ?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ED66-F0A8-4EC4-A50A-F737126265A8}" type="slidenum">
              <a:rPr lang="fr-FR"/>
              <a:pPr/>
              <a:t>30</a:t>
            </a:fld>
            <a:r>
              <a:rPr lang="fr-FR"/>
              <a:t>/40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048000"/>
            <a:ext cx="1981200" cy="252413"/>
          </a:xfrm>
        </p:spPr>
        <p:txBody>
          <a:bodyPr/>
          <a:lstStyle/>
          <a:p>
            <a:r>
              <a:rPr lang="fr-FR" sz="1800"/>
              <a:t>Exp. constraints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887413" y="2514600"/>
            <a:ext cx="7400925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>
                <a:ea typeface="Arial" pitchFamily="-128" charset="0"/>
                <a:cs typeface="Arial" pitchFamily="-128" charset="0"/>
              </a:rPr>
              <a:t>Solving</a:t>
            </a:r>
            <a:br>
              <a:rPr lang="fr-FR" sz="4800" b="1">
                <a:ea typeface="Arial" pitchFamily="-128" charset="0"/>
                <a:cs typeface="Arial" pitchFamily="-128" charset="0"/>
              </a:rPr>
            </a:br>
            <a:r>
              <a:rPr lang="fr-FR" sz="4800" b="1">
                <a:ea typeface="Arial" pitchFamily="-128" charset="0"/>
                <a:cs typeface="Arial" pitchFamily="-128" charset="0"/>
              </a:rPr>
              <a:t>experimental constraints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/>
      </mp:transition>
    </mc:Choice>
    <mc:Fallback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21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86B1-230E-45C2-A611-3E63DB00E945}" type="slidenum">
              <a:rPr lang="fr-FR"/>
              <a:pPr/>
              <a:t>31</a:t>
            </a:fld>
            <a:r>
              <a:rPr lang="fr-FR"/>
              <a:t>/40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Large liquid scintillator detectors 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066800"/>
            <a:ext cx="80010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800"/>
              <a:t>3 possible candidates : Borexino, KamLAND, SNO+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Interferences with the present experimental programs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Technical issues : size of chimney, liquid purity, electronics…</a:t>
            </a:r>
            <a:endParaRPr lang="fr-FR" sz="1600"/>
          </a:p>
          <a:p>
            <a:pPr lvl="1">
              <a:lnSpc>
                <a:spcPct val="90000"/>
              </a:lnSpc>
            </a:pPr>
            <a:r>
              <a:rPr lang="fr-FR" sz="1800"/>
              <a:t>Good energy resolution : 5 %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Good position resolution : ≈ 15 cm &lt;&lt; L</a:t>
            </a:r>
            <a:r>
              <a:rPr lang="fr-FR" sz="1800" baseline="-25000"/>
              <a:t>osc</a:t>
            </a:r>
            <a:r>
              <a:rPr lang="fr-FR" sz="1600"/>
              <a:t> </a:t>
            </a:r>
          </a:p>
        </p:txBody>
      </p:sp>
      <p:pic>
        <p:nvPicPr>
          <p:cNvPr id="62469" name="Image 5" descr="Capture d’écran 2011-03-15 à 18.04.2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710"/>
          <a:stretch>
            <a:fillRect/>
          </a:stretch>
        </p:blipFill>
        <p:spPr bwMode="auto">
          <a:xfrm>
            <a:off x="0" y="2700338"/>
            <a:ext cx="34417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AutoShape 8"/>
          <p:cNvSpPr>
            <a:spLocks noChangeArrowheads="1"/>
          </p:cNvSpPr>
          <p:nvPr/>
        </p:nvSpPr>
        <p:spPr bwMode="auto">
          <a:xfrm>
            <a:off x="2224088" y="4554538"/>
            <a:ext cx="185737" cy="239712"/>
          </a:xfrm>
          <a:prstGeom prst="can">
            <a:avLst>
              <a:gd name="adj" fmla="val 35999"/>
            </a:avLst>
          </a:prstGeom>
          <a:solidFill>
            <a:srgbClr val="0000FF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imes New Roman" pitchFamily="-128" charset="0"/>
            </a:endParaRPr>
          </a:p>
        </p:txBody>
      </p:sp>
      <p:cxnSp>
        <p:nvCxnSpPr>
          <p:cNvPr id="62471" name="Connecteur droit 9"/>
          <p:cNvCxnSpPr>
            <a:cxnSpLocks noChangeShapeType="1"/>
          </p:cNvCxnSpPr>
          <p:nvPr/>
        </p:nvCxnSpPr>
        <p:spPr bwMode="auto">
          <a:xfrm rot="16200000" flipV="1">
            <a:off x="1502569" y="3845719"/>
            <a:ext cx="1651000" cy="158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</p:cxnSp>
      <p:pic>
        <p:nvPicPr>
          <p:cNvPr id="62473" name="Image 13" descr="borexin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763" y="3157538"/>
            <a:ext cx="29114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6" name="AutoShape 8"/>
          <p:cNvSpPr>
            <a:spLocks noChangeArrowheads="1"/>
          </p:cNvSpPr>
          <p:nvPr/>
        </p:nvSpPr>
        <p:spPr bwMode="auto">
          <a:xfrm>
            <a:off x="7366000" y="4187825"/>
            <a:ext cx="185738" cy="239713"/>
          </a:xfrm>
          <a:prstGeom prst="can">
            <a:avLst>
              <a:gd name="adj" fmla="val 35999"/>
            </a:avLst>
          </a:prstGeom>
          <a:solidFill>
            <a:srgbClr val="0000FF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imes New Roman" pitchFamily="-128" charset="0"/>
            </a:endParaRPr>
          </a:p>
        </p:txBody>
      </p:sp>
      <p:cxnSp>
        <p:nvCxnSpPr>
          <p:cNvPr id="62477" name="Connecteur droit 9"/>
          <p:cNvCxnSpPr>
            <a:cxnSpLocks noChangeShapeType="1"/>
          </p:cNvCxnSpPr>
          <p:nvPr/>
        </p:nvCxnSpPr>
        <p:spPr bwMode="auto">
          <a:xfrm rot="16200000" flipV="1">
            <a:off x="7034213" y="3870325"/>
            <a:ext cx="868362" cy="158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</p:cxnSp>
      <p:cxnSp>
        <p:nvCxnSpPr>
          <p:cNvPr id="62478" name="Connecteur droit avec flèche 27"/>
          <p:cNvCxnSpPr>
            <a:cxnSpLocks noChangeShapeType="1"/>
          </p:cNvCxnSpPr>
          <p:nvPr/>
        </p:nvCxnSpPr>
        <p:spPr bwMode="auto">
          <a:xfrm rot="10800000">
            <a:off x="2468563" y="4848225"/>
            <a:ext cx="1473200" cy="1200150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grpSp>
        <p:nvGrpSpPr>
          <p:cNvPr id="62484" name="Group 20"/>
          <p:cNvGrpSpPr>
            <a:grpSpLocks/>
          </p:cNvGrpSpPr>
          <p:nvPr/>
        </p:nvGrpSpPr>
        <p:grpSpPr bwMode="auto">
          <a:xfrm>
            <a:off x="3746500" y="2755900"/>
            <a:ext cx="2257425" cy="3251200"/>
            <a:chOff x="2227" y="1488"/>
            <a:chExt cx="1555" cy="2240"/>
          </a:xfrm>
        </p:grpSpPr>
        <p:pic>
          <p:nvPicPr>
            <p:cNvPr id="62472" name="Image 12" descr="snodiagramnews.png"/>
            <p:cNvPicPr>
              <a:picLocks noChangeAspect="1"/>
            </p:cNvPicPr>
            <p:nvPr/>
          </p:nvPicPr>
          <p:blipFill>
            <a:blip r:embed="rId5"/>
            <a:srcRect l="14931" t="8595" r="7686"/>
            <a:stretch>
              <a:fillRect/>
            </a:stretch>
          </p:blipFill>
          <p:spPr bwMode="auto">
            <a:xfrm>
              <a:off x="2227" y="1488"/>
              <a:ext cx="1555" cy="2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4" name="AutoShape 8"/>
            <p:cNvSpPr>
              <a:spLocks noChangeArrowheads="1"/>
            </p:cNvSpPr>
            <p:nvPr/>
          </p:nvSpPr>
          <p:spPr bwMode="auto">
            <a:xfrm>
              <a:off x="2886" y="2755"/>
              <a:ext cx="117" cy="151"/>
            </a:xfrm>
            <a:prstGeom prst="can">
              <a:avLst>
                <a:gd name="adj" fmla="val 35999"/>
              </a:avLst>
            </a:prstGeom>
            <a:solidFill>
              <a:srgbClr val="0000FF"/>
            </a:solidFill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128" charset="0"/>
              </a:endParaRPr>
            </a:p>
          </p:txBody>
        </p:sp>
        <p:cxnSp>
          <p:nvCxnSpPr>
            <p:cNvPr id="62475" name="Connecteur droit 9"/>
            <p:cNvCxnSpPr>
              <a:cxnSpLocks noChangeShapeType="1"/>
            </p:cNvCxnSpPr>
            <p:nvPr/>
          </p:nvCxnSpPr>
          <p:spPr bwMode="auto">
            <a:xfrm rot="16200000" flipV="1">
              <a:off x="2431" y="2308"/>
              <a:ext cx="1040" cy="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</p:cxnSp>
        <p:cxnSp>
          <p:nvCxnSpPr>
            <p:cNvPr id="62479" name="Connecteur droit avec flèche 28"/>
            <p:cNvCxnSpPr>
              <a:cxnSpLocks noChangeShapeType="1"/>
            </p:cNvCxnSpPr>
            <p:nvPr/>
          </p:nvCxnSpPr>
          <p:spPr bwMode="auto">
            <a:xfrm rot="16200000" flipV="1">
              <a:off x="2531" y="3309"/>
              <a:ext cx="832" cy="6"/>
            </a:xfrm>
            <a:prstGeom prst="straightConnector1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62480" name="Connecteur droit avec flèche 30"/>
          <p:cNvCxnSpPr>
            <a:cxnSpLocks noChangeShapeType="1"/>
          </p:cNvCxnSpPr>
          <p:nvPr/>
        </p:nvCxnSpPr>
        <p:spPr bwMode="auto">
          <a:xfrm flipV="1">
            <a:off x="5354638" y="4371975"/>
            <a:ext cx="2103437" cy="1676400"/>
          </a:xfrm>
          <a:prstGeom prst="straightConnector1">
            <a:avLst/>
          </a:prstGeom>
          <a:noFill/>
          <a:ln w="9525">
            <a:solidFill>
              <a:srgbClr val="3366FF"/>
            </a:solidFill>
            <a:round/>
            <a:headEnd/>
            <a:tailEnd type="arrow" w="med" len="med"/>
          </a:ln>
        </p:spPr>
      </p:cxnSp>
      <p:sp>
        <p:nvSpPr>
          <p:cNvPr id="62481" name="Rectangle 34"/>
          <p:cNvSpPr>
            <a:spLocks noChangeArrowheads="1"/>
          </p:cNvSpPr>
          <p:nvPr/>
        </p:nvSpPr>
        <p:spPr bwMode="auto">
          <a:xfrm>
            <a:off x="3505200" y="6032500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b="1">
                <a:solidFill>
                  <a:srgbClr val="3366FF"/>
                </a:solidFill>
                <a:ea typeface="Arial" pitchFamily="-128" charset="0"/>
                <a:cs typeface="Arial" pitchFamily="-128" charset="0"/>
              </a:rPr>
              <a:t>50 kC</a:t>
            </a:r>
            <a:r>
              <a:rPr lang="fr-FR" sz="1400" b="1">
                <a:solidFill>
                  <a:srgbClr val="3366FF"/>
                </a:solidFill>
                <a:ea typeface="Arial" pitchFamily="-128" charset="0"/>
                <a:cs typeface="Arial" pitchFamily="-128" charset="0"/>
              </a:rPr>
              <a:t>i </a:t>
            </a:r>
            <a:r>
              <a:rPr lang="fr-FR" sz="1400" b="1" baseline="30000">
                <a:solidFill>
                  <a:srgbClr val="3366FF"/>
                </a:solidFill>
                <a:ea typeface="Arial" pitchFamily="-128" charset="0"/>
                <a:cs typeface="Arial" pitchFamily="-128" charset="0"/>
              </a:rPr>
              <a:t>144</a:t>
            </a:r>
            <a:r>
              <a:rPr lang="fr-FR" sz="1400" b="1">
                <a:solidFill>
                  <a:srgbClr val="3366FF"/>
                </a:solidFill>
                <a:ea typeface="Arial" pitchFamily="-128" charset="0"/>
                <a:cs typeface="Arial" pitchFamily="-128" charset="0"/>
              </a:rPr>
              <a:t>Ce-</a:t>
            </a:r>
            <a:r>
              <a:rPr lang="fr-FR" sz="1400" b="1" baseline="30000">
                <a:solidFill>
                  <a:srgbClr val="3366FF"/>
                </a:solidFill>
                <a:ea typeface="Arial" pitchFamily="-128" charset="0"/>
                <a:cs typeface="Arial" pitchFamily="-128" charset="0"/>
              </a:rPr>
              <a:t>144</a:t>
            </a:r>
            <a:r>
              <a:rPr lang="fr-FR" sz="1400" b="1">
                <a:solidFill>
                  <a:srgbClr val="3366FF"/>
                </a:solidFill>
                <a:ea typeface="Arial" pitchFamily="-128" charset="0"/>
                <a:cs typeface="Arial" pitchFamily="-128" charset="0"/>
              </a:rPr>
              <a:t>Pr source  </a:t>
            </a:r>
            <a:endParaRPr lang="en-US" sz="1400">
              <a:solidFill>
                <a:srgbClr val="3366FF"/>
              </a:solidFill>
              <a:latin typeface="Times New Roman" pitchFamily="-128" charset="0"/>
            </a:endParaRPr>
          </a:p>
        </p:txBody>
      </p:sp>
      <p:sp>
        <p:nvSpPr>
          <p:cNvPr id="62482" name="Accolade ouvrante 35"/>
          <p:cNvSpPr>
            <a:spLocks/>
          </p:cNvSpPr>
          <p:nvPr/>
        </p:nvSpPr>
        <p:spPr bwMode="auto">
          <a:xfrm rot="5400000">
            <a:off x="7361238" y="1562100"/>
            <a:ext cx="374650" cy="2844800"/>
          </a:xfrm>
          <a:prstGeom prst="leftBrace">
            <a:avLst>
              <a:gd name="adj1" fmla="val 83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rot="10800000" vert="eaVert">
            <a:prstTxWarp prst="textNoShape">
              <a:avLst/>
            </a:prstTxWarp>
          </a:bodyPr>
          <a:lstStyle/>
          <a:p>
            <a:endParaRPr lang="en-US">
              <a:latin typeface="Times New Roman" pitchFamily="-128" charset="0"/>
            </a:endParaRPr>
          </a:p>
        </p:txBody>
      </p:sp>
      <p:sp>
        <p:nvSpPr>
          <p:cNvPr id="62483" name="Rectangle 36"/>
          <p:cNvSpPr>
            <a:spLocks noChangeArrowheads="1"/>
          </p:cNvSpPr>
          <p:nvPr/>
        </p:nvSpPr>
        <p:spPr bwMode="auto">
          <a:xfrm>
            <a:off x="6396038" y="2398713"/>
            <a:ext cx="2406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>
                <a:solidFill>
                  <a:srgbClr val="606060"/>
                </a:solidFill>
                <a:ea typeface="Arial" pitchFamily="-128" charset="0"/>
                <a:cs typeface="Arial" pitchFamily="-128" charset="0"/>
              </a:rPr>
              <a:t>+ internal initiative</a:t>
            </a:r>
          </a:p>
          <a:p>
            <a:pPr algn="ctr"/>
            <a:r>
              <a:rPr lang="fr-FR" sz="1400" b="1">
                <a:solidFill>
                  <a:srgbClr val="606060"/>
                </a:solidFill>
                <a:ea typeface="Arial" pitchFamily="-128" charset="0"/>
                <a:cs typeface="Arial" pitchFamily="-128" charset="0"/>
              </a:rPr>
              <a:t>by Borexino Collaboration</a:t>
            </a:r>
            <a:endParaRPr lang="en-US" sz="1400">
              <a:latin typeface="Times New Roman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B6BD-ABBD-4D51-A752-871A8430D6E3}" type="slidenum">
              <a:rPr lang="fr-FR"/>
              <a:pPr/>
              <a:t>32</a:t>
            </a:fld>
            <a:r>
              <a:rPr lang="fr-FR"/>
              <a:t>/40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Shielding : the first idea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219200"/>
            <a:ext cx="5029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/>
              <a:t>Two separate goals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usual biological protection</a:t>
            </a:r>
          </a:p>
          <a:p>
            <a:pPr marL="952500" lvl="2" indent="190500">
              <a:lnSpc>
                <a:spcPct val="90000"/>
              </a:lnSpc>
            </a:pPr>
            <a:r>
              <a:rPr lang="fr-FR" sz="1600"/>
              <a:t>Could be achieved with ≈ 15 cm of W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minimisation of accidental background during the experiment</a:t>
            </a:r>
          </a:p>
          <a:p>
            <a:pPr marL="952500" lvl="2" indent="190500">
              <a:lnSpc>
                <a:spcPct val="90000"/>
              </a:lnSpc>
            </a:pPr>
            <a:r>
              <a:rPr lang="fr-FR" sz="1600"/>
              <a:t>need an extra 20 cm of W or equivalent attenuation for 10</a:t>
            </a:r>
            <a:r>
              <a:rPr lang="fr-FR" sz="1600" baseline="30000"/>
              <a:t>-12</a:t>
            </a:r>
            <a:r>
              <a:rPr lang="fr-FR" sz="1600"/>
              <a:t> reduction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experimental requirements well above legal safety constraints</a:t>
            </a:r>
          </a:p>
          <a:p>
            <a:pPr>
              <a:lnSpc>
                <a:spcPct val="90000"/>
              </a:lnSpc>
            </a:pPr>
            <a:r>
              <a:rPr lang="fr-FR" sz="2000"/>
              <a:t>7 pieces to insert and assemble through chimney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Like a boat in a bottle…</a:t>
            </a:r>
          </a:p>
          <a:p>
            <a:pPr>
              <a:lnSpc>
                <a:spcPct val="90000"/>
              </a:lnSpc>
            </a:pPr>
            <a:r>
              <a:rPr lang="fr-FR" sz="2000"/>
              <a:t>Impurities in tungsten ?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Test @ Saclay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Previous tests for Gerda</a:t>
            </a:r>
          </a:p>
          <a:p>
            <a:pPr>
              <a:lnSpc>
                <a:spcPct val="90000"/>
              </a:lnSpc>
            </a:pPr>
            <a:r>
              <a:rPr lang="fr-FR" sz="2000"/>
              <a:t>Discussion with industry (Plansee)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Looks possible</a:t>
            </a:r>
          </a:p>
        </p:txBody>
      </p:sp>
      <p:pic>
        <p:nvPicPr>
          <p:cNvPr id="9318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295400"/>
            <a:ext cx="3038475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8C64-EC08-47CC-A6FA-E6AA69884ABB}" type="slidenum">
              <a:rPr lang="fr-FR"/>
              <a:pPr/>
              <a:t>33</a:t>
            </a:fld>
            <a:r>
              <a:rPr lang="fr-FR"/>
              <a:t>/40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Shielding : 2</a:t>
            </a:r>
            <a:r>
              <a:rPr lang="fr-FR" baseline="30000"/>
              <a:t>nd</a:t>
            </a:r>
            <a:r>
              <a:rPr lang="fr-FR"/>
              <a:t> solution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32113" y="1219200"/>
            <a:ext cx="60071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Central part in Densimet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diameter 54 cm to fit through chimney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central cavity to host </a:t>
            </a:r>
            <a:r>
              <a:rPr lang="fr-FR" sz="2000" baseline="30000"/>
              <a:t>144</a:t>
            </a:r>
            <a:r>
              <a:rPr lang="fr-FR" sz="2000"/>
              <a:t>Ce Ø ≈ 8 cm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weight : 2.3 tons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more than enough for biological protection</a:t>
            </a:r>
          </a:p>
          <a:p>
            <a:pPr>
              <a:lnSpc>
                <a:spcPct val="90000"/>
              </a:lnSpc>
            </a:pPr>
            <a:r>
              <a:rPr lang="fr-FR" sz="2400"/>
              <a:t>A balloon in nylon containing heavy liquid : </a:t>
            </a:r>
            <a:r>
              <a:rPr lang="fr-FR" sz="2400" i="1"/>
              <a:t>Sodium paraTungstate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density : 2.82 g/cm</a:t>
            </a:r>
            <a:r>
              <a:rPr lang="fr-FR" sz="2000" baseline="30000"/>
              <a:t>3</a:t>
            </a:r>
            <a:endParaRPr lang="fr-FR" sz="2000"/>
          </a:p>
          <a:p>
            <a:pPr lvl="1">
              <a:lnSpc>
                <a:spcPct val="90000"/>
              </a:lnSpc>
            </a:pPr>
            <a:r>
              <a:rPr lang="fr-FR" sz="2000"/>
              <a:t>viscosity better than olive oil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interaction length @ 2.2 MeV : 8.1 cm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external radius : 107 cm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weight : 14.2 tons (10.5 t. with buoyancy)</a:t>
            </a:r>
          </a:p>
          <a:p>
            <a:pPr>
              <a:lnSpc>
                <a:spcPct val="90000"/>
              </a:lnSpc>
            </a:pPr>
            <a:endParaRPr lang="fr-FR" sz="2400"/>
          </a:p>
        </p:txBody>
      </p:sp>
      <p:pic>
        <p:nvPicPr>
          <p:cNvPr id="145412" name="Picture 4" descr="Capture d’écran 2012-09-28 à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9700" y="1317625"/>
            <a:ext cx="3094038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17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4768-1466-41BF-9E28-19D1F32C67C5}" type="slidenum">
              <a:rPr lang="fr-FR"/>
              <a:pPr/>
              <a:t>34</a:t>
            </a:fld>
            <a:r>
              <a:rPr lang="fr-FR"/>
              <a:t>/40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CeLAND in KamLAND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43000"/>
            <a:ext cx="4572000" cy="4876800"/>
          </a:xfrm>
        </p:spPr>
        <p:txBody>
          <a:bodyPr/>
          <a:lstStyle/>
          <a:p>
            <a:pPr marL="382588">
              <a:lnSpc>
                <a:spcPct val="90000"/>
              </a:lnSpc>
            </a:pPr>
            <a:r>
              <a:rPr lang="fr-FR" sz="1800"/>
              <a:t>Ranked #1 for future projects</a:t>
            </a:r>
          </a:p>
          <a:p>
            <a:pPr marL="857250" lvl="1">
              <a:lnSpc>
                <a:spcPct val="90000"/>
              </a:lnSpc>
            </a:pPr>
            <a:r>
              <a:rPr lang="fr-FR" sz="1600"/>
              <a:t>a 75 kCi </a:t>
            </a:r>
            <a:r>
              <a:rPr lang="fr-FR" sz="1600" baseline="30000"/>
              <a:t>144</a:t>
            </a:r>
            <a:r>
              <a:rPr lang="fr-FR" sz="1600"/>
              <a:t>Ce source in spring 2015</a:t>
            </a:r>
          </a:p>
          <a:p>
            <a:pPr marL="382588">
              <a:lnSpc>
                <a:spcPct val="90000"/>
              </a:lnSpc>
            </a:pPr>
            <a:r>
              <a:rPr lang="fr-FR" sz="1800"/>
              <a:t>Several constraints</a:t>
            </a:r>
          </a:p>
          <a:p>
            <a:pPr marL="857250" lvl="1">
              <a:lnSpc>
                <a:spcPct val="90000"/>
              </a:lnSpc>
            </a:pPr>
            <a:r>
              <a:rPr lang="fr-FR" sz="1600"/>
              <a:t>an existing underground detector</a:t>
            </a:r>
          </a:p>
          <a:p>
            <a:pPr marL="857250" lvl="1">
              <a:lnSpc>
                <a:spcPct val="90000"/>
              </a:lnSpc>
            </a:pPr>
            <a:r>
              <a:rPr lang="fr-FR" sz="1600"/>
              <a:t>full of an extra pure mineral oil</a:t>
            </a:r>
          </a:p>
          <a:p>
            <a:pPr marL="1047750" lvl="2" indent="190500">
              <a:lnSpc>
                <a:spcPct val="90000"/>
              </a:lnSpc>
            </a:pPr>
            <a:r>
              <a:rPr lang="fr-FR" sz="1400"/>
              <a:t>Avoid contaminations</a:t>
            </a:r>
          </a:p>
          <a:p>
            <a:pPr marL="382588">
              <a:lnSpc>
                <a:spcPct val="90000"/>
              </a:lnSpc>
            </a:pPr>
            <a:r>
              <a:rPr lang="fr-FR" sz="1800"/>
              <a:t>The entrance hole</a:t>
            </a:r>
          </a:p>
          <a:p>
            <a:pPr marL="857250" lvl="1">
              <a:lnSpc>
                <a:spcPct val="90000"/>
              </a:lnSpc>
            </a:pPr>
            <a:r>
              <a:rPr lang="fr-FR" sz="1600"/>
              <a:t>50 cm in diameter</a:t>
            </a:r>
          </a:p>
          <a:p>
            <a:pPr marL="857250" lvl="1">
              <a:lnSpc>
                <a:spcPct val="90000"/>
              </a:lnSpc>
            </a:pPr>
            <a:r>
              <a:rPr lang="fr-FR" sz="1600"/>
              <a:t>delicate operations to insert the source in center</a:t>
            </a:r>
          </a:p>
          <a:p>
            <a:pPr marL="382588">
              <a:lnSpc>
                <a:spcPct val="90000"/>
              </a:lnSpc>
            </a:pPr>
            <a:r>
              <a:rPr lang="fr-FR" sz="1800"/>
              <a:t>Planned operations</a:t>
            </a:r>
          </a:p>
          <a:p>
            <a:pPr marL="857250" lvl="1">
              <a:lnSpc>
                <a:spcPct val="90000"/>
              </a:lnSpc>
            </a:pPr>
            <a:r>
              <a:rPr lang="fr-FR" sz="1600"/>
              <a:t>1</a:t>
            </a:r>
            <a:r>
              <a:rPr lang="fr-FR" sz="1600" baseline="30000"/>
              <a:t>st</a:t>
            </a:r>
            <a:r>
              <a:rPr lang="fr-FR" sz="1600"/>
              <a:t> 6 months in water buffer</a:t>
            </a:r>
          </a:p>
          <a:p>
            <a:pPr marL="1047750" lvl="2" indent="190500">
              <a:lnSpc>
                <a:spcPct val="90000"/>
              </a:lnSpc>
            </a:pPr>
            <a:r>
              <a:rPr lang="fr-FR" sz="1400"/>
              <a:t>≈ 16 000 evts</a:t>
            </a:r>
          </a:p>
          <a:p>
            <a:pPr marL="857250" lvl="1">
              <a:lnSpc>
                <a:spcPct val="90000"/>
              </a:lnSpc>
            </a:pPr>
            <a:r>
              <a:rPr lang="fr-FR" sz="1600"/>
              <a:t>if hints of oscillation signal</a:t>
            </a:r>
          </a:p>
          <a:p>
            <a:pPr marL="857250" lvl="1">
              <a:lnSpc>
                <a:spcPct val="90000"/>
              </a:lnSpc>
            </a:pPr>
            <a:r>
              <a:rPr lang="fr-FR" sz="1600"/>
              <a:t>move it in the center with an extra shielding</a:t>
            </a:r>
          </a:p>
          <a:p>
            <a:pPr marL="857250" lvl="1">
              <a:lnSpc>
                <a:spcPct val="90000"/>
              </a:lnSpc>
            </a:pPr>
            <a:r>
              <a:rPr lang="fr-FR" sz="1600"/>
              <a:t>18 more months : ≈ 56 000 evts</a:t>
            </a:r>
          </a:p>
          <a:p>
            <a:pPr marL="857250" lvl="1">
              <a:lnSpc>
                <a:spcPct val="90000"/>
              </a:lnSpc>
            </a:pPr>
            <a:endParaRPr lang="fr-FR" sz="1600"/>
          </a:p>
          <a:p>
            <a:pPr marL="382588">
              <a:lnSpc>
                <a:spcPct val="90000"/>
              </a:lnSpc>
            </a:pPr>
            <a:endParaRPr lang="fr-FR" sz="1800"/>
          </a:p>
        </p:txBody>
      </p:sp>
      <p:grpSp>
        <p:nvGrpSpPr>
          <p:cNvPr id="149528" name="Group 24"/>
          <p:cNvGrpSpPr>
            <a:grpSpLocks/>
          </p:cNvGrpSpPr>
          <p:nvPr/>
        </p:nvGrpSpPr>
        <p:grpSpPr bwMode="auto">
          <a:xfrm>
            <a:off x="0" y="1447800"/>
            <a:ext cx="4572000" cy="4772025"/>
            <a:chOff x="0" y="912"/>
            <a:chExt cx="2880" cy="3006"/>
          </a:xfrm>
        </p:grpSpPr>
        <p:pic>
          <p:nvPicPr>
            <p:cNvPr id="149508" name="Image 5" descr="Capture d’écran 2011-03-15 à 18.04.29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5710"/>
            <a:stretch>
              <a:fillRect/>
            </a:stretch>
          </p:blipFill>
          <p:spPr bwMode="auto">
            <a:xfrm>
              <a:off x="0" y="912"/>
              <a:ext cx="2880" cy="2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11" name="Line 7"/>
            <p:cNvSpPr>
              <a:spLocks noChangeShapeType="1"/>
            </p:cNvSpPr>
            <p:nvPr/>
          </p:nvSpPr>
          <p:spPr bwMode="auto">
            <a:xfrm>
              <a:off x="1152" y="3792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12" name="Text Box 8"/>
            <p:cNvSpPr txBox="1">
              <a:spLocks noChangeArrowheads="1"/>
            </p:cNvSpPr>
            <p:nvPr/>
          </p:nvSpPr>
          <p:spPr bwMode="auto">
            <a:xfrm>
              <a:off x="1593" y="3630"/>
              <a:ext cx="70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/>
                <a:t>≈ 15 m</a:t>
              </a:r>
            </a:p>
          </p:txBody>
        </p:sp>
      </p:grpSp>
      <p:grpSp>
        <p:nvGrpSpPr>
          <p:cNvPr id="149530" name="Group 26"/>
          <p:cNvGrpSpPr>
            <a:grpSpLocks/>
          </p:cNvGrpSpPr>
          <p:nvPr/>
        </p:nvGrpSpPr>
        <p:grpSpPr bwMode="auto">
          <a:xfrm>
            <a:off x="1828800" y="2514600"/>
            <a:ext cx="139700" cy="714375"/>
            <a:chOff x="1152" y="1584"/>
            <a:chExt cx="88" cy="450"/>
          </a:xfrm>
        </p:grpSpPr>
        <p:sp>
          <p:nvSpPr>
            <p:cNvPr id="149515" name="AutoShape 8"/>
            <p:cNvSpPr>
              <a:spLocks noChangeArrowheads="1"/>
            </p:cNvSpPr>
            <p:nvPr/>
          </p:nvSpPr>
          <p:spPr bwMode="auto">
            <a:xfrm>
              <a:off x="1152" y="1920"/>
              <a:ext cx="88" cy="114"/>
            </a:xfrm>
            <a:prstGeom prst="can">
              <a:avLst>
                <a:gd name="adj" fmla="val 36135"/>
              </a:avLst>
            </a:prstGeom>
            <a:solidFill>
              <a:srgbClr val="0000FF"/>
            </a:solidFill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128" charset="0"/>
              </a:endParaRPr>
            </a:p>
          </p:txBody>
        </p:sp>
        <p:cxnSp>
          <p:nvCxnSpPr>
            <p:cNvPr id="149516" name="Connecteur droit 9"/>
            <p:cNvCxnSpPr>
              <a:cxnSpLocks noChangeShapeType="1"/>
            </p:cNvCxnSpPr>
            <p:nvPr/>
          </p:nvCxnSpPr>
          <p:spPr bwMode="auto">
            <a:xfrm flipH="1" flipV="1">
              <a:off x="1201" y="1584"/>
              <a:ext cx="0" cy="351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</p:cxnSp>
      </p:grpSp>
      <p:grpSp>
        <p:nvGrpSpPr>
          <p:cNvPr id="149526" name="Group 22"/>
          <p:cNvGrpSpPr>
            <a:grpSpLocks/>
          </p:cNvGrpSpPr>
          <p:nvPr/>
        </p:nvGrpSpPr>
        <p:grpSpPr bwMode="auto">
          <a:xfrm>
            <a:off x="2438400" y="2286000"/>
            <a:ext cx="1312863" cy="2286000"/>
            <a:chOff x="1536" y="1440"/>
            <a:chExt cx="827" cy="1440"/>
          </a:xfrm>
        </p:grpSpPr>
        <p:pic>
          <p:nvPicPr>
            <p:cNvPr id="149520" name="Picture 16"/>
            <p:cNvPicPr>
              <a:picLocks noChangeAspect="1" noChangeArrowheads="1"/>
            </p:cNvPicPr>
            <p:nvPr/>
          </p:nvPicPr>
          <p:blipFill>
            <a:blip r:embed="rId4">
              <a:alphaModFix amt="49000"/>
            </a:blip>
            <a:srcRect/>
            <a:stretch>
              <a:fillRect/>
            </a:stretch>
          </p:blipFill>
          <p:spPr bwMode="auto">
            <a:xfrm>
              <a:off x="1536" y="1440"/>
              <a:ext cx="827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9522" name="AutoShape 8"/>
            <p:cNvSpPr>
              <a:spLocks noChangeArrowheads="1"/>
            </p:cNvSpPr>
            <p:nvPr/>
          </p:nvSpPr>
          <p:spPr bwMode="auto">
            <a:xfrm>
              <a:off x="1872" y="2352"/>
              <a:ext cx="162" cy="210"/>
            </a:xfrm>
            <a:prstGeom prst="can">
              <a:avLst>
                <a:gd name="adj" fmla="val 36158"/>
              </a:avLst>
            </a:prstGeom>
            <a:solidFill>
              <a:srgbClr val="0000FF"/>
            </a:solidFill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-128" charset="0"/>
              </a:endParaRPr>
            </a:p>
          </p:txBody>
        </p:sp>
        <p:cxnSp>
          <p:nvCxnSpPr>
            <p:cNvPr id="149525" name="Connecteur droit 9"/>
            <p:cNvCxnSpPr>
              <a:cxnSpLocks noChangeShapeType="1"/>
            </p:cNvCxnSpPr>
            <p:nvPr/>
          </p:nvCxnSpPr>
          <p:spPr bwMode="auto">
            <a:xfrm flipH="1" flipV="1">
              <a:off x="1952" y="1440"/>
              <a:ext cx="1" cy="92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</p:cxnSp>
      </p:grpSp>
      <p:sp>
        <p:nvSpPr>
          <p:cNvPr id="149529" name="AutoShape 25"/>
          <p:cNvSpPr>
            <a:spLocks noChangeArrowheads="1"/>
          </p:cNvSpPr>
          <p:nvPr/>
        </p:nvSpPr>
        <p:spPr bwMode="auto">
          <a:xfrm rot="1586986">
            <a:off x="1912938" y="2578100"/>
            <a:ext cx="1614487" cy="658813"/>
          </a:xfrm>
          <a:prstGeom prst="curvedDownArrow">
            <a:avLst>
              <a:gd name="adj1" fmla="val 49012"/>
              <a:gd name="adj2" fmla="val 980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7" grpId="0" build="p"/>
      <p:bldP spid="149529" grpId="0" animBg="1"/>
      <p:bldP spid="14952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06B0-B89E-4D11-8111-577750FED01D}" type="slidenum">
              <a:rPr lang="fr-FR"/>
              <a:pPr/>
              <a:t>35</a:t>
            </a:fld>
            <a:r>
              <a:rPr lang="fr-FR"/>
              <a:t>/40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Backgrounds</a:t>
            </a:r>
          </a:p>
        </p:txBody>
      </p:sp>
      <p:pic>
        <p:nvPicPr>
          <p:cNvPr id="95236" name="Image 5" descr="kcifigure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6546" b="1964"/>
              <a:stretch>
                <a:fillRect/>
              </a:stretch>
            </p:blipFill>
          </mc:Choice>
          <mc:Fallback>
            <p:blipFill>
              <a:blip r:embed="rId4"/>
              <a:srcRect t="6546" b="1964"/>
              <a:stretch>
                <a:fillRect/>
              </a:stretch>
            </p:blipFill>
          </mc:Fallback>
        </mc:AlternateContent>
        <p:spPr bwMode="auto">
          <a:xfrm>
            <a:off x="1143000" y="1295400"/>
            <a:ext cx="71628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Rectangle 7"/>
          <p:cNvSpPr>
            <a:spLocks noChangeArrowheads="1"/>
          </p:cNvSpPr>
          <p:nvPr/>
        </p:nvSpPr>
        <p:spPr bwMode="auto">
          <a:xfrm>
            <a:off x="3276600" y="3092450"/>
            <a:ext cx="306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ea typeface="Arial" pitchFamily="-128" charset="0"/>
                <a:cs typeface="Arial" pitchFamily="-128" charset="0"/>
              </a:rPr>
              <a:t>Source Induced Backgrounds</a:t>
            </a:r>
            <a:endParaRPr lang="en-US" sz="1600">
              <a:solidFill>
                <a:schemeClr val="accent2"/>
              </a:solidFill>
              <a:latin typeface="Times New Roman" pitchFamily="-128" charset="0"/>
            </a:endParaRPr>
          </a:p>
        </p:txBody>
      </p:sp>
      <p:sp>
        <p:nvSpPr>
          <p:cNvPr id="95238" name="Rectangle 8"/>
          <p:cNvSpPr>
            <a:spLocks noChangeArrowheads="1"/>
          </p:cNvSpPr>
          <p:nvPr/>
        </p:nvSpPr>
        <p:spPr bwMode="auto">
          <a:xfrm>
            <a:off x="3886200" y="3810000"/>
            <a:ext cx="3549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accent2"/>
                </a:solidFill>
                <a:ea typeface="Arial" pitchFamily="-128" charset="0"/>
                <a:cs typeface="Arial" pitchFamily="-128" charset="0"/>
              </a:rPr>
              <a:t>Detector + Reactor + Geoneutrinos</a:t>
            </a:r>
          </a:p>
          <a:p>
            <a:pPr algn="ctr"/>
            <a:r>
              <a:rPr lang="en-US" sz="1600" b="1">
                <a:solidFill>
                  <a:schemeClr val="accent2"/>
                </a:solidFill>
                <a:ea typeface="Arial" pitchFamily="-128" charset="0"/>
                <a:cs typeface="Arial" pitchFamily="-128" charset="0"/>
              </a:rPr>
              <a:t>Induced Bkg</a:t>
            </a:r>
            <a:endParaRPr lang="en-US" sz="1600">
              <a:solidFill>
                <a:schemeClr val="accent2"/>
              </a:solidFill>
              <a:latin typeface="Times New Roman" pitchFamily="-128" charset="0"/>
            </a:endParaRPr>
          </a:p>
        </p:txBody>
      </p:sp>
      <p:sp>
        <p:nvSpPr>
          <p:cNvPr id="95243" name="Rectangle 17"/>
          <p:cNvSpPr>
            <a:spLocks noChangeArrowheads="1"/>
          </p:cNvSpPr>
          <p:nvPr/>
        </p:nvSpPr>
        <p:spPr bwMode="auto">
          <a:xfrm>
            <a:off x="2747963" y="1676400"/>
            <a:ext cx="182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ea typeface="Arial" pitchFamily="-128" charset="0"/>
                <a:cs typeface="Arial" pitchFamily="-128" charset="0"/>
              </a:rPr>
              <a:t>Analysis Threshold</a:t>
            </a:r>
            <a:endParaRPr lang="en-US" sz="1400">
              <a:solidFill>
                <a:srgbClr val="FF0000"/>
              </a:solidFill>
              <a:latin typeface="Times New Roman" pitchFamily="-128" charset="0"/>
            </a:endParaRPr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 flipH="1">
            <a:off x="5638800" y="4419600"/>
            <a:ext cx="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 flipV="1">
            <a:off x="2743200" y="1371600"/>
            <a:ext cx="0" cy="434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 flipV="1">
            <a:off x="2895600" y="3429000"/>
            <a:ext cx="12192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03EB-851E-4E2B-B5C8-CAD3C7D34F42}" type="slidenum">
              <a:rPr lang="fr-FR"/>
              <a:pPr/>
              <a:t>36</a:t>
            </a:fld>
            <a:r>
              <a:rPr lang="fr-FR"/>
              <a:t>/40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048000"/>
            <a:ext cx="1981200" cy="252413"/>
          </a:xfrm>
        </p:spPr>
        <p:txBody>
          <a:bodyPr/>
          <a:lstStyle/>
          <a:p>
            <a:r>
              <a:rPr lang="fr-FR" sz="1800"/>
              <a:t>Good test ?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108200" y="2651125"/>
            <a:ext cx="4927600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>
                <a:ea typeface="Arial" pitchFamily="-128" charset="0"/>
                <a:cs typeface="Arial" pitchFamily="-128" charset="0"/>
              </a:rPr>
              <a:t>Fourth neutrino</a:t>
            </a:r>
            <a:br>
              <a:rPr lang="fr-FR" sz="4800" b="1">
                <a:ea typeface="Arial" pitchFamily="-128" charset="0"/>
                <a:cs typeface="Arial" pitchFamily="-128" charset="0"/>
              </a:rPr>
            </a:br>
            <a:r>
              <a:rPr lang="fr-FR" sz="4800" b="1">
                <a:ea typeface="Arial" pitchFamily="-128" charset="0"/>
                <a:cs typeface="Arial" pitchFamily="-128" charset="0"/>
              </a:rPr>
              <a:t>the decisive test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271C-FB71-49DD-B885-06CE8A152F10}" type="slidenum">
              <a:rPr lang="fr-FR"/>
              <a:pPr/>
              <a:t>37</a:t>
            </a:fld>
            <a:r>
              <a:rPr lang="fr-FR"/>
              <a:t>/40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Full range of parameters</a:t>
            </a:r>
          </a:p>
        </p:txBody>
      </p:sp>
      <p:pic>
        <p:nvPicPr>
          <p:cNvPr id="63514" name="Image 12" descr="Capture d’écran 2012-04-10 à 12.22.1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" y="1295400"/>
            <a:ext cx="6324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11" name="Rectangle 8"/>
          <p:cNvSpPr>
            <a:spLocks noChangeArrowheads="1"/>
          </p:cNvSpPr>
          <p:nvPr/>
        </p:nvSpPr>
        <p:spPr bwMode="auto">
          <a:xfrm>
            <a:off x="228600" y="1524000"/>
            <a:ext cx="1524000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1 y – 50 kCi </a:t>
            </a:r>
          </a:p>
          <a:p>
            <a:pPr algn="ctr"/>
            <a:r>
              <a:rPr lang="en-US" sz="1600" b="1" baseline="3000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144</a:t>
            </a:r>
            <a:r>
              <a:rPr lang="en-US" sz="1600" b="1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Ce-</a:t>
            </a:r>
            <a:r>
              <a:rPr lang="en-US" sz="1600" b="1" baseline="3000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144</a:t>
            </a:r>
            <a:r>
              <a:rPr lang="en-US" sz="1600" b="1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Pr</a:t>
            </a:r>
          </a:p>
          <a:p>
            <a:pPr algn="ctr"/>
            <a:r>
              <a:rPr lang="fr-FR" sz="1600" b="1">
                <a:solidFill>
                  <a:srgbClr val="FF0000"/>
                </a:solidFill>
                <a:ea typeface="Arial" pitchFamily="-128" charset="0"/>
                <a:cs typeface="Arial" pitchFamily="-128" charset="0"/>
              </a:rPr>
              <a:t>95%CL</a:t>
            </a:r>
            <a:endParaRPr lang="en-US" sz="1600">
              <a:solidFill>
                <a:srgbClr val="FF0000"/>
              </a:solidFill>
              <a:ea typeface="Arial" pitchFamily="-128" charset="0"/>
              <a:cs typeface="Arial" pitchFamily="-128" charset="0"/>
            </a:endParaRPr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>
            <a:off x="1752600" y="2057400"/>
            <a:ext cx="1676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5" name="AutoShape 27"/>
          <p:cNvSpPr>
            <a:spLocks noChangeArrowheads="1"/>
          </p:cNvSpPr>
          <p:nvPr/>
        </p:nvSpPr>
        <p:spPr bwMode="auto">
          <a:xfrm>
            <a:off x="4838700" y="2914650"/>
            <a:ext cx="228600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4210-620D-492B-84CB-CFEC73C1B45A}" type="slidenum">
              <a:rPr lang="fr-FR"/>
              <a:pPr/>
              <a:t>38</a:t>
            </a:fld>
            <a:r>
              <a:rPr lang="fr-FR"/>
              <a:t>/40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Discovery potential</a:t>
            </a:r>
          </a:p>
        </p:txBody>
      </p:sp>
      <p:sp>
        <p:nvSpPr>
          <p:cNvPr id="64520" name="Rectangle 14"/>
          <p:cNvSpPr>
            <a:spLocks noChangeArrowheads="1"/>
          </p:cNvSpPr>
          <p:nvPr/>
        </p:nvSpPr>
        <p:spPr bwMode="auto">
          <a:xfrm>
            <a:off x="2679700" y="1219200"/>
            <a:ext cx="3951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ea typeface="Arial" pitchFamily="-128" charset="0"/>
                <a:cs typeface="Arial" pitchFamily="-128" charset="0"/>
              </a:rPr>
              <a:t>sin</a:t>
            </a:r>
            <a:r>
              <a:rPr lang="en-US" sz="1600" b="1" baseline="30000">
                <a:ea typeface="Arial" pitchFamily="-128" charset="0"/>
                <a:cs typeface="Arial" pitchFamily="-128" charset="0"/>
              </a:rPr>
              <a:t>2</a:t>
            </a:r>
            <a:r>
              <a:rPr lang="en-US" sz="1600" b="1">
                <a:ea typeface="Arial" pitchFamily="-128" charset="0"/>
                <a:cs typeface="Arial" pitchFamily="-128" charset="0"/>
              </a:rPr>
              <a:t>2θ=0.1  &amp; Δm</a:t>
            </a:r>
            <a:r>
              <a:rPr lang="en-US" sz="1600" b="1" baseline="30000">
                <a:ea typeface="Arial" pitchFamily="-128" charset="0"/>
                <a:cs typeface="Arial" pitchFamily="-128" charset="0"/>
              </a:rPr>
              <a:t>2</a:t>
            </a:r>
            <a:r>
              <a:rPr lang="en-US" sz="1600" b="1">
                <a:ea typeface="Arial" pitchFamily="-128" charset="0"/>
                <a:cs typeface="Arial" pitchFamily="-128" charset="0"/>
              </a:rPr>
              <a:t>=2.2 eV</a:t>
            </a:r>
            <a:r>
              <a:rPr lang="en-US" sz="1600" b="1" baseline="30000">
                <a:ea typeface="Arial" pitchFamily="-128" charset="0"/>
                <a:cs typeface="Arial" pitchFamily="-128" charset="0"/>
              </a:rPr>
              <a:t>2</a:t>
            </a:r>
            <a:r>
              <a:rPr lang="en-US" sz="1600" b="1">
                <a:ea typeface="Arial" pitchFamily="-128" charset="0"/>
                <a:cs typeface="Arial" pitchFamily="-128" charset="0"/>
              </a:rPr>
              <a:t> tagged at 3σ</a:t>
            </a:r>
          </a:p>
        </p:txBody>
      </p:sp>
      <p:sp>
        <p:nvSpPr>
          <p:cNvPr id="64521" name="Rectangle 12"/>
          <p:cNvSpPr>
            <a:spLocks noChangeArrowheads="1"/>
          </p:cNvSpPr>
          <p:nvPr/>
        </p:nvSpPr>
        <p:spPr bwMode="auto">
          <a:xfrm>
            <a:off x="152400" y="1752600"/>
            <a:ext cx="150971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1 y – </a:t>
            </a:r>
            <a:r>
              <a:rPr lang="en-US" sz="1600" b="1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50 kCi </a:t>
            </a:r>
          </a:p>
          <a:p>
            <a:pPr algn="ctr"/>
            <a:r>
              <a:rPr lang="en-US" sz="1600" b="1" baseline="3000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144</a:t>
            </a:r>
            <a:r>
              <a:rPr lang="en-US" sz="1600" b="1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Ce-</a:t>
            </a:r>
            <a:r>
              <a:rPr lang="en-US" sz="1600" b="1" baseline="3000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144</a:t>
            </a:r>
            <a:r>
              <a:rPr lang="en-US" sz="1600" b="1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Pr</a:t>
            </a:r>
          </a:p>
          <a:p>
            <a:pPr algn="ctr"/>
            <a:r>
              <a:rPr lang="fr-FR" sz="1800" b="1">
                <a:solidFill>
                  <a:srgbClr val="FF0000"/>
                </a:solidFill>
                <a:ea typeface="Arial" pitchFamily="-128" charset="0"/>
                <a:cs typeface="Arial" pitchFamily="-128" charset="0"/>
              </a:rPr>
              <a:t>3σ contour</a:t>
            </a:r>
            <a:r>
              <a:rPr lang="en-US" sz="1800" b="1">
                <a:solidFill>
                  <a:srgbClr val="FF0000"/>
                </a:solidFill>
                <a:ea typeface="Arial" pitchFamily="-128" charset="0"/>
                <a:cs typeface="Arial" pitchFamily="-128" charset="0"/>
              </a:rPr>
              <a:t>s</a:t>
            </a:r>
            <a:endParaRPr lang="en-US" sz="1600">
              <a:solidFill>
                <a:srgbClr val="FF0000"/>
              </a:solidFill>
              <a:ea typeface="Arial" pitchFamily="-128" charset="0"/>
              <a:cs typeface="Arial" pitchFamily="-128" charset="0"/>
            </a:endParaRPr>
          </a:p>
        </p:txBody>
      </p:sp>
      <p:pic>
        <p:nvPicPr>
          <p:cNvPr id="64531" name="Image 8" descr="kcifigure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303" r="3934" b="3838"/>
              <a:stretch>
                <a:fillRect/>
              </a:stretch>
            </p:blipFill>
          </mc:Choice>
          <mc:Fallback>
            <p:blipFill>
              <a:blip r:embed="rId4"/>
              <a:srcRect t="2303" r="3934" b="3838"/>
              <a:stretch>
                <a:fillRect/>
              </a:stretch>
            </p:blipFill>
          </mc:Fallback>
        </mc:AlternateContent>
        <p:spPr bwMode="auto">
          <a:xfrm>
            <a:off x="1447800" y="1600200"/>
            <a:ext cx="624840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1676400" y="2514600"/>
            <a:ext cx="14478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7E6F-F7E4-45ED-804C-4AB39035038D}" type="slidenum">
              <a:rPr lang="fr-FR"/>
              <a:pPr/>
              <a:t>39</a:t>
            </a:fld>
            <a:r>
              <a:rPr lang="fr-FR"/>
              <a:t>/40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Proposal sensitivities</a:t>
            </a:r>
          </a:p>
        </p:txBody>
      </p:sp>
      <p:pic>
        <p:nvPicPr>
          <p:cNvPr id="123908" name="Image 8" descr="CeLAND_and_others.pdf"/>
          <p:cNvPicPr>
            <a:picLocks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1219200" y="1143000"/>
            <a:ext cx="7010400" cy="5268913"/>
          </a:xfrm>
          <a:noFill/>
          <a:ln/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590800" y="5257800"/>
            <a:ext cx="1489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 i="1"/>
              <a:t>Compil. G. Mention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8E0-3615-4D02-B0E8-7F7C6B51F430}" type="slidenum">
              <a:rPr lang="fr-FR"/>
              <a:pPr/>
              <a:t>4</a:t>
            </a:fld>
            <a:r>
              <a:rPr lang="fr-FR"/>
              <a:t>/40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Reactor Antineutrino Anomaly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524000"/>
            <a:ext cx="4724400" cy="4267200"/>
          </a:xfrm>
        </p:spPr>
        <p:txBody>
          <a:bodyPr/>
          <a:lstStyle/>
          <a:p>
            <a:r>
              <a:rPr lang="fr-FR" sz="2400">
                <a:cs typeface="Zapf Dingbats" pitchFamily="-128" charset="2"/>
              </a:rPr>
              <a:t>G. Mention et al.</a:t>
            </a:r>
            <a:br>
              <a:rPr lang="fr-FR" sz="2400">
                <a:cs typeface="Zapf Dingbats" pitchFamily="-128" charset="2"/>
              </a:rPr>
            </a:br>
            <a:r>
              <a:rPr lang="fr-FR" sz="2400">
                <a:cs typeface="Zapf Dingbats" pitchFamily="-128" charset="2"/>
              </a:rPr>
              <a:t> </a:t>
            </a:r>
            <a:r>
              <a:rPr lang="fr-FR" sz="1400" i="1">
                <a:solidFill>
                  <a:srgbClr val="000000"/>
                </a:solidFill>
              </a:rPr>
              <a:t>Phys. Rev. D83, 073006 (2011) </a:t>
            </a:r>
            <a:endParaRPr lang="fr-FR" sz="2400"/>
          </a:p>
          <a:p>
            <a:r>
              <a:rPr lang="fr-FR" sz="2400"/>
              <a:t>New antineutrino flux from nuclear reactors     : + 3,5 %</a:t>
            </a:r>
          </a:p>
          <a:p>
            <a:pPr lvl="1"/>
            <a:r>
              <a:rPr lang="fr-FR" sz="2000"/>
              <a:t>Th. Mueller et al.</a:t>
            </a:r>
            <a:br>
              <a:rPr lang="fr-FR" sz="2000"/>
            </a:br>
            <a:r>
              <a:rPr lang="fr-FR" sz="1400" i="1"/>
              <a:t>Phys. Rev C 83</a:t>
            </a:r>
            <a:r>
              <a:rPr lang="en-US" sz="1400" i="1">
                <a:cs typeface="Arial" pitchFamily="-128" charset="0"/>
              </a:rPr>
              <a:t>, 054615 </a:t>
            </a:r>
            <a:r>
              <a:rPr lang="fr-FR" sz="1400" i="1">
                <a:cs typeface="Apple Casual" pitchFamily="-128" charset="0"/>
              </a:rPr>
              <a:t>(2011)</a:t>
            </a:r>
          </a:p>
          <a:p>
            <a:r>
              <a:rPr lang="fr-FR" sz="2400">
                <a:cs typeface="Apple Casual" pitchFamily="-128" charset="0"/>
              </a:rPr>
              <a:t>Neutron lifetime </a:t>
            </a:r>
            <a:r>
              <a:rPr lang="fr-FR" sz="2400">
                <a:solidFill>
                  <a:schemeClr val="accent1"/>
                </a:solidFill>
                <a:cs typeface="Zapf Dingbats" pitchFamily="-128" charset="2"/>
              </a:rPr>
              <a:t>➴</a:t>
            </a:r>
            <a:r>
              <a:rPr lang="fr-FR" sz="2400">
                <a:cs typeface="Zapf Dingbats" pitchFamily="-128" charset="2"/>
              </a:rPr>
              <a:t> …</a:t>
            </a:r>
            <a:br>
              <a:rPr lang="fr-FR" sz="2400">
                <a:cs typeface="Zapf Dingbats" pitchFamily="-128" charset="2"/>
              </a:rPr>
            </a:br>
            <a:r>
              <a:rPr lang="fr-FR" sz="2400">
                <a:cs typeface="Zapf Dingbats" pitchFamily="-128" charset="2"/>
              </a:rPr>
              <a:t>…Cross section </a:t>
            </a:r>
            <a:r>
              <a:rPr lang="fr-FR" sz="2400">
                <a:solidFill>
                  <a:srgbClr val="FF0000"/>
                </a:solidFill>
                <a:cs typeface="Zapf Dingbats" pitchFamily="-128" charset="2"/>
              </a:rPr>
              <a:t>➶  </a:t>
            </a:r>
            <a:r>
              <a:rPr lang="fr-FR" sz="2400">
                <a:cs typeface="Zapf Dingbats" pitchFamily="-128" charset="2"/>
              </a:rPr>
              <a:t>: + 1%</a:t>
            </a:r>
          </a:p>
          <a:p>
            <a:r>
              <a:rPr lang="fr-FR" sz="2400">
                <a:cs typeface="Zapf Dingbats" pitchFamily="-128" charset="2"/>
              </a:rPr>
              <a:t>Long lived isotopes in reactors                   : + 1%</a:t>
            </a:r>
            <a:endParaRPr lang="fr-FR" sz="2400">
              <a:solidFill>
                <a:srgbClr val="000000"/>
              </a:solidFill>
              <a:latin typeface="Times" pitchFamily="-128" charset="0"/>
            </a:endParaRPr>
          </a:p>
          <a:p>
            <a:r>
              <a:rPr lang="fr-FR" sz="2400">
                <a:cs typeface="Apple Casual" pitchFamily="-128" charset="0"/>
              </a:rPr>
              <a:t>An overall deficit : </a:t>
            </a:r>
            <a:r>
              <a:rPr lang="fr-FR" sz="2400">
                <a:solidFill>
                  <a:srgbClr val="FF0000"/>
                </a:solidFill>
                <a:cs typeface="Apple Casual" pitchFamily="-128" charset="0"/>
              </a:rPr>
              <a:t>7.3 ± 2.3 %</a:t>
            </a:r>
          </a:p>
        </p:txBody>
      </p:sp>
      <p:pic>
        <p:nvPicPr>
          <p:cNvPr id="51205" name="Image 9" descr="raa_NEW_avg.pdf"/>
          <p:cNvPicPr>
            <a:picLocks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838200" y="1295400"/>
            <a:ext cx="3248025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2978A-79B5-46CD-8F1E-AC381F16F0CF}" type="slidenum">
              <a:rPr lang="fr-FR"/>
              <a:pPr/>
              <a:t>40</a:t>
            </a:fld>
            <a:r>
              <a:rPr lang="fr-FR"/>
              <a:t>/40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Do we need a fourth neutrino ?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Intriguing anomalies in reactors experiments, Gallium,…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A possible revolution in physics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A hot topic : ERC put 5 M€ in this subject</a:t>
            </a:r>
          </a:p>
          <a:p>
            <a:pPr>
              <a:lnSpc>
                <a:spcPct val="90000"/>
              </a:lnSpc>
            </a:pPr>
            <a:r>
              <a:rPr lang="fr-FR" sz="2400"/>
              <a:t>Several experimental ideas / a hard competition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Sources of neutrinos and antineutrinos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CeLAND and Borexino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Use of antineutrinos from reactors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Stéreo or Mars @ ILL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Direct observation with Katrin</a:t>
            </a:r>
          </a:p>
          <a:p>
            <a:pPr>
              <a:lnSpc>
                <a:spcPct val="90000"/>
              </a:lnSpc>
            </a:pPr>
            <a:r>
              <a:rPr lang="fr-FR" sz="2400"/>
              <a:t>A clear answer in a few years</a:t>
            </a:r>
          </a:p>
          <a:p>
            <a:pPr lvl="1">
              <a:lnSpc>
                <a:spcPct val="90000"/>
              </a:lnSpc>
            </a:pPr>
            <a:endParaRPr lang="fr-FR" sz="2000"/>
          </a:p>
          <a:p>
            <a:pPr lvl="1">
              <a:lnSpc>
                <a:spcPct val="90000"/>
              </a:lnSpc>
            </a:pP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B1C3-44C8-4E92-B54A-85F083B20609}" type="slidenum">
              <a:rPr lang="fr-FR"/>
              <a:pPr/>
              <a:t>41</a:t>
            </a:fld>
            <a:r>
              <a:rPr lang="fr-FR"/>
              <a:t>/40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924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Do we need a fourth neutrino ?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Intriguing anomalies in reactors experiments, Gallium,…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A possible revolution in physics</a:t>
            </a:r>
          </a:p>
          <a:p>
            <a:pPr>
              <a:lnSpc>
                <a:spcPct val="90000"/>
              </a:lnSpc>
            </a:pPr>
            <a:r>
              <a:rPr lang="fr-FR" sz="2400"/>
              <a:t>An elegant experimental answer : </a:t>
            </a:r>
            <a:r>
              <a:rPr lang="fr-FR" sz="2400" baseline="30000"/>
              <a:t>144</a:t>
            </a:r>
            <a:r>
              <a:rPr lang="fr-FR" sz="2400"/>
              <a:t>Ce-</a:t>
            </a:r>
            <a:r>
              <a:rPr lang="fr-FR" sz="2400" baseline="30000"/>
              <a:t>144</a:t>
            </a:r>
            <a:r>
              <a:rPr lang="fr-FR" sz="2400"/>
              <a:t>Pr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Able to cover the full range of expected parameters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Rather easy to realise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Advance contacts with russian nuclear industry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Contacts for tungsten shielding encouraging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Discussions with Borexino and KamLAND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Could be made in the 3-4 years to come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Few technical uncertainties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Mainly regulation issues to solve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fr-FR" sz="2400" b="1">
                <a:solidFill>
                  <a:srgbClr val="FF0000"/>
                </a:solidFill>
              </a:rPr>
              <a:t>Five years funding from European Research Council granted to Thierry Lasserre</a:t>
            </a:r>
            <a:endParaRPr 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3C8D-43C6-4C1D-A03E-B49BCE702E4F}" type="slidenum">
              <a:rPr lang="fr-FR"/>
              <a:pPr/>
              <a:t>42</a:t>
            </a:fld>
            <a:r>
              <a:rPr lang="fr-FR"/>
              <a:t>/40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048000"/>
            <a:ext cx="1981200" cy="252413"/>
          </a:xfrm>
        </p:spPr>
        <p:txBody>
          <a:bodyPr/>
          <a:lstStyle/>
          <a:p>
            <a:r>
              <a:rPr lang="fr-FR" sz="1800"/>
              <a:t>Nike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501900" y="4051300"/>
            <a:ext cx="4141788" cy="109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6600" b="1">
                <a:ea typeface="Arial" pitchFamily="-128" charset="0"/>
                <a:cs typeface="Arial" pitchFamily="-128" charset="0"/>
              </a:rPr>
              <a:t>Just do it.</a:t>
            </a:r>
          </a:p>
        </p:txBody>
      </p:sp>
      <p:pic>
        <p:nvPicPr>
          <p:cNvPr id="107524" name="Picture 4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0275" y="1524000"/>
            <a:ext cx="4741863" cy="2230438"/>
          </a:xfrm>
          <a:prstGeom prst="rect">
            <a:avLst/>
          </a:prstGeom>
          <a:noFill/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 dir="u"/>
      </mp:transition>
    </mc:Choice>
    <mc:Fallback>
      <p:transition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85CF-EE83-43E0-8014-89B455C37CED}" type="slidenum">
              <a:rPr lang="fr-FR"/>
              <a:pPr/>
              <a:t>43</a:t>
            </a:fld>
            <a:r>
              <a:rPr lang="fr-FR"/>
              <a:t>/40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048000"/>
            <a:ext cx="1981200" cy="252413"/>
          </a:xfrm>
        </p:spPr>
        <p:txBody>
          <a:bodyPr/>
          <a:lstStyle/>
          <a:p>
            <a:r>
              <a:rPr lang="fr-FR" sz="1800"/>
              <a:t>Backup slides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430463" y="3016250"/>
            <a:ext cx="4283075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>
                <a:ea typeface="Arial" pitchFamily="-128" charset="0"/>
                <a:cs typeface="Arial" pitchFamily="-128" charset="0"/>
              </a:rPr>
              <a:t>Backup slides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9437-F71A-4C4A-B845-594C7DF66B9F}" type="slidenum">
              <a:rPr lang="fr-FR"/>
              <a:pPr/>
              <a:t>44</a:t>
            </a:fld>
            <a:r>
              <a:rPr lang="fr-FR"/>
              <a:t>/40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00350" y="152400"/>
            <a:ext cx="1593850" cy="709613"/>
          </a:xfrm>
        </p:spPr>
        <p:txBody>
          <a:bodyPr/>
          <a:lstStyle/>
          <a:p>
            <a:r>
              <a:rPr lang="fr-FR"/>
              <a:t>Mayak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Production association « Mayak »</a:t>
            </a:r>
          </a:p>
          <a:p>
            <a:pPr lvl="1"/>
            <a:r>
              <a:rPr lang="fr-FR"/>
              <a:t>State corporation of atomic energy « Rosatom »</a:t>
            </a:r>
          </a:p>
          <a:p>
            <a:pPr lvl="1"/>
            <a:r>
              <a:rPr lang="fr-FR"/>
              <a:t>Main russian center for nuclear fuel reprocessing</a:t>
            </a:r>
          </a:p>
          <a:p>
            <a:pPr lvl="1"/>
            <a:r>
              <a:rPr lang="fr-FR"/>
              <a:t>Host also « Ludmila », a 1000 MW</a:t>
            </a:r>
            <a:br>
              <a:rPr lang="fr-FR"/>
            </a:br>
            <a:r>
              <a:rPr lang="fr-FR"/>
              <a:t>heavy water reactor</a:t>
            </a:r>
          </a:p>
          <a:p>
            <a:pPr lvl="1"/>
            <a:r>
              <a:rPr lang="fr-FR"/>
              <a:t>Restricted access on main site, but also « clean » parts accessible</a:t>
            </a:r>
          </a:p>
          <a:p>
            <a:r>
              <a:rPr lang="fr-FR"/>
              <a:t>Former important military sites</a:t>
            </a:r>
          </a:p>
          <a:p>
            <a:pPr lvl="1"/>
            <a:r>
              <a:rPr lang="fr-FR"/>
              <a:t>Several severe nuclear accidents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495800" y="228600"/>
            <a:ext cx="1189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b="1"/>
              <a:t>Маяк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B4740-1AA0-43AD-A27A-7FAD97E6DA77}" type="slidenum">
              <a:rPr lang="fr-FR"/>
              <a:pPr/>
              <a:t>45</a:t>
            </a:fld>
            <a:r>
              <a:rPr lang="fr-FR"/>
              <a:t>/40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 the Oural mountains</a:t>
            </a:r>
          </a:p>
        </p:txBody>
      </p:sp>
      <p:pic>
        <p:nvPicPr>
          <p:cNvPr id="35844" name="Picture 4" descr="Capture d’écran 2012-03-16 à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8077200" cy="4926013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>
            <p:ph type="body" idx="1"/>
          </p:nvPr>
        </p:nvSpPr>
        <p:spPr>
          <a:xfrm>
            <a:off x="4495800" y="2819400"/>
            <a:ext cx="1371600" cy="5334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fr-FR" sz="2000" b="1">
                <a:ea typeface="ヒラギノ角ゴ Pro W3" pitchFamily="-128" charset="-128"/>
                <a:cs typeface="ヒラギノ角ゴ Pro W3" pitchFamily="-128" charset="-128"/>
              </a:rPr>
              <a:t>Маяк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6B3-1821-4840-AA29-0EAF10310CE7}" type="slidenum">
              <a:rPr lang="fr-FR"/>
              <a:pPr/>
              <a:t>46</a:t>
            </a:fld>
            <a:r>
              <a:rPr lang="fr-FR"/>
              <a:t>/40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Production at Mayak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Facility to produce kCi </a:t>
            </a:r>
            <a:r>
              <a:rPr lang="fr-FR" baseline="30000"/>
              <a:t>144</a:t>
            </a:r>
            <a:r>
              <a:rPr lang="fr-FR"/>
              <a:t>Ce already existing</a:t>
            </a:r>
          </a:p>
          <a:p>
            <a:pPr lvl="1"/>
            <a:r>
              <a:rPr lang="fr-FR"/>
              <a:t>Dedicated mainly to </a:t>
            </a:r>
            <a:r>
              <a:rPr lang="fr-FR" baseline="30000"/>
              <a:t>60</a:t>
            </a:r>
            <a:r>
              <a:rPr lang="fr-FR"/>
              <a:t>Co</a:t>
            </a:r>
          </a:p>
          <a:p>
            <a:pPr lvl="2"/>
            <a:r>
              <a:rPr lang="fr-FR"/>
              <a:t>main world producer : 8 MCi/y</a:t>
            </a:r>
          </a:p>
          <a:p>
            <a:pPr lvl="1"/>
            <a:r>
              <a:rPr lang="fr-FR" baseline="30000"/>
              <a:t>147</a:t>
            </a:r>
            <a:r>
              <a:rPr lang="fr-FR"/>
              <a:t>Pm production :1 prod. per ≈ 5 years</a:t>
            </a:r>
          </a:p>
          <a:p>
            <a:pPr lvl="2"/>
            <a:r>
              <a:rPr lang="fr-FR"/>
              <a:t>Used for antistatic purpose and emergency lights</a:t>
            </a:r>
          </a:p>
          <a:p>
            <a:pPr lvl="1"/>
            <a:r>
              <a:rPr lang="fr-FR"/>
              <a:t>Reprocess fuel elements from VVER-440</a:t>
            </a:r>
          </a:p>
          <a:p>
            <a:pPr lvl="2"/>
            <a:r>
              <a:rPr lang="fr-FR"/>
              <a:t>After 3-5 years of cooling : favorable for </a:t>
            </a:r>
            <a:r>
              <a:rPr lang="fr-FR" baseline="30000"/>
              <a:t>147</a:t>
            </a:r>
            <a:r>
              <a:rPr lang="fr-FR"/>
              <a:t>Pm</a:t>
            </a:r>
          </a:p>
          <a:p>
            <a:pPr lvl="2"/>
            <a:r>
              <a:rPr lang="fr-FR"/>
              <a:t>For </a:t>
            </a:r>
            <a:r>
              <a:rPr lang="fr-FR" baseline="30000"/>
              <a:t>144</a:t>
            </a:r>
            <a:r>
              <a:rPr lang="fr-FR"/>
              <a:t>Ce : better to have less than 3 y cooling with the maximal burn-up possible =&gt; increase </a:t>
            </a:r>
            <a:r>
              <a:rPr lang="fr-FR" baseline="30000"/>
              <a:t>144</a:t>
            </a:r>
            <a:r>
              <a:rPr lang="fr-FR"/>
              <a:t>Ce content in final Ce product.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8552-0E34-4858-A720-C6F2555530FB}" type="slidenum">
              <a:rPr lang="fr-FR"/>
              <a:pPr/>
              <a:t>47</a:t>
            </a:fld>
            <a:r>
              <a:rPr lang="fr-FR"/>
              <a:t>/40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aseline="30000"/>
              <a:t>144</a:t>
            </a:r>
            <a:r>
              <a:rPr lang="fr-FR"/>
              <a:t>Ce production technology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066800"/>
            <a:ext cx="72390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/>
              <a:t>Produced already 30 kCi of </a:t>
            </a:r>
            <a:r>
              <a:rPr lang="fr-FR" sz="2000" baseline="30000"/>
              <a:t>144</a:t>
            </a:r>
            <a:r>
              <a:rPr lang="fr-FR" sz="2000"/>
              <a:t>Ce in 1965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Line is « still almost ready  » but needs « slight » upgrades</a:t>
            </a:r>
          </a:p>
          <a:p>
            <a:pPr>
              <a:lnSpc>
                <a:spcPct val="90000"/>
              </a:lnSpc>
            </a:pPr>
            <a:r>
              <a:rPr lang="fr-FR" sz="2000"/>
              <a:t>« Standard » unit to feed the reprocessing line : 1 ton of spent nuclear fuel (SNF) ie 8 elements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Usual operations : cutting, dissolution in HNO</a:t>
            </a:r>
            <a:r>
              <a:rPr lang="fr-FR" sz="1800" baseline="-25000"/>
              <a:t>3</a:t>
            </a:r>
            <a:r>
              <a:rPr lang="fr-FR" sz="1800"/>
              <a:t> acid, Purex, evaporation, stripping </a:t>
            </a:r>
            <a:r>
              <a:rPr lang="fr-FR" sz="1800" baseline="30000"/>
              <a:t>137</a:t>
            </a:r>
            <a:r>
              <a:rPr lang="fr-FR" sz="1800"/>
              <a:t>Cs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13 kg of REE (rare earth) and trans-uranium (250 g Am,</a:t>
            </a:r>
            <a:br>
              <a:rPr lang="fr-FR" sz="1800"/>
            </a:br>
            <a:r>
              <a:rPr lang="fr-FR" sz="1800"/>
              <a:t>10g Cu) : total ≈ 3 m</a:t>
            </a:r>
            <a:r>
              <a:rPr lang="fr-FR" sz="1800" baseline="30000"/>
              <a:t>3</a:t>
            </a:r>
            <a:endParaRPr lang="fr-FR" sz="1800"/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endParaRPr lang="fr-FR" sz="2000"/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endParaRPr lang="fr-FR" sz="200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14400" y="3657600"/>
            <a:ext cx="4572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SzPct val="80000"/>
              <a:buFont typeface="Wingdings" pitchFamily="-128" charset="2"/>
              <a:buChar char="v"/>
            </a:pPr>
            <a:r>
              <a:rPr lang="fr-FR" sz="1800">
                <a:ea typeface="ＭＳ Ｐゴシック" charset="0"/>
                <a:cs typeface="ＭＳ Ｐゴシック" charset="0"/>
              </a:rPr>
              <a:t>Separation of REE by displacement chromatography in facility used for </a:t>
            </a:r>
            <a:r>
              <a:rPr lang="fr-FR" sz="1800" baseline="30000">
                <a:ea typeface="ＭＳ Ｐゴシック" charset="0"/>
                <a:cs typeface="ＭＳ Ｐゴシック" charset="0"/>
              </a:rPr>
              <a:t>147</a:t>
            </a:r>
            <a:r>
              <a:rPr lang="fr-FR" sz="1800">
                <a:ea typeface="ＭＳ Ｐゴシック" charset="0"/>
                <a:cs typeface="ＭＳ Ｐゴシック" charset="0"/>
              </a:rPr>
              <a:t>Pm</a:t>
            </a:r>
          </a:p>
          <a:p>
            <a:pPr lvl="1">
              <a:spcBef>
                <a:spcPct val="20000"/>
              </a:spcBef>
              <a:buSzPct val="90000"/>
              <a:buFont typeface="Times" pitchFamily="-128" charset="0"/>
              <a:buChar char="•"/>
            </a:pPr>
            <a:r>
              <a:rPr lang="fr-FR" sz="1600"/>
              <a:t>7 columns (5 m </a:t>
            </a:r>
            <a:r>
              <a:rPr lang="fr-FR" sz="1200"/>
              <a:t>high</a:t>
            </a:r>
            <a:r>
              <a:rPr lang="fr-FR" sz="1600"/>
              <a:t>) in series called « </a:t>
            </a:r>
            <a:r>
              <a:rPr lang="fr-FR" sz="1600" i="1"/>
              <a:t>Canyon</a:t>
            </a:r>
            <a:r>
              <a:rPr lang="fr-FR" sz="1600"/>
              <a:t> »</a:t>
            </a:r>
          </a:p>
          <a:p>
            <a:pPr lvl="1">
              <a:spcBef>
                <a:spcPct val="20000"/>
              </a:spcBef>
              <a:buSzPct val="90000"/>
              <a:buFont typeface="Times" pitchFamily="-128" charset="0"/>
              <a:buChar char="•"/>
            </a:pPr>
            <a:r>
              <a:rPr lang="fr-FR" sz="1600"/>
              <a:t>Ce is one of the last element, between Nd and La.</a:t>
            </a:r>
          </a:p>
          <a:p>
            <a:pPr lvl="1">
              <a:spcBef>
                <a:spcPct val="20000"/>
              </a:spcBef>
              <a:buSzPct val="90000"/>
              <a:buFont typeface="Times" pitchFamily="-128" charset="0"/>
              <a:buChar char="•"/>
            </a:pPr>
            <a:r>
              <a:rPr lang="fr-FR" sz="1600"/>
              <a:t>Moreover Ce only REE with a valence 4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3250" y="5791200"/>
            <a:ext cx="793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1 ton of SNF</a:t>
            </a:r>
            <a:r>
              <a:rPr lang="fr-FR">
                <a:ea typeface="ＭＳ Ｐゴシック" charset="0"/>
                <a:cs typeface="ＭＳ Ｐゴシック" charset="0"/>
              </a:rPr>
              <a:t> =&gt; 2.8 kg of Ce with </a:t>
            </a:r>
            <a:r>
              <a:rPr lang="fr-FR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22 g of </a:t>
            </a:r>
            <a:r>
              <a:rPr lang="fr-FR" baseline="3000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144</a:t>
            </a:r>
            <a:r>
              <a:rPr lang="fr-FR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Ce</a:t>
            </a:r>
            <a:r>
              <a:rPr lang="fr-FR">
                <a:ea typeface="ＭＳ Ｐゴシック" charset="0"/>
                <a:cs typeface="ＭＳ Ｐゴシック" charset="0"/>
              </a:rPr>
              <a:t> (&gt; 60 kCi)</a:t>
            </a: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970338"/>
            <a:ext cx="3657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15241-C35C-471A-AE6F-5EB6F60A59F5}" type="slidenum">
              <a:rPr lang="fr-FR"/>
              <a:pPr/>
              <a:t>48</a:t>
            </a:fld>
            <a:r>
              <a:rPr lang="fr-FR"/>
              <a:t>/40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Signal and Backgrounds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4419600" cy="4876800"/>
          </a:xfrm>
        </p:spPr>
        <p:txBody>
          <a:bodyPr/>
          <a:lstStyle/>
          <a:p>
            <a:r>
              <a:rPr lang="fr-FR" sz="2400"/>
              <a:t>75 kCi </a:t>
            </a:r>
            <a:r>
              <a:rPr lang="fr-FR" sz="2400" baseline="30000"/>
              <a:t>144</a:t>
            </a:r>
            <a:r>
              <a:rPr lang="fr-FR" sz="2400"/>
              <a:t>Ce-</a:t>
            </a:r>
            <a:r>
              <a:rPr lang="fr-FR" sz="2400" baseline="30000"/>
              <a:t>144</a:t>
            </a:r>
            <a:r>
              <a:rPr lang="fr-FR" sz="2400"/>
              <a:t>Pr</a:t>
            </a:r>
          </a:p>
          <a:p>
            <a:r>
              <a:rPr lang="fr-FR" sz="2400"/>
              <a:t>15 600 evts in 1</a:t>
            </a:r>
            <a:r>
              <a:rPr lang="fr-FR" sz="2400" baseline="30000"/>
              <a:t>st</a:t>
            </a:r>
            <a:r>
              <a:rPr lang="fr-FR" sz="2400"/>
              <a:t> 6 months</a:t>
            </a:r>
          </a:p>
          <a:p>
            <a:r>
              <a:rPr lang="fr-FR" sz="2400"/>
              <a:t>56 000 evts in 1.5 year</a:t>
            </a:r>
          </a:p>
          <a:p>
            <a:pPr lvl="1"/>
            <a:r>
              <a:rPr lang="fr-FR" sz="2000"/>
              <a:t>1 mHz</a:t>
            </a:r>
          </a:p>
          <a:p>
            <a:r>
              <a:rPr lang="fr-FR" sz="2400"/>
              <a:t>Inverse ß-decay coinc.</a:t>
            </a:r>
          </a:p>
          <a:p>
            <a:pPr lvl="1"/>
            <a:r>
              <a:rPr lang="fr-FR" sz="2000"/>
              <a:t>E</a:t>
            </a:r>
            <a:r>
              <a:rPr lang="fr-FR" sz="2000" baseline="-25000"/>
              <a:t>prompt</a:t>
            </a:r>
            <a:r>
              <a:rPr lang="fr-FR" sz="2000"/>
              <a:t> &gt; 0.9 MeV</a:t>
            </a:r>
          </a:p>
          <a:p>
            <a:pPr lvl="1"/>
            <a:r>
              <a:rPr lang="fr-FR" sz="2000"/>
              <a:t>E</a:t>
            </a:r>
            <a:r>
              <a:rPr lang="fr-FR" sz="2000" baseline="-25000"/>
              <a:t>delayed</a:t>
            </a:r>
            <a:r>
              <a:rPr lang="fr-FR" sz="2000"/>
              <a:t> &gt; 2.0 MeV</a:t>
            </a:r>
          </a:p>
          <a:p>
            <a:pPr lvl="1"/>
            <a:r>
              <a:rPr lang="fr-FR" sz="2000">
                <a:latin typeface="Symbol" pitchFamily="-128" charset="2"/>
                <a:sym typeface="Symbol" pitchFamily="-128" charset="2"/>
              </a:rPr>
              <a:t></a:t>
            </a:r>
            <a:r>
              <a:rPr lang="fr-FR" sz="2000"/>
              <a:t>t &lt; 750 µs</a:t>
            </a:r>
          </a:p>
          <a:p>
            <a:pPr lvl="1"/>
            <a:r>
              <a:rPr lang="fr-FR" sz="2000">
                <a:latin typeface="Symbol" pitchFamily="-128" charset="2"/>
                <a:sym typeface="Symbol" pitchFamily="-128" charset="2"/>
              </a:rPr>
              <a:t></a:t>
            </a:r>
            <a:r>
              <a:rPr lang="fr-FR" sz="2000"/>
              <a:t>V &lt; 10 m</a:t>
            </a:r>
            <a:r>
              <a:rPr lang="fr-FR" sz="2000" baseline="30000"/>
              <a:t>3</a:t>
            </a:r>
            <a:endParaRPr lang="fr-FR" sz="200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1100" y="1219200"/>
            <a:ext cx="38481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/>
              <a:t>Background from </a:t>
            </a:r>
            <a:r>
              <a:rPr lang="fr-FR" sz="2000" baseline="30000"/>
              <a:t>144</a:t>
            </a:r>
            <a:r>
              <a:rPr lang="fr-FR" sz="2000"/>
              <a:t>Pr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After 1m in liquid. scint.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R</a:t>
            </a:r>
            <a:r>
              <a:rPr lang="fr-FR" sz="1800" baseline="-25000"/>
              <a:t>promt</a:t>
            </a:r>
            <a:r>
              <a:rPr lang="fr-FR" sz="1800"/>
              <a:t>    = 2.5 Hz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R</a:t>
            </a:r>
            <a:r>
              <a:rPr lang="fr-FR" sz="1800" baseline="-25000"/>
              <a:t>delayed</a:t>
            </a:r>
            <a:r>
              <a:rPr lang="fr-FR" sz="1800"/>
              <a:t>  = 0.6 Hz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R</a:t>
            </a:r>
            <a:r>
              <a:rPr lang="fr-FR" sz="1800" baseline="-25000"/>
              <a:t>accident </a:t>
            </a:r>
            <a:r>
              <a:rPr lang="fr-FR" sz="1800"/>
              <a:t> = 1 mHz</a:t>
            </a:r>
            <a:br>
              <a:rPr lang="fr-FR" sz="1800"/>
            </a:br>
            <a:r>
              <a:rPr lang="fr-FR" sz="1800"/>
              <a:t/>
            </a:r>
            <a:br>
              <a:rPr lang="fr-FR" sz="1800"/>
            </a:br>
            <a:r>
              <a:rPr lang="fr-FR" sz="1800" b="1">
                <a:solidFill>
                  <a:srgbClr val="FF0000"/>
                </a:solidFill>
              </a:rPr>
              <a:t>S/B ≈ 1</a:t>
            </a:r>
            <a:endParaRPr lang="fr-FR" sz="1800"/>
          </a:p>
          <a:p>
            <a:pPr lvl="1">
              <a:lnSpc>
                <a:spcPct val="90000"/>
              </a:lnSpc>
            </a:pPr>
            <a:endParaRPr lang="fr-FR" sz="1800"/>
          </a:p>
          <a:p>
            <a:pPr lvl="1">
              <a:lnSpc>
                <a:spcPct val="90000"/>
              </a:lnSpc>
            </a:pPr>
            <a:r>
              <a:rPr lang="fr-FR" sz="1800"/>
              <a:t>After 1.5 m : S/B = 100</a:t>
            </a:r>
          </a:p>
          <a:p>
            <a:pPr lvl="1">
              <a:lnSpc>
                <a:spcPct val="90000"/>
              </a:lnSpc>
            </a:pPr>
            <a:endParaRPr lang="fr-FR" sz="1800"/>
          </a:p>
          <a:p>
            <a:pPr>
              <a:lnSpc>
                <a:spcPct val="90000"/>
              </a:lnSpc>
            </a:pPr>
            <a:r>
              <a:rPr lang="fr-FR" sz="2000"/>
              <a:t>3 cm of tungsten</a:t>
            </a:r>
            <a:br>
              <a:rPr lang="fr-FR" sz="2000"/>
            </a:br>
            <a:r>
              <a:rPr lang="fr-FR" sz="2000"/>
              <a:t>bkgd rate divided by 10</a:t>
            </a:r>
          </a:p>
          <a:p>
            <a:pPr>
              <a:lnSpc>
                <a:spcPct val="90000"/>
              </a:lnSpc>
            </a:pPr>
            <a:r>
              <a:rPr lang="fr-FR" sz="2000"/>
              <a:t>W induced bkgd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From measures by Gerda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Bkgd &lt;&lt; </a:t>
            </a:r>
            <a:r>
              <a:rPr lang="fr-FR" sz="1800">
                <a:latin typeface="Symbol" pitchFamily="-128" charset="2"/>
                <a:sym typeface="Symbol" pitchFamily="-128" charset="2"/>
              </a:rPr>
              <a:t></a:t>
            </a:r>
            <a:r>
              <a:rPr lang="fr-FR" sz="1800"/>
              <a:t> from </a:t>
            </a:r>
            <a:r>
              <a:rPr lang="fr-FR" sz="1800" baseline="30000"/>
              <a:t>144</a:t>
            </a:r>
            <a:r>
              <a:rPr lang="fr-FR" sz="1800"/>
              <a:t>Pr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to be rechecked with</a:t>
            </a:r>
            <a:br>
              <a:rPr lang="fr-FR" sz="1800"/>
            </a:br>
            <a:r>
              <a:rPr lang="fr-FR" sz="1800"/>
              <a:t>actual 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7070-AD22-459C-B6FB-F44D587B952B}" type="slidenum">
              <a:rPr lang="fr-FR"/>
              <a:pPr/>
              <a:t>49</a:t>
            </a:fld>
            <a:r>
              <a:rPr lang="fr-FR"/>
              <a:t>/40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Shielding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Pure tungsten impossible to manufacture</a:t>
            </a:r>
          </a:p>
          <a:p>
            <a:pPr lvl="1">
              <a:lnSpc>
                <a:spcPct val="90000"/>
              </a:lnSpc>
            </a:pPr>
            <a:r>
              <a:rPr lang="fr-FR"/>
              <a:t>Must use alloys (Ni, Fe)</a:t>
            </a:r>
          </a:p>
          <a:p>
            <a:pPr>
              <a:lnSpc>
                <a:spcPct val="90000"/>
              </a:lnSpc>
            </a:pPr>
            <a:r>
              <a:rPr lang="fr-FR"/>
              <a:t>Densimet</a:t>
            </a:r>
            <a:r>
              <a:rPr lang="fr-FR" baseline="30000"/>
              <a:t>®</a:t>
            </a:r>
            <a:r>
              <a:rPr lang="fr-FR"/>
              <a:t> from Plansee company</a:t>
            </a:r>
          </a:p>
          <a:p>
            <a:pPr lvl="1">
              <a:lnSpc>
                <a:spcPct val="90000"/>
              </a:lnSpc>
            </a:pPr>
            <a:r>
              <a:rPr lang="fr-FR"/>
              <a:t>Densimet 185, the highest density</a:t>
            </a:r>
          </a:p>
          <a:p>
            <a:pPr lvl="2">
              <a:lnSpc>
                <a:spcPct val="90000"/>
              </a:lnSpc>
            </a:pPr>
            <a:r>
              <a:rPr lang="fr-FR"/>
              <a:t>18.5 g/cm3   </a:t>
            </a:r>
            <a:r>
              <a:rPr lang="fr-FR" sz="1800" i="1"/>
              <a:t>(pure W : 19.3 g/cm</a:t>
            </a:r>
            <a:r>
              <a:rPr lang="fr-FR" sz="1800" i="1" baseline="30000"/>
              <a:t>3</a:t>
            </a:r>
            <a:r>
              <a:rPr lang="fr-FR" sz="1800" i="1"/>
              <a:t> )</a:t>
            </a:r>
            <a:endParaRPr lang="fr-FR"/>
          </a:p>
          <a:p>
            <a:pPr lvl="2">
              <a:lnSpc>
                <a:spcPct val="90000"/>
              </a:lnSpc>
            </a:pPr>
            <a:r>
              <a:rPr lang="fr-FR"/>
              <a:t>97 % W + Ni, Fe</a:t>
            </a:r>
          </a:p>
          <a:p>
            <a:pPr lvl="1">
              <a:lnSpc>
                <a:spcPct val="90000"/>
              </a:lnSpc>
            </a:pPr>
            <a:r>
              <a:rPr lang="fr-FR"/>
              <a:t>Used already for the </a:t>
            </a:r>
            <a:r>
              <a:rPr lang="fr-FR" baseline="30000"/>
              <a:t>51</a:t>
            </a:r>
            <a:r>
              <a:rPr lang="fr-FR"/>
              <a:t>Cr neutrino source</a:t>
            </a:r>
            <a:br>
              <a:rPr lang="fr-FR"/>
            </a:br>
            <a:r>
              <a:rPr lang="fr-FR"/>
              <a:t> in Gallex</a:t>
            </a:r>
          </a:p>
          <a:p>
            <a:pPr lvl="1">
              <a:lnSpc>
                <a:spcPct val="90000"/>
              </a:lnSpc>
            </a:pPr>
            <a:r>
              <a:rPr lang="fr-FR"/>
              <a:t>Used in nuclear medecine</a:t>
            </a:r>
          </a:p>
          <a:p>
            <a:pPr>
              <a:lnSpc>
                <a:spcPct val="90000"/>
              </a:lnSpc>
            </a:pPr>
            <a:r>
              <a:rPr lang="fr-FR"/>
              <a:t>Radioactive impurities content ?</a:t>
            </a:r>
          </a:p>
          <a:p>
            <a:pPr>
              <a:lnSpc>
                <a:spcPct val="90000"/>
              </a:lnSpc>
            </a:pPr>
            <a:r>
              <a:rPr lang="fr-FR"/>
              <a:t>Meeting next Friday @ Saclay with Plansee engineers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3DF0-B208-4763-89E5-CDC52073D376}" type="slidenum">
              <a:rPr lang="fr-FR"/>
              <a:pPr/>
              <a:t>5</a:t>
            </a:fld>
            <a:r>
              <a:rPr lang="fr-FR"/>
              <a:t>/40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Gallium Anomaly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24000"/>
            <a:ext cx="41529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C. Giunti &amp; M. Laveder</a:t>
            </a:r>
            <a:br>
              <a:rPr lang="fr-FR" sz="2400"/>
            </a:br>
            <a:r>
              <a:rPr lang="fr-FR" sz="2400"/>
              <a:t> </a:t>
            </a:r>
            <a:r>
              <a:rPr lang="fr-FR" sz="1600" i="1"/>
              <a:t>Phys. Rev C 83</a:t>
            </a:r>
            <a:r>
              <a:rPr lang="en-US" sz="1600" i="1">
                <a:cs typeface="Arial" pitchFamily="-128" charset="0"/>
              </a:rPr>
              <a:t>, 065504 </a:t>
            </a:r>
            <a:r>
              <a:rPr lang="fr-FR" sz="1600" i="1">
                <a:cs typeface="Apple Casual" pitchFamily="-128" charset="0"/>
              </a:rPr>
              <a:t>(2011)</a:t>
            </a:r>
            <a:endParaRPr lang="fr-FR" sz="2400"/>
          </a:p>
          <a:p>
            <a:pPr>
              <a:lnSpc>
                <a:spcPct val="90000"/>
              </a:lnSpc>
            </a:pPr>
            <a:r>
              <a:rPr lang="fr-FR" sz="2400"/>
              <a:t>Calibration of solar neutrino experiments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Distance &lt;≈ 1 m</a:t>
            </a:r>
          </a:p>
          <a:p>
            <a:pPr>
              <a:lnSpc>
                <a:spcPct val="90000"/>
              </a:lnSpc>
            </a:pPr>
            <a:r>
              <a:rPr lang="fr-FR" sz="2400"/>
              <a:t>Gallex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2 </a:t>
            </a:r>
            <a:r>
              <a:rPr lang="fr-FR" sz="2000" baseline="30000"/>
              <a:t>51</a:t>
            </a:r>
            <a:r>
              <a:rPr lang="fr-FR" sz="2000"/>
              <a:t>Cr </a:t>
            </a:r>
            <a:r>
              <a:rPr lang="fr-FR" sz="2000">
                <a:latin typeface="Symbol" pitchFamily="-128" charset="2"/>
                <a:sym typeface="Symbol" pitchFamily="-128" charset="2"/>
              </a:rPr>
              <a:t></a:t>
            </a:r>
            <a:r>
              <a:rPr lang="fr-FR" sz="2000"/>
              <a:t> sources</a:t>
            </a:r>
          </a:p>
          <a:p>
            <a:pPr>
              <a:lnSpc>
                <a:spcPct val="90000"/>
              </a:lnSpc>
            </a:pPr>
            <a:r>
              <a:rPr lang="fr-FR" sz="2400"/>
              <a:t>Sage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1 </a:t>
            </a:r>
            <a:r>
              <a:rPr lang="fr-FR" sz="2000" baseline="30000"/>
              <a:t>51</a:t>
            </a:r>
            <a:r>
              <a:rPr lang="fr-FR" sz="2000"/>
              <a:t>Cr </a:t>
            </a:r>
            <a:r>
              <a:rPr lang="fr-FR" sz="2000">
                <a:latin typeface="Symbol" pitchFamily="-128" charset="2"/>
                <a:sym typeface="Symbol" pitchFamily="-128" charset="2"/>
              </a:rPr>
              <a:t></a:t>
            </a:r>
            <a:r>
              <a:rPr lang="fr-FR" sz="2000"/>
              <a:t> source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1 </a:t>
            </a:r>
            <a:r>
              <a:rPr lang="fr-FR" sz="2000" baseline="30000"/>
              <a:t>37</a:t>
            </a:r>
            <a:r>
              <a:rPr lang="fr-FR" sz="2000"/>
              <a:t>Ar </a:t>
            </a:r>
            <a:r>
              <a:rPr lang="fr-FR" sz="2000">
                <a:latin typeface="Symbol" pitchFamily="-128" charset="2"/>
                <a:sym typeface="Symbol" pitchFamily="-128" charset="2"/>
              </a:rPr>
              <a:t></a:t>
            </a:r>
            <a:r>
              <a:rPr lang="fr-FR" sz="2000"/>
              <a:t> source</a:t>
            </a:r>
          </a:p>
          <a:p>
            <a:pPr>
              <a:lnSpc>
                <a:spcPct val="90000"/>
              </a:lnSpc>
            </a:pPr>
            <a:r>
              <a:rPr lang="fr-FR" sz="2400"/>
              <a:t>Overall deficit : </a:t>
            </a:r>
            <a:r>
              <a:rPr lang="fr-FR" sz="2400" b="1">
                <a:solidFill>
                  <a:srgbClr val="FF0000"/>
                </a:solidFill>
              </a:rPr>
              <a:t>14 ± 6 %</a:t>
            </a:r>
            <a:r>
              <a:rPr lang="fr-FR" sz="2400" b="1"/>
              <a:t>*</a:t>
            </a:r>
            <a:endParaRPr lang="fr-FR" sz="2400" b="1">
              <a:solidFill>
                <a:srgbClr val="FF0000"/>
              </a:solidFill>
            </a:endParaRPr>
          </a:p>
        </p:txBody>
      </p:sp>
      <p:grpSp>
        <p:nvGrpSpPr>
          <p:cNvPr id="52229" name="Group 3"/>
          <p:cNvGrpSpPr>
            <a:grpSpLocks/>
          </p:cNvGrpSpPr>
          <p:nvPr/>
        </p:nvGrpSpPr>
        <p:grpSpPr bwMode="auto">
          <a:xfrm>
            <a:off x="4191000" y="1703388"/>
            <a:ext cx="4724400" cy="3449637"/>
            <a:chOff x="834" y="2608"/>
            <a:chExt cx="2006" cy="1465"/>
          </a:xfrm>
        </p:grpSpPr>
        <p:grpSp>
          <p:nvGrpSpPr>
            <p:cNvPr id="52230" name="Group 4"/>
            <p:cNvGrpSpPr>
              <a:grpSpLocks/>
            </p:cNvGrpSpPr>
            <p:nvPr/>
          </p:nvGrpSpPr>
          <p:grpSpPr bwMode="auto">
            <a:xfrm>
              <a:off x="1048" y="2608"/>
              <a:ext cx="1792" cy="1465"/>
              <a:chOff x="1048" y="2608"/>
              <a:chExt cx="1792" cy="1465"/>
            </a:xfrm>
          </p:grpSpPr>
          <p:pic>
            <p:nvPicPr>
              <p:cNvPr id="5223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134" t="5116" r="6621"/>
              <a:stretch>
                <a:fillRect/>
              </a:stretch>
            </p:blipFill>
            <p:spPr bwMode="auto">
              <a:xfrm>
                <a:off x="1048" y="2608"/>
                <a:ext cx="1792" cy="14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2232" name="Text Box 6"/>
              <p:cNvSpPr txBox="1">
                <a:spLocks noChangeArrowheads="1"/>
              </p:cNvSpPr>
              <p:nvPr/>
            </p:nvSpPr>
            <p:spPr bwMode="auto">
              <a:xfrm>
                <a:off x="1492" y="2714"/>
                <a:ext cx="362" cy="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>
                <a:prstTxWarp prst="textNoShape">
                  <a:avLst/>
                </a:prstTxWarp>
              </a:bodyPr>
              <a:lstStyle/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600">
                    <a:solidFill>
                      <a:srgbClr val="0000FF"/>
                    </a:solidFill>
                    <a:latin typeface="Times New Roman" pitchFamily="-128" charset="0"/>
                    <a:ea typeface="ＭＳ Ｐゴシック" charset="0"/>
                    <a:cs typeface="ＭＳ Ｐゴシック" charset="0"/>
                  </a:rPr>
                  <a:t>data</a:t>
                </a:r>
              </a:p>
            </p:txBody>
          </p:sp>
          <p:sp>
            <p:nvSpPr>
              <p:cNvPr id="52233" name="Line 7"/>
              <p:cNvSpPr>
                <a:spLocks noChangeShapeType="1"/>
              </p:cNvSpPr>
              <p:nvPr/>
            </p:nvSpPr>
            <p:spPr bwMode="auto">
              <a:xfrm flipH="1">
                <a:off x="1405" y="2907"/>
                <a:ext cx="174" cy="210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34" name="Text Box 8"/>
              <p:cNvSpPr txBox="1">
                <a:spLocks noChangeArrowheads="1"/>
              </p:cNvSpPr>
              <p:nvPr/>
            </p:nvSpPr>
            <p:spPr bwMode="auto">
              <a:xfrm>
                <a:off x="1224" y="3570"/>
                <a:ext cx="505" cy="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>
                <a:prstTxWarp prst="textNoShape">
                  <a:avLst/>
                </a:prstTxWarp>
              </a:bodyPr>
              <a:lstStyle/>
              <a:p>
                <a: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sz="1600">
                    <a:solidFill>
                      <a:srgbClr val="FF0000"/>
                    </a:solidFill>
                    <a:latin typeface="Times New Roman" pitchFamily="-128" charset="0"/>
                    <a:ea typeface="ＭＳ Ｐゴシック" charset="0"/>
                    <a:cs typeface="ＭＳ Ｐゴシック" charset="0"/>
                  </a:rPr>
                  <a:t>Best fit</a:t>
                </a:r>
              </a:p>
            </p:txBody>
          </p:sp>
          <p:sp>
            <p:nvSpPr>
              <p:cNvPr id="52235" name="Line 9"/>
              <p:cNvSpPr>
                <a:spLocks noChangeShapeType="1"/>
              </p:cNvSpPr>
              <p:nvPr/>
            </p:nvSpPr>
            <p:spPr bwMode="auto">
              <a:xfrm flipV="1">
                <a:off x="1467" y="3366"/>
                <a:ext cx="294" cy="207"/>
              </a:xfrm>
              <a:prstGeom prst="line">
                <a:avLst/>
              </a:prstGeom>
              <a:noFill/>
              <a:ln w="936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36" name="Text Box 10"/>
            <p:cNvSpPr txBox="1">
              <a:spLocks noChangeArrowheads="1"/>
            </p:cNvSpPr>
            <p:nvPr/>
          </p:nvSpPr>
          <p:spPr bwMode="auto">
            <a:xfrm rot="-5400000">
              <a:off x="343" y="3203"/>
              <a:ext cx="1173" cy="1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ea typeface="Arial" pitchFamily="-128" charset="0"/>
                  <a:cs typeface="Arial" pitchFamily="-128" charset="0"/>
                </a:rPr>
                <a:t>Measured / predicted</a:t>
              </a:r>
            </a:p>
          </p:txBody>
        </p:sp>
      </p:grp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066800" y="5791200"/>
            <a:ext cx="4549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FontTx/>
              <a:buChar char="•"/>
            </a:pPr>
            <a:r>
              <a:rPr lang="fr-FR" sz="1400"/>
              <a:t> Not using reevaluation of </a:t>
            </a:r>
            <a:r>
              <a:rPr lang="fr-FR" sz="1400" baseline="30000"/>
              <a:t>71</a:t>
            </a:r>
            <a:r>
              <a:rPr lang="fr-FR" sz="1400"/>
              <a:t>Ga(</a:t>
            </a:r>
            <a:r>
              <a:rPr lang="fr-FR" sz="1400">
                <a:latin typeface="Symbol" pitchFamily="-128" charset="2"/>
                <a:sym typeface="Symbol" pitchFamily="-128" charset="2"/>
              </a:rPr>
              <a:t></a:t>
            </a:r>
            <a:r>
              <a:rPr lang="fr-FR" sz="1400" baseline="-25000"/>
              <a:t>e</a:t>
            </a:r>
            <a:r>
              <a:rPr lang="fr-FR" sz="1400"/>
              <a:t>,e)</a:t>
            </a:r>
            <a:r>
              <a:rPr lang="fr-FR" sz="1400" baseline="30000"/>
              <a:t>71</a:t>
            </a:r>
            <a:r>
              <a:rPr lang="fr-FR" sz="1400"/>
              <a:t>Ge cross section</a:t>
            </a:r>
          </a:p>
          <a:p>
            <a:pPr algn="ctr"/>
            <a:r>
              <a:rPr lang="fr-FR" sz="1400"/>
              <a:t>following D.Frekers et al. Phys. Lett. B 706 (2011) 134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6C79-4906-4729-BA40-95E1DC8A3C31}" type="slidenum">
              <a:rPr lang="fr-FR"/>
              <a:pPr/>
              <a:t>50</a:t>
            </a:fld>
            <a:r>
              <a:rPr lang="fr-FR"/>
              <a:t>/40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Shielding - 2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Radiation length in Densimet</a:t>
            </a:r>
          </a:p>
          <a:p>
            <a:pPr lvl="1"/>
            <a:r>
              <a:rPr lang="fr-FR"/>
              <a:t>≈ 1.2 cm for 2.2 MeV</a:t>
            </a:r>
          </a:p>
          <a:p>
            <a:r>
              <a:rPr lang="fr-FR"/>
              <a:t>We need a reduction of 10</a:t>
            </a:r>
            <a:r>
              <a:rPr lang="fr-FR" baseline="30000"/>
              <a:t>-12</a:t>
            </a:r>
          </a:p>
          <a:p>
            <a:pPr lvl="1"/>
            <a:r>
              <a:rPr lang="fr-FR"/>
              <a:t>To reach 13 </a:t>
            </a:r>
            <a:r>
              <a:rPr lang="fr-FR">
                <a:latin typeface="Symbol" pitchFamily="-128" charset="2"/>
                <a:sym typeface="Symbol" pitchFamily="-128" charset="2"/>
              </a:rPr>
              <a:t></a:t>
            </a:r>
            <a:r>
              <a:rPr lang="fr-FR"/>
              <a:t>/s entering the liquid scintillator</a:t>
            </a:r>
          </a:p>
          <a:p>
            <a:pPr lvl="1"/>
            <a:r>
              <a:rPr lang="fr-FR"/>
              <a:t>≈ 80 cm from the center, Signal/Bkg &gt; 10</a:t>
            </a:r>
          </a:p>
          <a:p>
            <a:r>
              <a:rPr lang="fr-FR"/>
              <a:t>Total width of the W shielding : 33 cm</a:t>
            </a:r>
          </a:p>
          <a:p>
            <a:pPr lvl="1"/>
            <a:r>
              <a:rPr lang="fr-FR"/>
              <a:t>Inner radius : 8 cm ; outer radius : 41 cm</a:t>
            </a:r>
          </a:p>
          <a:p>
            <a:pPr lvl="1"/>
            <a:r>
              <a:rPr lang="fr-FR"/>
              <a:t>Weight : 5300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7A70-D731-4948-A58A-213EA47713AD}" type="slidenum">
              <a:rPr lang="fr-FR"/>
              <a:pPr/>
              <a:t>51</a:t>
            </a:fld>
            <a:r>
              <a:rPr lang="fr-FR"/>
              <a:t>/40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Radioprotection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295400"/>
            <a:ext cx="5334000" cy="5181600"/>
          </a:xfrm>
        </p:spPr>
        <p:txBody>
          <a:bodyPr/>
          <a:lstStyle/>
          <a:p>
            <a:r>
              <a:rPr lang="fr-FR" sz="2400"/>
              <a:t>At least 16 cm of W</a:t>
            </a:r>
          </a:p>
          <a:p>
            <a:r>
              <a:rPr lang="fr-FR" sz="2400"/>
              <a:t>Dose rate</a:t>
            </a:r>
          </a:p>
          <a:p>
            <a:pPr lvl="1"/>
            <a:r>
              <a:rPr lang="fr-FR" sz="2000"/>
              <a:t>Basic formula for a </a:t>
            </a:r>
            <a:r>
              <a:rPr lang="fr-FR" sz="2000" i="1">
                <a:latin typeface="Symbol" pitchFamily="-128" charset="2"/>
                <a:sym typeface="Symbol" pitchFamily="-128" charset="2"/>
              </a:rPr>
              <a:t></a:t>
            </a:r>
            <a:r>
              <a:rPr lang="fr-FR" sz="2000"/>
              <a:t> point source</a:t>
            </a:r>
          </a:p>
          <a:p>
            <a:pPr lvl="1">
              <a:spcBef>
                <a:spcPct val="290000"/>
              </a:spcBef>
            </a:pPr>
            <a:r>
              <a:rPr lang="fr-FR" sz="2000"/>
              <a:t>In water (</a:t>
            </a:r>
            <a:r>
              <a:rPr lang="fr-FR" sz="2000" i="1"/>
              <a:t>µ</a:t>
            </a:r>
            <a:r>
              <a:rPr lang="fr-FR" sz="2000" i="1" baseline="-25000"/>
              <a:t>en</a:t>
            </a:r>
            <a:r>
              <a:rPr lang="fr-FR" sz="2000" i="1"/>
              <a:t>/</a:t>
            </a:r>
            <a:r>
              <a:rPr lang="fr-FR" sz="2000" i="1">
                <a:latin typeface="Symbol" pitchFamily="-128" charset="2"/>
                <a:sym typeface="Symbol" pitchFamily="-128" charset="2"/>
              </a:rPr>
              <a:t></a:t>
            </a:r>
            <a:r>
              <a:rPr lang="fr-FR" sz="2000"/>
              <a:t> = .025 cm</a:t>
            </a:r>
            <a:r>
              <a:rPr lang="fr-FR" sz="2000" baseline="30000"/>
              <a:t>2</a:t>
            </a:r>
            <a:r>
              <a:rPr lang="fr-FR" sz="2000"/>
              <a:t>/g)</a:t>
            </a:r>
          </a:p>
          <a:p>
            <a:pPr lvl="1"/>
            <a:r>
              <a:rPr lang="fr-FR" sz="2000"/>
              <a:t>Attenuation in W</a:t>
            </a:r>
          </a:p>
          <a:p>
            <a:pPr marL="952500" lvl="2" indent="190500"/>
            <a:r>
              <a:rPr lang="fr-FR" sz="1800"/>
              <a:t>exp(-16/1.2) = 1.6 10</a:t>
            </a:r>
            <a:r>
              <a:rPr lang="fr-FR" sz="1800" baseline="30000"/>
              <a:t>-6</a:t>
            </a:r>
          </a:p>
          <a:p>
            <a:pPr marL="952500" lvl="2" indent="190500"/>
            <a:r>
              <a:rPr lang="fr-FR" sz="1800"/>
              <a:t>=&gt; 50 kCi (</a:t>
            </a:r>
            <a:r>
              <a:rPr lang="fr-FR" sz="1800" baseline="30000"/>
              <a:t>144</a:t>
            </a:r>
            <a:r>
              <a:rPr lang="fr-FR" sz="1800"/>
              <a:t>Ce) -&gt; 350 Ci (2.2 MeV)</a:t>
            </a:r>
          </a:p>
          <a:p>
            <a:pPr>
              <a:spcBef>
                <a:spcPct val="220000"/>
              </a:spcBef>
            </a:pPr>
            <a:r>
              <a:rPr lang="fr-FR" sz="2400"/>
              <a:t>Result : 5.2 </a:t>
            </a:r>
            <a:r>
              <a:rPr lang="fr-FR" sz="2400" i="1"/>
              <a:t>µSv/h</a:t>
            </a:r>
            <a:endParaRPr lang="fr-FR" sz="2400"/>
          </a:p>
          <a:p>
            <a:pPr lvl="1">
              <a:buFont typeface="Times" pitchFamily="-128" charset="0"/>
              <a:buNone/>
            </a:pPr>
            <a:endParaRPr lang="fr-FR" sz="2000"/>
          </a:p>
        </p:txBody>
      </p:sp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572000" y="4876800"/>
          <a:ext cx="3810000" cy="555625"/>
        </p:xfrm>
        <a:graphic>
          <a:graphicData uri="http://schemas.openxmlformats.org/presentationml/2006/ole">
            <p:oleObj spid="_x0000_s125959" name="Équation" r:id="rId4" imgW="2616200" imgH="381000" progId="Equation.3">
              <p:embed/>
            </p:oleObj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5410200" y="2559050"/>
          <a:ext cx="2016125" cy="774700"/>
        </p:xfrm>
        <a:graphic>
          <a:graphicData uri="http://schemas.openxmlformats.org/presentationml/2006/ole">
            <p:oleObj spid="_x0000_s125958" name="Équation" r:id="rId5" imgW="1092200" imgH="419100" progId="Equation.3">
              <p:embed/>
            </p:oleObj>
          </a:graphicData>
        </a:graphic>
      </p:graphicFrame>
      <p:pic>
        <p:nvPicPr>
          <p:cNvPr id="125962" name="Picture 10" descr="Blindage centr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533400" y="1290638"/>
            <a:ext cx="3119438" cy="4733925"/>
          </a:xfrm>
        </p:spPr>
      </p:pic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228600" y="5791200"/>
            <a:ext cx="989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/>
              <a:t>Not to scale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9667-5C9A-4912-BE3C-DA0B13833BC0}" type="slidenum">
              <a:rPr lang="fr-FR"/>
              <a:pPr/>
              <a:t>52</a:t>
            </a:fld>
            <a:r>
              <a:rPr lang="fr-FR"/>
              <a:t>/40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Samples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Physicist’s concern : high energy gamma emitters</a:t>
            </a:r>
          </a:p>
          <a:p>
            <a:pPr>
              <a:lnSpc>
                <a:spcPct val="90000"/>
              </a:lnSpc>
            </a:pPr>
            <a:r>
              <a:rPr lang="fr-FR" sz="2400"/>
              <a:t>We ask to receive samples at Saclay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Use the next production of </a:t>
            </a:r>
            <a:r>
              <a:rPr lang="fr-FR" sz="2000" baseline="30000"/>
              <a:t>147</a:t>
            </a:r>
            <a:r>
              <a:rPr lang="fr-FR" sz="2000"/>
              <a:t>Pm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Early 2013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Russian propose to make measurement @ « clean » Mayak with us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Usually mainly concern with ß lines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Interesting to met local people involved in the project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We insist to have samples (also) checked @ Saclay</a:t>
            </a:r>
          </a:p>
          <a:p>
            <a:pPr>
              <a:lnSpc>
                <a:spcPct val="90000"/>
              </a:lnSpc>
            </a:pPr>
            <a:r>
              <a:rPr lang="fr-FR" sz="2400"/>
              <a:t>Required activity of the sample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≈ 100 kBq total ie 1 kBq for the 2.2 MeV line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Modest, makes shipment easier</a:t>
            </a:r>
          </a:p>
          <a:p>
            <a:pPr lvl="1">
              <a:lnSpc>
                <a:spcPct val="90000"/>
              </a:lnSpc>
            </a:pP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6BE03-41F2-4A89-9E82-6300964DEE07}" type="slidenum">
              <a:rPr lang="fr-FR"/>
              <a:pPr/>
              <a:t>53</a:t>
            </a:fld>
            <a:r>
              <a:rPr lang="fr-FR"/>
              <a:t>/40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Antineutrino generator</a:t>
            </a:r>
          </a:p>
        </p:txBody>
      </p:sp>
      <p:pic>
        <p:nvPicPr>
          <p:cNvPr id="43013" name="Image 12" descr="4thNu - Sphère seule 00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501" t="21750" r="25375" b="17416"/>
          <a:stretch>
            <a:fillRect/>
          </a:stretch>
        </p:blipFill>
        <p:spPr bwMode="auto">
          <a:xfrm>
            <a:off x="814388" y="979488"/>
            <a:ext cx="45005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4" name="Connecteur droit avec flèche 14"/>
          <p:cNvCxnSpPr>
            <a:cxnSpLocks noChangeShapeType="1"/>
          </p:cNvCxnSpPr>
          <p:nvPr/>
        </p:nvCxnSpPr>
        <p:spPr bwMode="auto">
          <a:xfrm rot="10800000" flipV="1">
            <a:off x="3097213" y="2305050"/>
            <a:ext cx="3360737" cy="13096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015" name="Connecteur droit avec flèche 16"/>
          <p:cNvCxnSpPr>
            <a:cxnSpLocks noChangeShapeType="1"/>
          </p:cNvCxnSpPr>
          <p:nvPr/>
        </p:nvCxnSpPr>
        <p:spPr bwMode="auto">
          <a:xfrm rot="10800000" flipV="1">
            <a:off x="3113088" y="1500188"/>
            <a:ext cx="3360737" cy="13096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016" name="Connecteur droit avec flèche 17"/>
          <p:cNvCxnSpPr>
            <a:cxnSpLocks noChangeShapeType="1"/>
          </p:cNvCxnSpPr>
          <p:nvPr/>
        </p:nvCxnSpPr>
        <p:spPr bwMode="auto">
          <a:xfrm rot="10800000" flipV="1">
            <a:off x="3937000" y="3303588"/>
            <a:ext cx="2541588" cy="10048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017" name="Connecteur droit avec flèche 18"/>
          <p:cNvCxnSpPr>
            <a:cxnSpLocks noChangeShapeType="1"/>
          </p:cNvCxnSpPr>
          <p:nvPr/>
        </p:nvCxnSpPr>
        <p:spPr bwMode="auto">
          <a:xfrm rot="10800000" flipV="1">
            <a:off x="4718050" y="4306888"/>
            <a:ext cx="1747838" cy="6746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Rectangle 22"/>
          <p:cNvSpPr/>
          <p:nvPr/>
        </p:nvSpPr>
        <p:spPr>
          <a:xfrm>
            <a:off x="6691313" y="1957388"/>
            <a:ext cx="1687512" cy="701675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404040"/>
                </a:solidFill>
                <a:ea typeface="Arial" pitchFamily="-128" charset="0"/>
                <a:cs typeface="Arial" pitchFamily="-128" charset="0"/>
              </a:rPr>
              <a:t>R=8 cm</a:t>
            </a:r>
          </a:p>
          <a:p>
            <a:pPr algn="ctr"/>
            <a:r>
              <a:rPr lang="en-US" sz="2000" b="1">
                <a:solidFill>
                  <a:srgbClr val="404040"/>
                </a:solidFill>
                <a:ea typeface="Arial" pitchFamily="-128" charset="0"/>
                <a:cs typeface="Arial" pitchFamily="-128" charset="0"/>
              </a:rPr>
              <a:t>3 kg of CeO</a:t>
            </a:r>
            <a:r>
              <a:rPr lang="en-US" sz="2000" b="1" baseline="-25000">
                <a:solidFill>
                  <a:srgbClr val="404040"/>
                </a:solidFill>
                <a:ea typeface="Arial" pitchFamily="-128" charset="0"/>
                <a:cs typeface="Arial" pitchFamily="-128" charset="0"/>
              </a:rPr>
              <a:t>2</a:t>
            </a:r>
            <a:endParaRPr lang="en-US" sz="2000">
              <a:latin typeface="Times New Roman" pitchFamily="-12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75438" y="2959100"/>
            <a:ext cx="1716087" cy="701675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404040"/>
                </a:solidFill>
                <a:ea typeface="Arial" pitchFamily="-128" charset="0"/>
                <a:cs typeface="Arial" pitchFamily="-128" charset="0"/>
              </a:rPr>
              <a:t>width=33 cm</a:t>
            </a:r>
          </a:p>
          <a:p>
            <a:pPr algn="ctr"/>
            <a:r>
              <a:rPr lang="en-US" sz="2000" b="1">
                <a:solidFill>
                  <a:srgbClr val="404040"/>
                </a:solidFill>
                <a:ea typeface="Arial" pitchFamily="-128" charset="0"/>
                <a:cs typeface="Arial" pitchFamily="-128" charset="0"/>
              </a:rPr>
              <a:t>Tungsten</a:t>
            </a:r>
            <a:endParaRPr lang="en-US" sz="2000">
              <a:latin typeface="Times New Roman" pitchFamily="-12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8975" y="1152525"/>
            <a:ext cx="989013" cy="396875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404040"/>
                </a:solidFill>
                <a:ea typeface="Arial" pitchFamily="-128" charset="0"/>
                <a:cs typeface="Arial" pitchFamily="-128" charset="0"/>
              </a:rPr>
              <a:t>Holder</a:t>
            </a:r>
            <a:endParaRPr lang="en-US" sz="2000">
              <a:latin typeface="Times New Roman" pitchFamily="-12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97625" y="3962400"/>
            <a:ext cx="2273300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R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=2 cm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Ultrapure Copper</a:t>
            </a:r>
            <a:endParaRPr lang="en-US" sz="2000" dirty="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46250" y="5591175"/>
            <a:ext cx="2990850" cy="701675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404040"/>
                </a:solidFill>
                <a:ea typeface="Arial" pitchFamily="-128" charset="0"/>
                <a:cs typeface="Arial" pitchFamily="-128" charset="0"/>
              </a:rPr>
              <a:t>mass ≈ 5.5 tons</a:t>
            </a:r>
          </a:p>
          <a:p>
            <a:pPr algn="ctr"/>
            <a:r>
              <a:rPr lang="en-US" sz="2000" b="1">
                <a:solidFill>
                  <a:srgbClr val="404040"/>
                </a:solidFill>
                <a:ea typeface="Arial" pitchFamily="-128" charset="0"/>
                <a:cs typeface="Arial" pitchFamily="-128" charset="0"/>
              </a:rPr>
              <a:t>Total diameter ≈ 82 cm </a:t>
            </a:r>
            <a:endParaRPr lang="en-US" sz="2000">
              <a:latin typeface="Times New Roman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F7EB-A9B6-47FE-BF58-D01BD3BC1C32}" type="slidenum">
              <a:rPr lang="fr-FR"/>
              <a:pPr/>
              <a:t>54</a:t>
            </a:fld>
            <a:r>
              <a:rPr lang="fr-FR"/>
              <a:t>/40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Transport to Japan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Mayak send </a:t>
            </a:r>
            <a:r>
              <a:rPr lang="fr-FR" baseline="30000"/>
              <a:t>60</a:t>
            </a:r>
            <a:r>
              <a:rPr lang="fr-FR"/>
              <a:t>Co worldwide</a:t>
            </a:r>
          </a:p>
          <a:p>
            <a:pPr lvl="1"/>
            <a:r>
              <a:rPr lang="fr-FR"/>
              <a:t>By plane, normal or dedicated flight</a:t>
            </a:r>
          </a:p>
          <a:p>
            <a:r>
              <a:rPr lang="fr-FR"/>
              <a:t>Present ideas under consideration</a:t>
            </a:r>
          </a:p>
          <a:p>
            <a:pPr lvl="1"/>
            <a:r>
              <a:rPr lang="fr-FR"/>
              <a:t>Ship the W shielding to « clean » Mayak</a:t>
            </a:r>
          </a:p>
          <a:p>
            <a:pPr lvl="1"/>
            <a:r>
              <a:rPr lang="fr-FR"/>
              <a:t>Fit on site the A</a:t>
            </a:r>
            <a:r>
              <a:rPr lang="fr-FR">
                <a:latin typeface="Symbol" pitchFamily="-128" charset="2"/>
                <a:sym typeface="Symbol" pitchFamily="-128" charset="2"/>
              </a:rPr>
              <a:t></a:t>
            </a:r>
            <a:r>
              <a:rPr lang="fr-FR"/>
              <a:t>G inside the shielding</a:t>
            </a:r>
          </a:p>
          <a:p>
            <a:pPr lvl="1"/>
            <a:r>
              <a:rPr lang="fr-FR"/>
              <a:t>Fit in the certified transport container (rented)</a:t>
            </a:r>
          </a:p>
          <a:p>
            <a:pPr lvl="1"/>
            <a:r>
              <a:rPr lang="fr-FR"/>
              <a:t>Dedicated flight to an airport close to Kamioka</a:t>
            </a:r>
          </a:p>
          <a:p>
            <a:pPr lvl="1"/>
            <a:r>
              <a:rPr lang="fr-FR"/>
              <a:t>Transport by truck to detector</a:t>
            </a:r>
          </a:p>
          <a:p>
            <a:r>
              <a:rPr lang="fr-FR"/>
              <a:t>Think to the return from Japan to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1AAE-C28E-4942-847D-530B630D7B23}" type="slidenum">
              <a:rPr lang="fr-FR"/>
              <a:pPr/>
              <a:t>55</a:t>
            </a:fld>
            <a:r>
              <a:rPr lang="fr-FR"/>
              <a:t>/40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Thermal problems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400" baseline="30000"/>
              <a:t>144</a:t>
            </a:r>
            <a:r>
              <a:rPr lang="fr-FR" sz="2400"/>
              <a:t>Ce-</a:t>
            </a:r>
            <a:r>
              <a:rPr lang="fr-FR" sz="2400" baseline="30000"/>
              <a:t>144</a:t>
            </a:r>
            <a:r>
              <a:rPr lang="fr-FR" sz="2400"/>
              <a:t>Pr, mainly a ß emitters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Heat deposition localised only (99%) in the CeO</a:t>
            </a:r>
            <a:r>
              <a:rPr lang="fr-FR" sz="2000" baseline="-25000"/>
              <a:t>2</a:t>
            </a:r>
            <a:r>
              <a:rPr lang="fr-FR" sz="2000"/>
              <a:t> or in the 1st few mm of shielding.</a:t>
            </a:r>
          </a:p>
          <a:p>
            <a:pPr>
              <a:lnSpc>
                <a:spcPct val="90000"/>
              </a:lnSpc>
            </a:pPr>
            <a:r>
              <a:rPr lang="fr-FR" sz="2400"/>
              <a:t>50 kCi </a:t>
            </a:r>
            <a:r>
              <a:rPr lang="fr-FR" sz="2400" baseline="30000"/>
              <a:t>144</a:t>
            </a:r>
            <a:r>
              <a:rPr lang="fr-FR" sz="2400"/>
              <a:t>Ce-</a:t>
            </a:r>
            <a:r>
              <a:rPr lang="fr-FR" sz="2400" baseline="30000"/>
              <a:t>144</a:t>
            </a:r>
            <a:r>
              <a:rPr lang="fr-FR" sz="2400"/>
              <a:t>Pr produce 382 W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Decrease as lifetime of 144Ce</a:t>
            </a:r>
          </a:p>
          <a:p>
            <a:pPr lvl="2">
              <a:lnSpc>
                <a:spcPct val="90000"/>
              </a:lnSpc>
            </a:pPr>
            <a:r>
              <a:rPr lang="fr-FR" sz="1800"/>
              <a:t>157 W after one year</a:t>
            </a:r>
          </a:p>
          <a:p>
            <a:pPr>
              <a:lnSpc>
                <a:spcPct val="90000"/>
              </a:lnSpc>
            </a:pPr>
            <a:r>
              <a:rPr lang="fr-FR" sz="2400"/>
              <a:t>Densimet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Density : 18.5 g/cm</a:t>
            </a:r>
            <a:r>
              <a:rPr lang="fr-FR" sz="2000" baseline="30000"/>
              <a:t>3</a:t>
            </a:r>
            <a:endParaRPr lang="fr-FR" sz="200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r-FR" sz="2000"/>
              <a:t>Heat capacity : 130 J/kg.K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r-FR" sz="2000"/>
              <a:t>Thermal conductivity : 82 W/m.K (much smaller than pure W)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r-FR" sz="2000"/>
              <a:t>Linear expansion : 5.2 10</a:t>
            </a:r>
            <a:r>
              <a:rPr lang="fr-FR" sz="2000" baseline="30000"/>
              <a:t>-6</a:t>
            </a:r>
            <a:r>
              <a:rPr lang="fr-FR" sz="2000"/>
              <a:t> m/m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r-FR" sz="2000"/>
              <a:t>Young modulus : 380 GPa</a:t>
            </a:r>
          </a:p>
          <a:p>
            <a:pPr>
              <a:lnSpc>
                <a:spcPct val="90000"/>
              </a:lnSpc>
            </a:pPr>
            <a:endParaRPr lang="fr-F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6D50-E9D3-461A-A979-AC360319DCF8}" type="slidenum">
              <a:rPr lang="fr-FR"/>
              <a:pPr/>
              <a:t>56</a:t>
            </a:fld>
            <a:r>
              <a:rPr lang="fr-FR"/>
              <a:t>/40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Thermal problems - 2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19200"/>
            <a:ext cx="7543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Time to heat the shielding</a:t>
            </a:r>
          </a:p>
          <a:p>
            <a:pPr>
              <a:lnSpc>
                <a:spcPct val="90000"/>
              </a:lnSpc>
            </a:pPr>
            <a:endParaRPr lang="fr-FR"/>
          </a:p>
          <a:p>
            <a:pPr>
              <a:lnSpc>
                <a:spcPct val="90000"/>
              </a:lnSpc>
            </a:pPr>
            <a:endParaRPr lang="fr-FR"/>
          </a:p>
          <a:p>
            <a:pPr>
              <a:lnSpc>
                <a:spcPct val="90000"/>
              </a:lnSpc>
            </a:pPr>
            <a:r>
              <a:rPr lang="fr-FR"/>
              <a:t>Surface temperature at equilibrium in air</a:t>
            </a:r>
          </a:p>
          <a:p>
            <a:pPr lvl="2">
              <a:lnSpc>
                <a:spcPct val="90000"/>
              </a:lnSpc>
            </a:pPr>
            <a:r>
              <a:rPr lang="fr-FR" i="1"/>
              <a:t>h</a:t>
            </a:r>
            <a:r>
              <a:rPr lang="fr-FR" i="1" baseline="-25000"/>
              <a:t>air</a:t>
            </a:r>
            <a:r>
              <a:rPr lang="fr-FR"/>
              <a:t> : heat exchange coefficient with air</a:t>
            </a: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endParaRPr lang="fr-FR"/>
          </a:p>
          <a:p>
            <a:pPr>
              <a:lnSpc>
                <a:spcPct val="90000"/>
              </a:lnSpc>
            </a:pPr>
            <a:endParaRPr lang="fr-FR"/>
          </a:p>
          <a:p>
            <a:pPr>
              <a:lnSpc>
                <a:spcPct val="90000"/>
              </a:lnSpc>
            </a:pPr>
            <a:r>
              <a:rPr lang="fr-FR"/>
              <a:t>Exchange with liquid scintillator</a:t>
            </a:r>
          </a:p>
          <a:p>
            <a:pPr lvl="2">
              <a:lnSpc>
                <a:spcPct val="90000"/>
              </a:lnSpc>
            </a:pPr>
            <a:r>
              <a:rPr lang="fr-FR" i="1"/>
              <a:t>h</a:t>
            </a:r>
            <a:r>
              <a:rPr lang="fr-FR" i="1" baseline="-25000"/>
              <a:t>LS</a:t>
            </a:r>
            <a:r>
              <a:rPr lang="fr-FR"/>
              <a:t> : heat exchange with liquid scintillator (convection)</a:t>
            </a: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endParaRPr lang="fr-FR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671763" y="1905000"/>
          <a:ext cx="3800475" cy="631825"/>
        </p:xfrm>
        <a:graphic>
          <a:graphicData uri="http://schemas.openxmlformats.org/presentationml/2006/ole">
            <p:oleObj spid="_x0000_s25605" name="Équation" r:id="rId4" imgW="2514600" imgH="419100" progId="Equation.3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2657475" y="3429000"/>
          <a:ext cx="3829050" cy="774700"/>
        </p:xfrm>
        <a:graphic>
          <a:graphicData uri="http://schemas.openxmlformats.org/presentationml/2006/ole">
            <p:oleObj spid="_x0000_s25607" name="Équation" r:id="rId5" imgW="2324100" imgH="469900" progId="Equation.3">
              <p:embed/>
            </p:oleObj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2647950" y="5486400"/>
          <a:ext cx="3849688" cy="774700"/>
        </p:xfrm>
        <a:graphic>
          <a:graphicData uri="http://schemas.openxmlformats.org/presentationml/2006/ole">
            <p:oleObj spid="_x0000_s25608" name="Équation" r:id="rId6" imgW="23368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4BAE-0A46-4AAC-BA1B-B457E76F099E}" type="slidenum">
              <a:rPr lang="fr-FR"/>
              <a:pPr/>
              <a:t>57</a:t>
            </a:fld>
            <a:r>
              <a:rPr lang="fr-FR"/>
              <a:t>/40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Thermal problems - 3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19200"/>
            <a:ext cx="7620000" cy="4876800"/>
          </a:xfrm>
        </p:spPr>
        <p:txBody>
          <a:bodyPr/>
          <a:lstStyle/>
          <a:p>
            <a:r>
              <a:rPr lang="fr-FR"/>
              <a:t>Try to avoid active cooling</a:t>
            </a:r>
          </a:p>
          <a:p>
            <a:pPr lvl="1"/>
            <a:r>
              <a:rPr lang="fr-FR"/>
              <a:t>Very modest water flow needed ≈ 60 lit./hour</a:t>
            </a:r>
          </a:p>
          <a:p>
            <a:pPr lvl="1"/>
            <a:r>
              <a:rPr lang="fr-FR"/>
              <a:t>Huge complication in the shielding, operations</a:t>
            </a:r>
          </a:p>
          <a:p>
            <a:r>
              <a:rPr lang="fr-FR"/>
              <a:t>Comparison with the PMT’s in KamLAND</a:t>
            </a:r>
          </a:p>
          <a:p>
            <a:pPr lvl="1"/>
            <a:r>
              <a:rPr lang="fr-FR"/>
              <a:t>1325 PMT’s in the inner detector</a:t>
            </a:r>
          </a:p>
          <a:p>
            <a:pPr lvl="1"/>
            <a:r>
              <a:rPr lang="fr-FR"/>
              <a:t>500 W ?</a:t>
            </a:r>
          </a:p>
          <a:p>
            <a:r>
              <a:rPr lang="fr-FR"/>
              <a:t>Impact on the liquid scintillator</a:t>
            </a:r>
          </a:p>
          <a:p>
            <a:pPr lvl="1"/>
            <a:r>
              <a:rPr lang="fr-FR"/>
              <a:t>914 tons</a:t>
            </a:r>
          </a:p>
          <a:p>
            <a:pPr lvl="1"/>
            <a:r>
              <a:rPr lang="fr-FR"/>
              <a:t>w/o thermal leaks =&gt; increase of 4 °C in a year</a:t>
            </a:r>
          </a:p>
          <a:p>
            <a:pPr lvl="1"/>
            <a:r>
              <a:rPr lang="fr-FR"/>
              <a:t>Possible slight convection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7C3E-8E73-490D-8F6B-1A98ECD3AB9E}" type="slidenum">
              <a:rPr lang="fr-FR"/>
              <a:pPr/>
              <a:t>6</a:t>
            </a:fld>
            <a:r>
              <a:rPr lang="fr-FR"/>
              <a:t>/40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Reactors and Gallium</a:t>
            </a:r>
          </a:p>
        </p:txBody>
      </p:sp>
      <p:sp>
        <p:nvSpPr>
          <p:cNvPr id="53253" name="Text Box 2"/>
          <p:cNvSpPr txBox="1">
            <a:spLocks noChangeArrowheads="1"/>
          </p:cNvSpPr>
          <p:nvPr/>
        </p:nvSpPr>
        <p:spPr bwMode="auto">
          <a:xfrm>
            <a:off x="1417638" y="5943600"/>
            <a:ext cx="6308725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FF0000"/>
                </a:solidFill>
                <a:ea typeface="Arial" pitchFamily="-128" charset="0"/>
                <a:cs typeface="Arial" pitchFamily="-128" charset="0"/>
              </a:rPr>
              <a:t>The no-oscillation hypothesis is disfavored at 99.8% CL</a:t>
            </a:r>
          </a:p>
        </p:txBody>
      </p:sp>
      <p:pic>
        <p:nvPicPr>
          <p:cNvPr id="53254" name="Image 6" descr="Capture d’écran 2011-03-14 à 23.26.0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37"/>
          <a:stretch>
            <a:fillRect/>
          </a:stretch>
        </p:blipFill>
        <p:spPr bwMode="auto">
          <a:xfrm>
            <a:off x="868363" y="1143000"/>
            <a:ext cx="740727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Image 7" descr="Capture d’écran 2011-03-14 à 23.29.2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4050" y="3989388"/>
            <a:ext cx="2995613" cy="1317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3256" name="TextBox 13"/>
          <p:cNvSpPr txBox="1">
            <a:spLocks noChangeArrowheads="1"/>
          </p:cNvSpPr>
          <p:nvPr/>
        </p:nvSpPr>
        <p:spPr bwMode="auto">
          <a:xfrm rot="-900000">
            <a:off x="2430463" y="3071813"/>
            <a:ext cx="996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>
                <a:solidFill>
                  <a:srgbClr val="FF0000"/>
                </a:solidFill>
                <a:ea typeface="Arial" pitchFamily="-128" charset="0"/>
                <a:cs typeface="Arial" pitchFamily="-128" charset="0"/>
              </a:rPr>
              <a:t>excluded</a:t>
            </a:r>
          </a:p>
          <a:p>
            <a:pPr algn="ctr"/>
            <a:r>
              <a:rPr lang="fr-FR" sz="1600">
                <a:solidFill>
                  <a:srgbClr val="FF0000"/>
                </a:solidFill>
                <a:ea typeface="Arial" pitchFamily="-128" charset="0"/>
                <a:cs typeface="Arial" pitchFamily="-128" charset="0"/>
              </a:rPr>
              <a:t>area</a:t>
            </a:r>
          </a:p>
        </p:txBody>
      </p:sp>
      <p:sp>
        <p:nvSpPr>
          <p:cNvPr id="53257" name="TextBox 14"/>
          <p:cNvSpPr txBox="1">
            <a:spLocks noChangeArrowheads="1"/>
          </p:cNvSpPr>
          <p:nvPr/>
        </p:nvSpPr>
        <p:spPr bwMode="auto">
          <a:xfrm rot="-5400000">
            <a:off x="4621212" y="2670176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>
                <a:solidFill>
                  <a:srgbClr val="0000FF"/>
                </a:solidFill>
                <a:ea typeface="Arial" pitchFamily="-128" charset="0"/>
                <a:cs typeface="Arial" pitchFamily="-128" charset="0"/>
              </a:rPr>
              <a:t>allowed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987550" y="4044950"/>
            <a:ext cx="2895600" cy="1190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FR" sz="1800"/>
              <a:t>Best values</a:t>
            </a:r>
          </a:p>
          <a:p>
            <a:pPr algn="ctr"/>
            <a:r>
              <a:rPr lang="fr-FR" sz="1800"/>
              <a:t>1.5 eV</a:t>
            </a:r>
            <a:r>
              <a:rPr lang="fr-FR" sz="1800" baseline="30000"/>
              <a:t>2</a:t>
            </a:r>
            <a:r>
              <a:rPr lang="fr-FR" sz="1800">
                <a:latin typeface="Symbol" pitchFamily="-128" charset="2"/>
                <a:sym typeface="Symbol" pitchFamily="-128" charset="2"/>
              </a:rPr>
              <a:t> </a:t>
            </a:r>
            <a:r>
              <a:rPr lang="fr-FR" sz="1800"/>
              <a:t>m</a:t>
            </a:r>
            <a:r>
              <a:rPr lang="fr-FR" sz="1800" baseline="30000"/>
              <a:t>2</a:t>
            </a:r>
            <a:r>
              <a:rPr lang="fr-FR" sz="1800"/>
              <a:t> &lt; 3.0 eV</a:t>
            </a:r>
            <a:r>
              <a:rPr lang="fr-FR" sz="1800" baseline="30000"/>
              <a:t>2</a:t>
            </a:r>
            <a:endParaRPr lang="fr-FR" sz="1800"/>
          </a:p>
          <a:p>
            <a:pPr algn="ctr">
              <a:spcAft>
                <a:spcPct val="60000"/>
              </a:spcAft>
            </a:pPr>
            <a:r>
              <a:rPr lang="fr-FR" sz="1800"/>
              <a:t>sin</a:t>
            </a:r>
            <a:r>
              <a:rPr lang="fr-FR" sz="1800" baseline="30000"/>
              <a:t>2</a:t>
            </a:r>
            <a:r>
              <a:rPr lang="fr-FR" sz="1800"/>
              <a:t>(2</a:t>
            </a:r>
            <a:r>
              <a:rPr lang="fr-FR" sz="1800">
                <a:latin typeface="Symbol" pitchFamily="-128" charset="2"/>
                <a:sym typeface="Symbol" pitchFamily="-128" charset="2"/>
              </a:rPr>
              <a:t></a:t>
            </a:r>
            <a:r>
              <a:rPr lang="fr-FR" sz="1800"/>
              <a:t>) = .14±.08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47FC-57CC-4BC6-9FFD-5D698E725C6F}" type="slidenum">
              <a:rPr lang="fr-FR"/>
              <a:pPr/>
              <a:t>7</a:t>
            </a:fld>
            <a:r>
              <a:rPr lang="fr-FR"/>
              <a:t>/40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 intriguing result</a:t>
            </a:r>
            <a:br>
              <a:rPr lang="fr-FR"/>
            </a:br>
            <a:r>
              <a:rPr lang="fr-FR"/>
              <a:t>1</a:t>
            </a:r>
            <a:r>
              <a:rPr lang="fr-FR" baseline="30000"/>
              <a:t>st</a:t>
            </a:r>
            <a:r>
              <a:rPr lang="fr-FR"/>
              <a:t> ILL experiment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077200" cy="1447800"/>
          </a:xfrm>
        </p:spPr>
        <p:txBody>
          <a:bodyPr/>
          <a:lstStyle/>
          <a:p>
            <a:r>
              <a:rPr lang="fr-FR" sz="2400"/>
              <a:t>Performed in 1980 at ILL reactor in Grenoble @ &lt; 9 m</a:t>
            </a:r>
          </a:p>
          <a:p>
            <a:r>
              <a:rPr lang="fr-FR" sz="2400"/>
              <a:t>Reevaluation in 1990 by 9.5 % of the reactor power</a:t>
            </a:r>
          </a:p>
          <a:p>
            <a:r>
              <a:rPr lang="fr-FR" sz="2400"/>
              <a:t>Reanalysed in 1995</a:t>
            </a:r>
          </a:p>
        </p:txBody>
      </p:sp>
      <p:pic>
        <p:nvPicPr>
          <p:cNvPr id="78853" name="Picture 5" descr="Capture d’écran 2012-06-19 à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2590800"/>
            <a:ext cx="4645025" cy="3698875"/>
          </a:xfrm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791200" y="3886200"/>
            <a:ext cx="2079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chemeClr val="bg2"/>
                </a:solidFill>
              </a:rPr>
              <a:t>Fit with</a:t>
            </a:r>
          </a:p>
          <a:p>
            <a:pPr algn="ctr"/>
            <a:r>
              <a:rPr lang="fr-FR">
                <a:solidFill>
                  <a:schemeClr val="bg2"/>
                </a:solidFill>
                <a:latin typeface="Symbol" pitchFamily="-128" charset="2"/>
                <a:sym typeface="Symbol" pitchFamily="-128" charset="2"/>
              </a:rPr>
              <a:t></a:t>
            </a:r>
            <a:r>
              <a:rPr lang="fr-FR">
                <a:solidFill>
                  <a:schemeClr val="bg2"/>
                </a:solidFill>
              </a:rPr>
              <a:t>m</a:t>
            </a:r>
            <a:r>
              <a:rPr lang="fr-FR" baseline="30000">
                <a:solidFill>
                  <a:schemeClr val="bg2"/>
                </a:solidFill>
              </a:rPr>
              <a:t>2</a:t>
            </a:r>
            <a:r>
              <a:rPr lang="fr-FR">
                <a:solidFill>
                  <a:schemeClr val="bg2"/>
                </a:solidFill>
              </a:rPr>
              <a:t> = 2.3 eV</a:t>
            </a:r>
            <a:r>
              <a:rPr lang="fr-FR" baseline="30000">
                <a:solidFill>
                  <a:schemeClr val="bg2"/>
                </a:solidFill>
              </a:rPr>
              <a:t>2</a:t>
            </a:r>
            <a:endParaRPr lang="fr-FR">
              <a:solidFill>
                <a:schemeClr val="bg2"/>
              </a:solidFill>
            </a:endParaRPr>
          </a:p>
          <a:p>
            <a:pPr algn="ctr"/>
            <a:r>
              <a:rPr lang="fr-FR">
                <a:solidFill>
                  <a:schemeClr val="bg2"/>
                </a:solidFill>
              </a:rPr>
              <a:t>sin</a:t>
            </a:r>
            <a:r>
              <a:rPr lang="fr-FR" baseline="30000">
                <a:solidFill>
                  <a:schemeClr val="bg2"/>
                </a:solidFill>
              </a:rPr>
              <a:t>2</a:t>
            </a:r>
            <a:r>
              <a:rPr lang="fr-FR">
                <a:solidFill>
                  <a:schemeClr val="bg2"/>
                </a:solidFill>
              </a:rPr>
              <a:t>(2</a:t>
            </a:r>
            <a:r>
              <a:rPr lang="fr-FR">
                <a:solidFill>
                  <a:schemeClr val="bg2"/>
                </a:solidFill>
                <a:latin typeface="Symbol" pitchFamily="-128" charset="2"/>
                <a:sym typeface="Symbol" pitchFamily="-128" charset="2"/>
              </a:rPr>
              <a:t></a:t>
            </a:r>
            <a:r>
              <a:rPr lang="fr-FR">
                <a:solidFill>
                  <a:schemeClr val="bg2"/>
                </a:solidFill>
              </a:rPr>
              <a:t>) = .24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ACC3-11A2-4042-BAC2-F66C8B0A58A4}" type="slidenum">
              <a:rPr lang="fr-FR"/>
              <a:pPr/>
              <a:t>8</a:t>
            </a:fld>
            <a:r>
              <a:rPr lang="fr-FR"/>
              <a:t>/40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We need new experimental input !</a:t>
            </a:r>
          </a:p>
        </p:txBody>
      </p:sp>
      <p:pic>
        <p:nvPicPr>
          <p:cNvPr id="54277" name="Image 23" descr="superpl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682" t="23230" r="4858" b="21291"/>
              <a:stretch>
                <a:fillRect/>
              </a:stretch>
            </p:blipFill>
          </mc:Choice>
          <mc:Fallback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682" t="23230" r="4858" b="21291"/>
              <a:stretch>
                <a:fillRect/>
              </a:stretch>
            </p:blipFill>
          </mc:Fallback>
        </mc:AlternateContent>
        <p:spPr bwMode="auto">
          <a:xfrm>
            <a:off x="1143000" y="1143000"/>
            <a:ext cx="754221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278" name="Connecteur droit avec flèche 8"/>
          <p:cNvCxnSpPr>
            <a:cxnSpLocks noChangeShapeType="1"/>
          </p:cNvCxnSpPr>
          <p:nvPr/>
        </p:nvCxnSpPr>
        <p:spPr bwMode="auto">
          <a:xfrm flipV="1">
            <a:off x="1504950" y="1778000"/>
            <a:ext cx="1709738" cy="696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4279" name="Image 13" descr="Capture d’écran 2011-12-05 à 07.15.49.png"/>
          <p:cNvPicPr>
            <a:picLocks noChangeAspect="1"/>
          </p:cNvPicPr>
          <p:nvPr/>
        </p:nvPicPr>
        <p:blipFill>
          <a:blip r:embed="rId5"/>
          <a:srcRect r="50276"/>
          <a:stretch>
            <a:fillRect/>
          </a:stretch>
        </p:blipFill>
        <p:spPr bwMode="auto">
          <a:xfrm>
            <a:off x="71438" y="2198688"/>
            <a:ext cx="14335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Image 14" descr="Capture d’écran 2011-12-05 à 07.15.49.png"/>
          <p:cNvPicPr>
            <a:picLocks noChangeAspect="1"/>
          </p:cNvPicPr>
          <p:nvPr/>
        </p:nvPicPr>
        <p:blipFill>
          <a:blip r:embed="rId5"/>
          <a:srcRect l="47487"/>
          <a:stretch>
            <a:fillRect/>
          </a:stretch>
        </p:blipFill>
        <p:spPr bwMode="auto">
          <a:xfrm>
            <a:off x="0" y="2711450"/>
            <a:ext cx="15128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133600" y="4038600"/>
            <a:ext cx="1447800" cy="381000"/>
          </a:xfrm>
          <a:prstGeom prst="rect">
            <a:avLst/>
          </a:prstGeom>
          <a:solidFill>
            <a:srgbClr val="FF0000">
              <a:alpha val="27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62000" y="4876800"/>
            <a:ext cx="5338763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>
                <a:solidFill>
                  <a:srgbClr val="FF0000"/>
                </a:solidFill>
              </a:rPr>
              <a:t>Need experiences at short distance ≈ few 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Michel Cribier </a:t>
            </a:r>
            <a:br>
              <a:rPr lang="fr-FR"/>
            </a:br>
            <a:r>
              <a:rPr lang="fr-FR"/>
              <a:t>CEA/DSM Irfu/SPP &amp; APC-Paris</a:t>
            </a:r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/>
              <a:t>October 22, 2012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1C73E-DE5C-47AA-9783-63AEE224E859}" type="slidenum">
              <a:rPr lang="fr-FR"/>
              <a:pPr/>
              <a:t>9</a:t>
            </a:fld>
            <a:r>
              <a:rPr lang="fr-FR"/>
              <a:t>/40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Many experimental projects</a:t>
            </a:r>
          </a:p>
        </p:txBody>
      </p:sp>
      <p:graphicFrame>
        <p:nvGraphicFramePr>
          <p:cNvPr id="141368" name="Group 56"/>
          <p:cNvGraphicFramePr>
            <a:graphicFrameLocks noGrp="1"/>
          </p:cNvGraphicFramePr>
          <p:nvPr/>
        </p:nvGraphicFramePr>
        <p:xfrm>
          <a:off x="952500" y="1524000"/>
          <a:ext cx="7581900" cy="4621213"/>
        </p:xfrm>
        <a:graphic>
          <a:graphicData uri="http://schemas.openxmlformats.org/drawingml/2006/table">
            <a:tbl>
              <a:tblPr/>
              <a:tblGrid>
                <a:gridCol w="2527300"/>
                <a:gridCol w="2527300"/>
                <a:gridCol w="2527300"/>
              </a:tblGrid>
              <a:tr h="457200">
                <a:tc>
                  <a:txBody>
                    <a:bodyPr/>
                    <a:lstStyle/>
                    <a:p>
                      <a:pPr marL="952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Sources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Reactors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Beams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CeLAND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fr-FR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144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Ce 75 kCi@ KamLAND</a:t>
                      </a:r>
                    </a:p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funded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28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Nucifer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7 m from Osiris reactor</a:t>
                      </a:r>
                    </a:p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Data taking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28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IsoDAR</a:t>
                      </a:r>
                    </a:p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Cycloton to produce </a:t>
                      </a:r>
                      <a:r>
                        <a:rPr kumimoji="0" lang="fr-FR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Li</a:t>
                      </a:r>
                    </a:p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arXiv:1205.4419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28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Borexino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fr-FR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51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Cr &gt; 5 MCi &amp; </a:t>
                      </a:r>
                      <a:r>
                        <a:rPr kumimoji="0" lang="fr-FR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144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Ce</a:t>
                      </a:r>
                    </a:p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funded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28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Stereo</a:t>
                      </a:r>
                    </a:p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8m @ ILL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28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OscSNS</a:t>
                      </a:r>
                    </a:p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New « Karmen type » exp.</a:t>
                      </a:r>
                    </a:p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arXiv:0810.3175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28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Baksan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fr-FR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51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Cr 3 MCi</a:t>
                      </a:r>
                    </a:p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unlikely funded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28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Mars</a:t>
                      </a:r>
                    </a:p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8m @ ILL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28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MicroBoone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SNO+ / LENS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fr-FR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51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Cr 10 MCi</a:t>
                      </a:r>
                    </a:p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R &amp; D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28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Scraam, Neutrino-4, DANNS, Poseidon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28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Icarus/Nessie</a:t>
                      </a:r>
                    </a:p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2 liq. Ar detec @ CERN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28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Katrin</a:t>
                      </a:r>
                    </a:p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3He</a:t>
                      </a:r>
                    </a:p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28" charset="0"/>
                          <a:ea typeface="ＭＳ Ｐゴシック" charset="0"/>
                          <a:cs typeface="ＭＳ Ｐゴシック" charset="0"/>
                        </a:rPr>
                        <a:t>in construction</a:t>
                      </a: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28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28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-128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28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:mp="http://schemas.microsoft.com/office/mac/powerpoint/2008/main" Requires="mp">
      <mp:transition>
        <mp:cube dir="d"/>
      </mp:transition>
    </mc:Choice>
    <mc:Fallback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serre-4NuAvenue-Japan2011.pptx">
  <a:themeElements>
    <a:clrScheme name="Lasserre-4NuAvenue-Japan2011.pptx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sserre-4NuAvenue-Japan2011.pptx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ヒラギノ角ゴ Pro W3" pitchFamily="-128" charset="-128"/>
            <a:cs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8" charset="0"/>
            <a:ea typeface="ヒラギノ角ゴ Pro W3" pitchFamily="-128" charset="-128"/>
            <a:cs typeface="ヒラギノ角ゴ Pro W3" pitchFamily="-128" charset="-128"/>
          </a:defRPr>
        </a:defPPr>
      </a:lstStyle>
    </a:lnDef>
  </a:objectDefaults>
  <a:extraClrSchemeLst>
    <a:extraClrScheme>
      <a:clrScheme name="Lasserre-4NuAvenue-Japan2011.ppt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serre-4NuAvenue-Japan2011.pptx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serre-4NuAvenue-Japan2011.pptx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serre-4NuAvenue-Japan2011.pptx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serre-4NuAvenue-Japan2011.ppt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serre-4NuAvenue-Japan2011.ppt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serre-4NuAvenue-Japan2011.ppt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Global:Users:mc:Desktop:Lasserre-4NuAvenue-Japan2011.pptx</Template>
  <TotalTime>1818</TotalTime>
  <Words>2485</Words>
  <Application>Microsoft PowerPoint</Application>
  <PresentationFormat>On-screen Show (4:3)</PresentationFormat>
  <Paragraphs>508</Paragraphs>
  <Slides>57</Slides>
  <Notes>57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69" baseType="lpstr">
      <vt:lpstr>Arial</vt:lpstr>
      <vt:lpstr>ヒラギノ角ゴ Pro W3</vt:lpstr>
      <vt:lpstr>ＭＳ Ｐゴシック</vt:lpstr>
      <vt:lpstr>Wingdings</vt:lpstr>
      <vt:lpstr>Times</vt:lpstr>
      <vt:lpstr>Zapf Dingbats</vt:lpstr>
      <vt:lpstr>Apple Casual</vt:lpstr>
      <vt:lpstr>Symbol</vt:lpstr>
      <vt:lpstr>Times New Roman</vt:lpstr>
      <vt:lpstr>Calibri</vt:lpstr>
      <vt:lpstr>Lasserre-4NuAvenue-Japan2011.pptx</vt:lpstr>
      <vt:lpstr>Equation Microsoft</vt:lpstr>
      <vt:lpstr>Présentation PowerPoint</vt:lpstr>
      <vt:lpstr>Searches for sterile neutrinos</vt:lpstr>
      <vt:lpstr>Need ?</vt:lpstr>
      <vt:lpstr>The Reactor Antineutrino Anomaly</vt:lpstr>
      <vt:lpstr>The Gallium Anomaly</vt:lpstr>
      <vt:lpstr>Reactors and Gallium</vt:lpstr>
      <vt:lpstr>An intriguing result 1st ILL experiment</vt:lpstr>
      <vt:lpstr>We need new experimental input !</vt:lpstr>
      <vt:lpstr>Many experimental projects</vt:lpstr>
      <vt:lpstr>Good test ?</vt:lpstr>
      <vt:lpstr>The Daya Bay proposal</vt:lpstr>
      <vt:lpstr>51Cr</vt:lpstr>
      <vt:lpstr>The Baksan proposal</vt:lpstr>
      <vt:lpstr>The Borexino proposal</vt:lpstr>
      <vt:lpstr>Stereo @ ILL</vt:lpstr>
      <vt:lpstr>Stereo detector</vt:lpstr>
      <vt:lpstr>Katrin</vt:lpstr>
      <vt:lpstr>Publication</vt:lpstr>
      <vt:lpstr>Concept</vt:lpstr>
      <vt:lpstr>An Unambiguous Proof</vt:lpstr>
      <vt:lpstr>Advantages of antineutrinos</vt:lpstr>
      <vt:lpstr>144Ce-144Pr</vt:lpstr>
      <vt:lpstr>Good utilisation of antineutrinos</vt:lpstr>
      <vt:lpstr>2-D imprint in E,R space</vt:lpstr>
      <vt:lpstr>Making of</vt:lpstr>
      <vt:lpstr>Scheme of production</vt:lpstr>
      <vt:lpstr>Cerium  an abundant fission product</vt:lpstr>
      <vt:lpstr>Caracteristics of the antineutrino generator</vt:lpstr>
      <vt:lpstr>Activity measurements</vt:lpstr>
      <vt:lpstr>Exp. constraints</vt:lpstr>
      <vt:lpstr>Large liquid scintillator detectors ?</vt:lpstr>
      <vt:lpstr>Shielding : the first idea</vt:lpstr>
      <vt:lpstr>Shielding : 2nd solution</vt:lpstr>
      <vt:lpstr>CeLAND in KamLAND</vt:lpstr>
      <vt:lpstr>Backgrounds</vt:lpstr>
      <vt:lpstr>Good test ?</vt:lpstr>
      <vt:lpstr>Full range of parameters</vt:lpstr>
      <vt:lpstr>Discovery potential</vt:lpstr>
      <vt:lpstr>Proposal sensitivities</vt:lpstr>
      <vt:lpstr>Conclusion</vt:lpstr>
      <vt:lpstr>Conclusions</vt:lpstr>
      <vt:lpstr>Nike</vt:lpstr>
      <vt:lpstr>Backup slides</vt:lpstr>
      <vt:lpstr>Mayak</vt:lpstr>
      <vt:lpstr>In the Oural mountains</vt:lpstr>
      <vt:lpstr>Production at Mayak</vt:lpstr>
      <vt:lpstr>144Ce production technology</vt:lpstr>
      <vt:lpstr>Signal and Backgrounds</vt:lpstr>
      <vt:lpstr>Shielding</vt:lpstr>
      <vt:lpstr>Shielding - 2</vt:lpstr>
      <vt:lpstr>Radioprotection</vt:lpstr>
      <vt:lpstr>Samples</vt:lpstr>
      <vt:lpstr>The Antineutrino generator</vt:lpstr>
      <vt:lpstr>Transport to Japan</vt:lpstr>
      <vt:lpstr>Thermal problems</vt:lpstr>
      <vt:lpstr>Thermal problems - 2</vt:lpstr>
      <vt:lpstr>Thermal problems - 3</vt:lpstr>
    </vt:vector>
  </TitlesOfParts>
  <Company>Laboratoire APC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144Ce-144Pr antineutrinos generator</dc:title>
  <dc:creator>Michel CRIBIER</dc:creator>
  <cp:lastModifiedBy>Michel CRIBIER</cp:lastModifiedBy>
  <cp:revision>156</cp:revision>
  <cp:lastPrinted>2012-10-22T05:50:54Z</cp:lastPrinted>
  <dcterms:created xsi:type="dcterms:W3CDTF">2012-03-16T06:33:38Z</dcterms:created>
  <dcterms:modified xsi:type="dcterms:W3CDTF">2012-10-22T05:51:52Z</dcterms:modified>
</cp:coreProperties>
</file>