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7" r:id="rId2"/>
  </p:sldMasterIdLst>
  <p:notesMasterIdLst>
    <p:notesMasterId r:id="rId87"/>
  </p:notesMasterIdLst>
  <p:sldIdLst>
    <p:sldId id="1312" r:id="rId3"/>
    <p:sldId id="1393" r:id="rId4"/>
    <p:sldId id="1314" r:id="rId5"/>
    <p:sldId id="1395" r:id="rId6"/>
    <p:sldId id="1396" r:id="rId7"/>
    <p:sldId id="1394" r:id="rId8"/>
    <p:sldId id="1398" r:id="rId9"/>
    <p:sldId id="1397" r:id="rId10"/>
    <p:sldId id="1399" r:id="rId11"/>
    <p:sldId id="1400" r:id="rId12"/>
    <p:sldId id="1401" r:id="rId13"/>
    <p:sldId id="1402" r:id="rId14"/>
    <p:sldId id="1403" r:id="rId15"/>
    <p:sldId id="1404" r:id="rId16"/>
    <p:sldId id="1405" r:id="rId17"/>
    <p:sldId id="1406" r:id="rId18"/>
    <p:sldId id="1453" r:id="rId19"/>
    <p:sldId id="1417" r:id="rId20"/>
    <p:sldId id="1419" r:id="rId21"/>
    <p:sldId id="1418" r:id="rId22"/>
    <p:sldId id="1420" r:id="rId23"/>
    <p:sldId id="1421" r:id="rId24"/>
    <p:sldId id="1422" r:id="rId25"/>
    <p:sldId id="1423" r:id="rId26"/>
    <p:sldId id="1424" r:id="rId27"/>
    <p:sldId id="1425" r:id="rId28"/>
    <p:sldId id="1415" r:id="rId29"/>
    <p:sldId id="1416" r:id="rId30"/>
    <p:sldId id="1430" r:id="rId31"/>
    <p:sldId id="1426" r:id="rId32"/>
    <p:sldId id="1427" r:id="rId33"/>
    <p:sldId id="1428" r:id="rId34"/>
    <p:sldId id="1429" r:id="rId35"/>
    <p:sldId id="1343" r:id="rId36"/>
    <p:sldId id="1407" r:id="rId37"/>
    <p:sldId id="1408" r:id="rId38"/>
    <p:sldId id="1409" r:id="rId39"/>
    <p:sldId id="1410" r:id="rId40"/>
    <p:sldId id="1411" r:id="rId41"/>
    <p:sldId id="1412" r:id="rId42"/>
    <p:sldId id="1413" r:id="rId43"/>
    <p:sldId id="1414" r:id="rId44"/>
    <p:sldId id="1344" r:id="rId45"/>
    <p:sldId id="1369" r:id="rId46"/>
    <p:sldId id="1374" r:id="rId47"/>
    <p:sldId id="1373" r:id="rId48"/>
    <p:sldId id="1372" r:id="rId49"/>
    <p:sldId id="1371" r:id="rId50"/>
    <p:sldId id="1362" r:id="rId51"/>
    <p:sldId id="1431" r:id="rId52"/>
    <p:sldId id="1433" r:id="rId53"/>
    <p:sldId id="1434" r:id="rId54"/>
    <p:sldId id="1348" r:id="rId55"/>
    <p:sldId id="1342" r:id="rId56"/>
    <p:sldId id="1345" r:id="rId57"/>
    <p:sldId id="1392" r:id="rId58"/>
    <p:sldId id="1349" r:id="rId59"/>
    <p:sldId id="1435" r:id="rId60"/>
    <p:sldId id="1436" r:id="rId61"/>
    <p:sldId id="1437" r:id="rId62"/>
    <p:sldId id="1438" r:id="rId63"/>
    <p:sldId id="1439" r:id="rId64"/>
    <p:sldId id="1446" r:id="rId65"/>
    <p:sldId id="1441" r:id="rId66"/>
    <p:sldId id="1444" r:id="rId67"/>
    <p:sldId id="1445" r:id="rId68"/>
    <p:sldId id="1447" r:id="rId69"/>
    <p:sldId id="1336" r:id="rId70"/>
    <p:sldId id="1338" r:id="rId71"/>
    <p:sldId id="1337" r:id="rId72"/>
    <p:sldId id="1339" r:id="rId73"/>
    <p:sldId id="1450" r:id="rId74"/>
    <p:sldId id="1451" r:id="rId75"/>
    <p:sldId id="1452" r:id="rId76"/>
    <p:sldId id="1454" r:id="rId77"/>
    <p:sldId id="1448" r:id="rId78"/>
    <p:sldId id="1375" r:id="rId79"/>
    <p:sldId id="1380" r:id="rId80"/>
    <p:sldId id="1376" r:id="rId81"/>
    <p:sldId id="1455" r:id="rId82"/>
    <p:sldId id="1377" r:id="rId83"/>
    <p:sldId id="1378" r:id="rId84"/>
    <p:sldId id="1379" r:id="rId85"/>
    <p:sldId id="1391" r:id="rId86"/>
  </p:sldIdLst>
  <p:sldSz cx="9144000" cy="6858000" type="screen4x3"/>
  <p:notesSz cx="6858000" cy="9144000"/>
  <p:defaultTextStyle>
    <a:defPPr>
      <a:defRPr lang="en-GB"/>
    </a:defPPr>
    <a:lvl1pPr algn="ctr" rtl="0" fontAlgn="base">
      <a:spcBef>
        <a:spcPct val="0"/>
      </a:spcBef>
      <a:spcAft>
        <a:spcPct val="0"/>
      </a:spcAft>
      <a:defRPr sz="2800" kern="1200">
        <a:solidFill>
          <a:srgbClr val="66FFFF"/>
        </a:solidFill>
        <a:latin typeface="Times New Roman" charset="0"/>
        <a:ea typeface="+mn-ea"/>
        <a:cs typeface="+mn-cs"/>
      </a:defRPr>
    </a:lvl1pPr>
    <a:lvl2pPr marL="457200" algn="ctr" rtl="0" fontAlgn="base">
      <a:spcBef>
        <a:spcPct val="0"/>
      </a:spcBef>
      <a:spcAft>
        <a:spcPct val="0"/>
      </a:spcAft>
      <a:defRPr sz="2800" kern="1200">
        <a:solidFill>
          <a:srgbClr val="66FFFF"/>
        </a:solidFill>
        <a:latin typeface="Times New Roman" charset="0"/>
        <a:ea typeface="+mn-ea"/>
        <a:cs typeface="+mn-cs"/>
      </a:defRPr>
    </a:lvl2pPr>
    <a:lvl3pPr marL="914400" algn="ctr" rtl="0" fontAlgn="base">
      <a:spcBef>
        <a:spcPct val="0"/>
      </a:spcBef>
      <a:spcAft>
        <a:spcPct val="0"/>
      </a:spcAft>
      <a:defRPr sz="2800" kern="1200">
        <a:solidFill>
          <a:srgbClr val="66FFFF"/>
        </a:solidFill>
        <a:latin typeface="Times New Roman" charset="0"/>
        <a:ea typeface="+mn-ea"/>
        <a:cs typeface="+mn-cs"/>
      </a:defRPr>
    </a:lvl3pPr>
    <a:lvl4pPr marL="1371600" algn="ctr" rtl="0" fontAlgn="base">
      <a:spcBef>
        <a:spcPct val="0"/>
      </a:spcBef>
      <a:spcAft>
        <a:spcPct val="0"/>
      </a:spcAft>
      <a:defRPr sz="2800" kern="1200">
        <a:solidFill>
          <a:srgbClr val="66FFFF"/>
        </a:solidFill>
        <a:latin typeface="Times New Roman" charset="0"/>
        <a:ea typeface="+mn-ea"/>
        <a:cs typeface="+mn-cs"/>
      </a:defRPr>
    </a:lvl4pPr>
    <a:lvl5pPr marL="1828800" algn="ctr" rtl="0" fontAlgn="base">
      <a:spcBef>
        <a:spcPct val="0"/>
      </a:spcBef>
      <a:spcAft>
        <a:spcPct val="0"/>
      </a:spcAft>
      <a:defRPr sz="2800" kern="1200">
        <a:solidFill>
          <a:srgbClr val="66FFFF"/>
        </a:solidFill>
        <a:latin typeface="Times New Roman" charset="0"/>
        <a:ea typeface="+mn-ea"/>
        <a:cs typeface="+mn-cs"/>
      </a:defRPr>
    </a:lvl5pPr>
    <a:lvl6pPr marL="2286000" algn="l" defTabSz="914400" rtl="0" eaLnBrk="1" latinLnBrk="0" hangingPunct="1">
      <a:defRPr sz="2800" kern="1200">
        <a:solidFill>
          <a:srgbClr val="66FFFF"/>
        </a:solidFill>
        <a:latin typeface="Times New Roman" charset="0"/>
        <a:ea typeface="+mn-ea"/>
        <a:cs typeface="+mn-cs"/>
      </a:defRPr>
    </a:lvl6pPr>
    <a:lvl7pPr marL="2743200" algn="l" defTabSz="914400" rtl="0" eaLnBrk="1" latinLnBrk="0" hangingPunct="1">
      <a:defRPr sz="2800" kern="1200">
        <a:solidFill>
          <a:srgbClr val="66FFFF"/>
        </a:solidFill>
        <a:latin typeface="Times New Roman" charset="0"/>
        <a:ea typeface="+mn-ea"/>
        <a:cs typeface="+mn-cs"/>
      </a:defRPr>
    </a:lvl7pPr>
    <a:lvl8pPr marL="3200400" algn="l" defTabSz="914400" rtl="0" eaLnBrk="1" latinLnBrk="0" hangingPunct="1">
      <a:defRPr sz="2800" kern="1200">
        <a:solidFill>
          <a:srgbClr val="66FFFF"/>
        </a:solidFill>
        <a:latin typeface="Times New Roman" charset="0"/>
        <a:ea typeface="+mn-ea"/>
        <a:cs typeface="+mn-cs"/>
      </a:defRPr>
    </a:lvl8pPr>
    <a:lvl9pPr marL="3657600" algn="l" defTabSz="914400" rtl="0" eaLnBrk="1" latinLnBrk="0" hangingPunct="1">
      <a:defRPr sz="2800" kern="1200">
        <a:solidFill>
          <a:srgbClr val="66FFFF"/>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07B9"/>
    <a:srgbClr val="66FFFF"/>
    <a:srgbClr val="FF0000"/>
    <a:srgbClr val="FB6BAC"/>
    <a:srgbClr val="FFFF00"/>
    <a:srgbClr val="000066"/>
    <a:srgbClr val="FF5050"/>
    <a:srgbClr val="33CC33"/>
    <a:srgbClr val="000000"/>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1806" autoAdjust="0"/>
    <p:restoredTop sz="94660" autoAdjust="0"/>
  </p:normalViewPr>
  <p:slideViewPr>
    <p:cSldViewPr>
      <p:cViewPr varScale="1">
        <p:scale>
          <a:sx n="92" d="100"/>
          <a:sy n="92" d="100"/>
        </p:scale>
        <p:origin x="-1188" y="-102"/>
      </p:cViewPr>
      <p:guideLst>
        <p:guide orient="horz" pos="3936"/>
        <p:guide orient="horz" pos="3216"/>
        <p:guide pos="307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995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image" Target="../media/image113.png"/><Relationship Id="rId4" Type="http://schemas.openxmlformats.org/officeDocument/2006/relationships/image" Target="../media/image11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smtClean="0">
                <a:solidFill>
                  <a:schemeClr val="tx1"/>
                </a:solidFill>
                <a:latin typeface="Times New Roman" pitchFamily="18" charset="0"/>
              </a:defRPr>
            </a:lvl1pPr>
          </a:lstStyle>
          <a:p>
            <a:pPr>
              <a:defRPr/>
            </a:pPr>
            <a:endParaRPr lang="en-GB"/>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solidFill>
                  <a:schemeClr val="tx1"/>
                </a:solidFill>
                <a:latin typeface="Times New Roman" pitchFamily="18" charset="0"/>
              </a:defRPr>
            </a:lvl1pPr>
          </a:lstStyle>
          <a:p>
            <a:pPr>
              <a:defRPr/>
            </a:pPr>
            <a:endParaRPr lang="en-GB"/>
          </a:p>
        </p:txBody>
      </p:sp>
      <p:sp>
        <p:nvSpPr>
          <p:cNvPr id="147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smtClean="0">
                <a:solidFill>
                  <a:schemeClr val="tx1"/>
                </a:solidFill>
                <a:latin typeface="Times New Roman" pitchFamily="18" charset="0"/>
              </a:defRPr>
            </a:lvl1pPr>
          </a:lstStyle>
          <a:p>
            <a:pPr>
              <a:defRPr/>
            </a:pPr>
            <a:endParaRPr lang="en-GB"/>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solidFill>
                  <a:schemeClr val="tx1"/>
                </a:solidFill>
                <a:latin typeface="Times New Roman" pitchFamily="18" charset="0"/>
              </a:defRPr>
            </a:lvl1pPr>
          </a:lstStyle>
          <a:p>
            <a:pPr>
              <a:defRPr/>
            </a:pPr>
            <a:fld id="{AEDB8342-EA71-4196-8BF3-36841F4D8D43}" type="slidenum">
              <a:rPr lang="en-GB"/>
              <a:pPr>
                <a:defRPr/>
              </a:pPr>
              <a:t>‹#›</a:t>
            </a:fld>
            <a:endParaRPr lang="en-GB"/>
          </a:p>
        </p:txBody>
      </p:sp>
    </p:spTree>
    <p:extLst>
      <p:ext uri="{BB962C8B-B14F-4D97-AF65-F5344CB8AC3E}">
        <p14:creationId xmlns:p14="http://schemas.microsoft.com/office/powerpoint/2010/main" val="41620439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65AF4277-930A-40CC-B380-096633335B00}" type="slidenum">
              <a:rPr lang="en-GB">
                <a:latin typeface="Times New Roman" charset="0"/>
              </a:rPr>
              <a:pPr/>
              <a:t>1</a:t>
            </a:fld>
            <a:endParaRPr lang="en-GB">
              <a:latin typeface="Times New Roman" charset="0"/>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endParaRPr lang="en-US" smtClean="0">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7D3E62-673A-4188-9417-E04A28173BA2}" type="slidenum">
              <a:rPr lang="en-GB"/>
              <a:pPr/>
              <a:t>18</a:t>
            </a:fld>
            <a:endParaRPr lang="en-GB"/>
          </a:p>
        </p:txBody>
      </p:sp>
      <p:sp>
        <p:nvSpPr>
          <p:cNvPr id="1504258" name="Rectangle 2"/>
          <p:cNvSpPr>
            <a:spLocks noGrp="1" noRot="1" noChangeAspect="1" noChangeArrowheads="1" noTextEdit="1"/>
          </p:cNvSpPr>
          <p:nvPr>
            <p:ph type="sldImg"/>
          </p:nvPr>
        </p:nvSpPr>
        <p:spPr>
          <a:ln/>
        </p:spPr>
      </p:sp>
      <p:sp>
        <p:nvSpPr>
          <p:cNvPr id="1504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0F9DDF-9E0E-4F42-8DDB-2B96A457B286}" type="slidenum">
              <a:rPr lang="en-GB"/>
              <a:pPr/>
              <a:t>20</a:t>
            </a:fld>
            <a:endParaRPr lang="en-GB"/>
          </a:p>
        </p:txBody>
      </p:sp>
      <p:sp>
        <p:nvSpPr>
          <p:cNvPr id="1508354" name="Rectangle 2"/>
          <p:cNvSpPr>
            <a:spLocks noGrp="1" noRot="1" noChangeAspect="1" noChangeArrowheads="1" noTextEdit="1"/>
          </p:cNvSpPr>
          <p:nvPr>
            <p:ph type="sldImg"/>
          </p:nvPr>
        </p:nvSpPr>
        <p:spPr>
          <a:ln/>
        </p:spPr>
      </p:sp>
      <p:sp>
        <p:nvSpPr>
          <p:cNvPr id="1508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0F9DDF-9E0E-4F42-8DDB-2B96A457B286}" type="slidenum">
              <a:rPr lang="en-GB"/>
              <a:pPr/>
              <a:t>22</a:t>
            </a:fld>
            <a:endParaRPr lang="en-GB"/>
          </a:p>
        </p:txBody>
      </p:sp>
      <p:sp>
        <p:nvSpPr>
          <p:cNvPr id="1508354" name="Rectangle 2"/>
          <p:cNvSpPr>
            <a:spLocks noGrp="1" noRot="1" noChangeAspect="1" noChangeArrowheads="1" noTextEdit="1"/>
          </p:cNvSpPr>
          <p:nvPr>
            <p:ph type="sldImg"/>
          </p:nvPr>
        </p:nvSpPr>
        <p:spPr>
          <a:ln/>
        </p:spPr>
      </p:sp>
      <p:sp>
        <p:nvSpPr>
          <p:cNvPr id="1508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193CEB-D881-4631-A1A1-1A6095F82F50}" type="slidenum">
              <a:rPr lang="en-GB"/>
              <a:pPr/>
              <a:t>23</a:t>
            </a:fld>
            <a:endParaRPr lang="en-GB"/>
          </a:p>
        </p:txBody>
      </p:sp>
      <p:sp>
        <p:nvSpPr>
          <p:cNvPr id="1540098" name="Rectangle 2"/>
          <p:cNvSpPr>
            <a:spLocks noGrp="1" noRot="1" noChangeAspect="1" noChangeArrowheads="1" noTextEdit="1"/>
          </p:cNvSpPr>
          <p:nvPr>
            <p:ph type="sldImg"/>
          </p:nvPr>
        </p:nvSpPr>
        <p:spPr>
          <a:ln/>
        </p:spPr>
      </p:sp>
      <p:sp>
        <p:nvSpPr>
          <p:cNvPr id="15400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9F0FB4-439B-46F3-852D-3A445030A1F0}" type="slidenum">
              <a:rPr lang="en-GB"/>
              <a:pPr/>
              <a:t>24</a:t>
            </a:fld>
            <a:endParaRPr lang="en-GB"/>
          </a:p>
        </p:txBody>
      </p:sp>
      <p:sp>
        <p:nvSpPr>
          <p:cNvPr id="1542146" name="Rectangle 2"/>
          <p:cNvSpPr>
            <a:spLocks noGrp="1" noRot="1" noChangeAspect="1" noChangeArrowheads="1" noTextEdit="1"/>
          </p:cNvSpPr>
          <p:nvPr>
            <p:ph type="sldImg"/>
          </p:nvPr>
        </p:nvSpPr>
        <p:spPr>
          <a:ln/>
        </p:spPr>
      </p:sp>
      <p:sp>
        <p:nvSpPr>
          <p:cNvPr id="1542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DADA13-A3CA-4BEE-987B-25E685A337F0}" type="slidenum">
              <a:rPr lang="en-GB"/>
              <a:pPr/>
              <a:t>25</a:t>
            </a:fld>
            <a:endParaRPr lang="en-GB"/>
          </a:p>
        </p:txBody>
      </p:sp>
      <p:sp>
        <p:nvSpPr>
          <p:cNvPr id="1544194" name="Rectangle 2"/>
          <p:cNvSpPr>
            <a:spLocks noGrp="1" noRot="1" noChangeAspect="1" noChangeArrowheads="1" noTextEdit="1"/>
          </p:cNvSpPr>
          <p:nvPr>
            <p:ph type="sldImg"/>
          </p:nvPr>
        </p:nvSpPr>
        <p:spPr>
          <a:ln/>
        </p:spPr>
      </p:sp>
      <p:sp>
        <p:nvSpPr>
          <p:cNvPr id="1544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252452-9EEB-4A2C-B71D-4EE3E713E1AE}" type="slidenum">
              <a:rPr lang="en-GB"/>
              <a:pPr/>
              <a:t>26</a:t>
            </a:fld>
            <a:endParaRPr lang="en-GB"/>
          </a:p>
        </p:txBody>
      </p:sp>
      <p:sp>
        <p:nvSpPr>
          <p:cNvPr id="1546242" name="Rectangle 2"/>
          <p:cNvSpPr>
            <a:spLocks noGrp="1" noRot="1" noChangeAspect="1" noChangeArrowheads="1" noTextEdit="1"/>
          </p:cNvSpPr>
          <p:nvPr>
            <p:ph type="sldImg"/>
          </p:nvPr>
        </p:nvSpPr>
        <p:spPr>
          <a:ln/>
        </p:spPr>
      </p:sp>
      <p:sp>
        <p:nvSpPr>
          <p:cNvPr id="1546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B7240E-8FFB-4676-97BD-EC756A5E81D3}" type="slidenum">
              <a:rPr lang="en-GB"/>
              <a:pPr/>
              <a:t>27</a:t>
            </a:fld>
            <a:endParaRPr lang="en-GB"/>
          </a:p>
        </p:txBody>
      </p:sp>
      <p:sp>
        <p:nvSpPr>
          <p:cNvPr id="1582082" name="Rectangle 2"/>
          <p:cNvSpPr>
            <a:spLocks noGrp="1" noRot="1" noChangeAspect="1" noChangeArrowheads="1" noTextEdit="1"/>
          </p:cNvSpPr>
          <p:nvPr>
            <p:ph type="sldImg"/>
          </p:nvPr>
        </p:nvSpPr>
        <p:spPr>
          <a:ln/>
        </p:spPr>
      </p:sp>
      <p:sp>
        <p:nvSpPr>
          <p:cNvPr id="1582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402890-276F-4F02-B2A2-D38AD22C3C0C}" type="slidenum">
              <a:rPr lang="en-GB"/>
              <a:pPr/>
              <a:t>28</a:t>
            </a:fld>
            <a:endParaRPr lang="en-GB"/>
          </a:p>
        </p:txBody>
      </p:sp>
      <p:sp>
        <p:nvSpPr>
          <p:cNvPr id="1613826" name="Rectangle 2"/>
          <p:cNvSpPr>
            <a:spLocks noGrp="1" noRot="1" noChangeAspect="1" noChangeArrowheads="1" noTextEdit="1"/>
          </p:cNvSpPr>
          <p:nvPr>
            <p:ph type="sldImg"/>
          </p:nvPr>
        </p:nvSpPr>
        <p:spPr>
          <a:ln/>
        </p:spPr>
      </p:sp>
      <p:sp>
        <p:nvSpPr>
          <p:cNvPr id="1613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2E85A0-F3E2-4B59-9EFA-EAE5FDCA0DEE}" type="slidenum">
              <a:rPr lang="en-GB"/>
              <a:pPr/>
              <a:t>29</a:t>
            </a:fld>
            <a:endParaRPr lang="en-GB"/>
          </a:p>
        </p:txBody>
      </p:sp>
      <p:sp>
        <p:nvSpPr>
          <p:cNvPr id="1586178" name="Rectangle 2"/>
          <p:cNvSpPr>
            <a:spLocks noGrp="1" noRot="1" noChangeAspect="1" noChangeArrowheads="1" noTextEdit="1"/>
          </p:cNvSpPr>
          <p:nvPr>
            <p:ph type="sldImg"/>
          </p:nvPr>
        </p:nvSpPr>
        <p:spPr>
          <a:ln/>
        </p:spPr>
      </p:sp>
      <p:sp>
        <p:nvSpPr>
          <p:cNvPr id="1586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4BF0C4E0-701B-4EF2-9BE3-8D87C1FA8799}" type="slidenum">
              <a:rPr lang="en-GB"/>
              <a:pPr/>
              <a:t>3</a:t>
            </a:fld>
            <a:endParaRPr lang="en-GB"/>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27A143-C403-4D41-9467-7C8CAD7D05C9}" type="slidenum">
              <a:rPr lang="en-GB"/>
              <a:pPr/>
              <a:t>30</a:t>
            </a:fld>
            <a:endParaRPr lang="en-GB"/>
          </a:p>
        </p:txBody>
      </p:sp>
      <p:sp>
        <p:nvSpPr>
          <p:cNvPr id="1588226" name="Rectangle 2"/>
          <p:cNvSpPr>
            <a:spLocks noGrp="1" noRot="1" noChangeAspect="1" noChangeArrowheads="1" noTextEdit="1"/>
          </p:cNvSpPr>
          <p:nvPr>
            <p:ph type="sldImg"/>
          </p:nvPr>
        </p:nvSpPr>
        <p:spPr>
          <a:ln/>
        </p:spPr>
      </p:sp>
      <p:sp>
        <p:nvSpPr>
          <p:cNvPr id="1588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1122F4-ECAC-4010-AC70-A3782F72FE75}" type="slidenum">
              <a:rPr lang="en-GB"/>
              <a:pPr/>
              <a:t>31</a:t>
            </a:fld>
            <a:endParaRPr lang="en-GB"/>
          </a:p>
        </p:txBody>
      </p:sp>
      <p:sp>
        <p:nvSpPr>
          <p:cNvPr id="1590274" name="Rectangle 2"/>
          <p:cNvSpPr>
            <a:spLocks noGrp="1" noRot="1" noChangeAspect="1" noChangeArrowheads="1" noTextEdit="1"/>
          </p:cNvSpPr>
          <p:nvPr>
            <p:ph type="sldImg"/>
          </p:nvPr>
        </p:nvSpPr>
        <p:spPr>
          <a:ln/>
        </p:spPr>
      </p:sp>
      <p:sp>
        <p:nvSpPr>
          <p:cNvPr id="1590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0A9F11-7194-477D-A1CC-92C24BB90CA3}" type="slidenum">
              <a:rPr lang="en-GB"/>
              <a:pPr/>
              <a:t>32</a:t>
            </a:fld>
            <a:endParaRPr lang="en-GB"/>
          </a:p>
        </p:txBody>
      </p:sp>
      <p:sp>
        <p:nvSpPr>
          <p:cNvPr id="1594370" name="Rectangle 2"/>
          <p:cNvSpPr>
            <a:spLocks noGrp="1" noRot="1" noChangeAspect="1" noChangeArrowheads="1" noTextEdit="1"/>
          </p:cNvSpPr>
          <p:nvPr>
            <p:ph type="sldImg"/>
          </p:nvPr>
        </p:nvSpPr>
        <p:spPr>
          <a:ln/>
        </p:spPr>
      </p:sp>
      <p:sp>
        <p:nvSpPr>
          <p:cNvPr id="1594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FC4BF3-AE3B-4E70-8651-180F1B1AA1DA}" type="slidenum">
              <a:rPr lang="en-GB"/>
              <a:pPr/>
              <a:t>33</a:t>
            </a:fld>
            <a:endParaRPr lang="en-GB"/>
          </a:p>
        </p:txBody>
      </p:sp>
      <p:sp>
        <p:nvSpPr>
          <p:cNvPr id="1598466" name="Rectangle 2"/>
          <p:cNvSpPr>
            <a:spLocks noGrp="1" noRot="1" noChangeAspect="1" noChangeArrowheads="1" noTextEdit="1"/>
          </p:cNvSpPr>
          <p:nvPr>
            <p:ph type="sldImg"/>
          </p:nvPr>
        </p:nvSpPr>
        <p:spPr>
          <a:ln/>
        </p:spPr>
      </p:sp>
      <p:sp>
        <p:nvSpPr>
          <p:cNvPr id="1598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24952A-EFDA-49D1-901E-B935DA92F511}" type="slidenum">
              <a:rPr lang="en-GB"/>
              <a:pPr/>
              <a:t>36</a:t>
            </a:fld>
            <a:endParaRPr lang="en-GB"/>
          </a:p>
        </p:txBody>
      </p:sp>
      <p:sp>
        <p:nvSpPr>
          <p:cNvPr id="1622018" name="Rectangle 2"/>
          <p:cNvSpPr>
            <a:spLocks noGrp="1" noRot="1" noChangeAspect="1" noChangeArrowheads="1" noTextEdit="1"/>
          </p:cNvSpPr>
          <p:nvPr>
            <p:ph type="sldImg"/>
          </p:nvPr>
        </p:nvSpPr>
        <p:spPr>
          <a:ln/>
        </p:spPr>
      </p:sp>
      <p:sp>
        <p:nvSpPr>
          <p:cNvPr id="1622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404D1B-06CA-4CF9-BCAB-90614C899AA4}" type="slidenum">
              <a:rPr lang="en-GB"/>
              <a:pPr/>
              <a:t>38</a:t>
            </a:fld>
            <a:endParaRPr lang="en-GB"/>
          </a:p>
        </p:txBody>
      </p:sp>
      <p:sp>
        <p:nvSpPr>
          <p:cNvPr id="1625090" name="Rectangle 2"/>
          <p:cNvSpPr>
            <a:spLocks noGrp="1" noRot="1" noChangeAspect="1" noChangeArrowheads="1" noTextEdit="1"/>
          </p:cNvSpPr>
          <p:nvPr>
            <p:ph type="sldImg"/>
          </p:nvPr>
        </p:nvSpPr>
        <p:spPr>
          <a:ln/>
        </p:spPr>
      </p:sp>
      <p:sp>
        <p:nvSpPr>
          <p:cNvPr id="1625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6883C2-380B-4A24-819C-93FC2E5541A0}" type="slidenum">
              <a:rPr lang="en-GB"/>
              <a:pPr/>
              <a:t>39</a:t>
            </a:fld>
            <a:endParaRPr lang="en-GB"/>
          </a:p>
        </p:txBody>
      </p:sp>
      <p:sp>
        <p:nvSpPr>
          <p:cNvPr id="1627138" name="Rectangle 2"/>
          <p:cNvSpPr>
            <a:spLocks noGrp="1" noRot="1" noChangeAspect="1" noChangeArrowheads="1" noTextEdit="1"/>
          </p:cNvSpPr>
          <p:nvPr>
            <p:ph type="sldImg"/>
          </p:nvPr>
        </p:nvSpPr>
        <p:spPr>
          <a:ln/>
        </p:spPr>
      </p:sp>
      <p:sp>
        <p:nvSpPr>
          <p:cNvPr id="1627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FD0914-58BE-4FE9-9AFD-DA4CB56B05BB}" type="slidenum">
              <a:rPr lang="en-GB"/>
              <a:pPr/>
              <a:t>40</a:t>
            </a:fld>
            <a:endParaRPr lang="en-GB"/>
          </a:p>
        </p:txBody>
      </p:sp>
      <p:sp>
        <p:nvSpPr>
          <p:cNvPr id="1631234" name="Rectangle 2"/>
          <p:cNvSpPr>
            <a:spLocks noGrp="1" noRot="1" noChangeAspect="1" noChangeArrowheads="1" noTextEdit="1"/>
          </p:cNvSpPr>
          <p:nvPr>
            <p:ph type="sldImg"/>
          </p:nvPr>
        </p:nvSpPr>
        <p:spPr>
          <a:ln/>
        </p:spPr>
      </p:sp>
      <p:sp>
        <p:nvSpPr>
          <p:cNvPr id="1631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F6529D-9E26-4B1A-B1D8-8D5D28E94740}" type="slidenum">
              <a:rPr lang="en-GB"/>
              <a:pPr/>
              <a:t>41</a:t>
            </a:fld>
            <a:endParaRPr lang="en-GB"/>
          </a:p>
        </p:txBody>
      </p:sp>
      <p:sp>
        <p:nvSpPr>
          <p:cNvPr id="1629186" name="Rectangle 2"/>
          <p:cNvSpPr>
            <a:spLocks noGrp="1" noRot="1" noChangeAspect="1" noChangeArrowheads="1" noTextEdit="1"/>
          </p:cNvSpPr>
          <p:nvPr>
            <p:ph type="sldImg"/>
          </p:nvPr>
        </p:nvSpPr>
        <p:spPr>
          <a:ln/>
        </p:spPr>
      </p:sp>
      <p:sp>
        <p:nvSpPr>
          <p:cNvPr id="1629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2A20FDA5-E1D8-4FDF-BD94-FF0106654B3E}" type="slidenum">
              <a:rPr lang="en-GB"/>
              <a:pPr/>
              <a:t>42</a:t>
            </a:fld>
            <a:endParaRPr lang="en-GB"/>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4F3E2185-171A-42C6-9E02-D5AA58FE5039}" type="slidenum">
              <a:rPr lang="en-GB"/>
              <a:pPr/>
              <a:t>7</a:t>
            </a:fld>
            <a:endParaRPr lang="en-GB"/>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E8ED3A-8F48-4DFE-84AE-8E0F9375421E}" type="slidenum">
              <a:rPr lang="en-GB"/>
              <a:pPr/>
              <a:t>50</a:t>
            </a:fld>
            <a:endParaRPr lang="en-GB"/>
          </a:p>
        </p:txBody>
      </p:sp>
      <p:sp>
        <p:nvSpPr>
          <p:cNvPr id="1375234" name="Rectangle 2"/>
          <p:cNvSpPr>
            <a:spLocks noGrp="1" noRot="1" noChangeAspect="1" noChangeArrowheads="1" noTextEdit="1"/>
          </p:cNvSpPr>
          <p:nvPr>
            <p:ph type="sldImg"/>
          </p:nvPr>
        </p:nvSpPr>
        <p:spPr>
          <a:ln/>
        </p:spPr>
      </p:sp>
      <p:sp>
        <p:nvSpPr>
          <p:cNvPr id="1375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9A38D1-6B93-4B3E-8DFF-70514565DDEF}" type="slidenum">
              <a:rPr lang="en-GB"/>
              <a:pPr/>
              <a:t>51</a:t>
            </a:fld>
            <a:endParaRPr lang="en-GB"/>
          </a:p>
        </p:txBody>
      </p:sp>
      <p:sp>
        <p:nvSpPr>
          <p:cNvPr id="1379330" name="Rectangle 2"/>
          <p:cNvSpPr>
            <a:spLocks noGrp="1" noRot="1" noChangeAspect="1" noChangeArrowheads="1" noTextEdit="1"/>
          </p:cNvSpPr>
          <p:nvPr>
            <p:ph type="sldImg"/>
          </p:nvPr>
        </p:nvSpPr>
        <p:spPr>
          <a:ln/>
        </p:spPr>
      </p:sp>
      <p:sp>
        <p:nvSpPr>
          <p:cNvPr id="1379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8FAA8F-7F20-44BF-9A0F-5C0589D1CF83}" type="slidenum">
              <a:rPr lang="en-GB"/>
              <a:pPr/>
              <a:t>52</a:t>
            </a:fld>
            <a:endParaRPr lang="en-GB"/>
          </a:p>
        </p:txBody>
      </p:sp>
      <p:sp>
        <p:nvSpPr>
          <p:cNvPr id="1381378" name="Rectangle 2"/>
          <p:cNvSpPr>
            <a:spLocks noGrp="1" noRot="1" noChangeAspect="1" noChangeArrowheads="1" noTextEdit="1"/>
          </p:cNvSpPr>
          <p:nvPr>
            <p:ph type="sldImg"/>
          </p:nvPr>
        </p:nvSpPr>
        <p:spPr>
          <a:ln/>
        </p:spPr>
      </p:sp>
      <p:sp>
        <p:nvSpPr>
          <p:cNvPr id="1381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3B86CF-1A9E-4EE2-A909-473F71430AE4}" type="slidenum">
              <a:rPr lang="en-GB"/>
              <a:pPr/>
              <a:t>72</a:t>
            </a:fld>
            <a:endParaRPr lang="en-GB"/>
          </a:p>
        </p:txBody>
      </p:sp>
      <p:sp>
        <p:nvSpPr>
          <p:cNvPr id="1556482" name="Rectangle 2"/>
          <p:cNvSpPr>
            <a:spLocks noGrp="1" noRot="1" noChangeAspect="1" noChangeArrowheads="1" noTextEdit="1"/>
          </p:cNvSpPr>
          <p:nvPr>
            <p:ph type="sldImg"/>
          </p:nvPr>
        </p:nvSpPr>
        <p:spPr>
          <a:ln/>
        </p:spPr>
      </p:sp>
      <p:sp>
        <p:nvSpPr>
          <p:cNvPr id="1556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80F42B16-F359-406D-87A1-69A2375B3BF9}" type="slidenum">
              <a:rPr lang="en-GB">
                <a:latin typeface="Times New Roman" charset="0"/>
              </a:rPr>
              <a:pPr/>
              <a:t>84</a:t>
            </a:fld>
            <a:endParaRPr lang="en-GB">
              <a:latin typeface="Times New Roman" charset="0"/>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en-US" smtClean="0">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C70D79-954C-4F1B-8FC7-543B2AFEE4B6}" type="slidenum">
              <a:rPr lang="en-GB"/>
              <a:pPr/>
              <a:t>12</a:t>
            </a:fld>
            <a:endParaRPr lang="en-GB"/>
          </a:p>
        </p:txBody>
      </p:sp>
      <p:sp>
        <p:nvSpPr>
          <p:cNvPr id="1485826" name="Rectangle 2"/>
          <p:cNvSpPr>
            <a:spLocks noGrp="1" noRot="1" noChangeAspect="1" noChangeArrowheads="1" noTextEdit="1"/>
          </p:cNvSpPr>
          <p:nvPr>
            <p:ph type="sldImg"/>
          </p:nvPr>
        </p:nvSpPr>
        <p:spPr>
          <a:ln/>
        </p:spPr>
      </p:sp>
      <p:sp>
        <p:nvSpPr>
          <p:cNvPr id="1485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BAC712-724C-4881-9BAC-CE16C5CADBDB}" type="slidenum">
              <a:rPr lang="en-GB"/>
              <a:pPr/>
              <a:t>13</a:t>
            </a:fld>
            <a:endParaRPr lang="en-GB"/>
          </a:p>
        </p:txBody>
      </p:sp>
      <p:sp>
        <p:nvSpPr>
          <p:cNvPr id="1487874" name="Rectangle 2"/>
          <p:cNvSpPr>
            <a:spLocks noGrp="1" noRot="1" noChangeAspect="1" noChangeArrowheads="1" noTextEdit="1"/>
          </p:cNvSpPr>
          <p:nvPr>
            <p:ph type="sldImg"/>
          </p:nvPr>
        </p:nvSpPr>
        <p:spPr>
          <a:ln/>
        </p:spPr>
      </p:sp>
      <p:sp>
        <p:nvSpPr>
          <p:cNvPr id="1487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8D23F7-8739-4A19-B264-1369A8985B6D}" type="slidenum">
              <a:rPr lang="en-GB"/>
              <a:pPr/>
              <a:t>14</a:t>
            </a:fld>
            <a:endParaRPr lang="en-GB"/>
          </a:p>
        </p:txBody>
      </p:sp>
      <p:sp>
        <p:nvSpPr>
          <p:cNvPr id="1489922" name="Rectangle 2"/>
          <p:cNvSpPr>
            <a:spLocks noGrp="1" noRot="1" noChangeAspect="1" noChangeArrowheads="1" noTextEdit="1"/>
          </p:cNvSpPr>
          <p:nvPr>
            <p:ph type="sldImg"/>
          </p:nvPr>
        </p:nvSpPr>
        <p:spPr>
          <a:ln/>
        </p:spPr>
      </p:sp>
      <p:sp>
        <p:nvSpPr>
          <p:cNvPr id="1489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318348-7FA1-490F-8742-3FD8A2062DF0}" type="slidenum">
              <a:rPr lang="en-GB"/>
              <a:pPr/>
              <a:t>15</a:t>
            </a:fld>
            <a:endParaRPr lang="en-GB"/>
          </a:p>
        </p:txBody>
      </p:sp>
      <p:sp>
        <p:nvSpPr>
          <p:cNvPr id="1563650" name="Rectangle 2"/>
          <p:cNvSpPr>
            <a:spLocks noGrp="1" noRot="1" noChangeAspect="1" noChangeArrowheads="1" noTextEdit="1"/>
          </p:cNvSpPr>
          <p:nvPr>
            <p:ph type="sldImg"/>
          </p:nvPr>
        </p:nvSpPr>
        <p:spPr>
          <a:ln/>
        </p:spPr>
      </p:sp>
      <p:sp>
        <p:nvSpPr>
          <p:cNvPr id="1563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D6459F-6332-4493-84F4-6D911202588B}" type="slidenum">
              <a:rPr lang="en-GB"/>
              <a:pPr/>
              <a:t>16</a:t>
            </a:fld>
            <a:endParaRPr lang="en-GB"/>
          </a:p>
        </p:txBody>
      </p:sp>
      <p:sp>
        <p:nvSpPr>
          <p:cNvPr id="1491970" name="Rectangle 2"/>
          <p:cNvSpPr>
            <a:spLocks noGrp="1" noRot="1" noChangeAspect="1" noChangeArrowheads="1" noTextEdit="1"/>
          </p:cNvSpPr>
          <p:nvPr>
            <p:ph type="sldImg"/>
          </p:nvPr>
        </p:nvSpPr>
        <p:spPr>
          <a:ln/>
        </p:spPr>
      </p:sp>
      <p:sp>
        <p:nvSpPr>
          <p:cNvPr id="1491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1693AB-58A3-434A-BE9D-BA0B4B761B72}" type="slidenum">
              <a:rPr lang="en-GB"/>
              <a:pPr/>
              <a:t>17</a:t>
            </a:fld>
            <a:endParaRPr lang="en-GB"/>
          </a:p>
        </p:txBody>
      </p:sp>
      <p:sp>
        <p:nvSpPr>
          <p:cNvPr id="1498114" name="Rectangle 2"/>
          <p:cNvSpPr>
            <a:spLocks noGrp="1" noRot="1" noChangeAspect="1" noChangeArrowheads="1" noTextEdit="1"/>
          </p:cNvSpPr>
          <p:nvPr>
            <p:ph type="sldImg"/>
          </p:nvPr>
        </p:nvSpPr>
        <p:spPr>
          <a:ln/>
        </p:spPr>
      </p:sp>
      <p:sp>
        <p:nvSpPr>
          <p:cNvPr id="149811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8373978-7252-420E-8DF1-C6D69223AE65}"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6F99B25-68B3-4A15-97FC-F5B5EA58D80E}"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F4E090A-C44C-4D09-BB9E-30475219CB4E}" type="slidenum">
              <a:rPr lang="en-GB"/>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2ED8ABD-8626-4B72-964E-A04903D3F199}" type="slidenum">
              <a:rPr lang="en-GB"/>
              <a:pPr>
                <a:defRPr/>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5BDF993-EA2C-4439-898C-D2F97F85E0BB}" type="slidenum">
              <a:rPr lang="en-GB"/>
              <a:pPr>
                <a:defRPr/>
              </a:pPr>
              <a:t>‹#›</a:t>
            </a:fld>
            <a:endParaRPr lang="en-GB"/>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B42B01B-FDBD-4A62-B789-DDF6EF043203}" type="slidenum">
              <a:rPr lang="en-GB"/>
              <a:pPr>
                <a:defRPr/>
              </a:pPr>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82480093-3400-4888-8AFA-51B3083963E8}" type="slidenum">
              <a:rPr lang="en-GB"/>
              <a:pPr>
                <a:defRPr/>
              </a:pPr>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DF4798F7-77E9-4DB9-9E16-3FE80BD49EED}" type="slidenum">
              <a:rPr lang="en-GB"/>
              <a:pPr>
                <a:defRPr/>
              </a:pPr>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5A6A47B9-8DFB-4994-B637-4F2FD702A53C}" type="slidenum">
              <a:rPr lang="en-GB"/>
              <a:pPr>
                <a:defRPr/>
              </a:pPr>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62E44DC5-65C4-4F30-B647-166C9DFE1E9F}" type="slidenum">
              <a:rPr lang="en-GB"/>
              <a:pPr>
                <a:defRPr/>
              </a:pPr>
              <a:t>‹#›</a:t>
            </a:fld>
            <a:endParaRPr lang="en-GB"/>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07BECC2A-1917-434C-822A-D5E5C273886E}"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8D42781-7F9D-4C45-97C3-F1265EE0132C}" type="slidenum">
              <a:rPr lang="en-GB"/>
              <a:pPr>
                <a:defRPr/>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F13D67D0-90D3-4660-B248-567A51D7BF1A}" type="slidenum">
              <a:rPr lang="en-GB"/>
              <a:pPr>
                <a:defRPr/>
              </a:pPr>
              <a:t>‹#›</a:t>
            </a:fld>
            <a:endParaRPr lang="en-GB"/>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92F1579-6791-4132-A60B-C0DCB20394FE}" type="slidenum">
              <a:rPr lang="en-GB"/>
              <a:pPr>
                <a:defRPr/>
              </a:pPr>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5266A3B-CFC6-4E83-A285-DE8EA5618C36}" type="slidenum">
              <a:rPr lang="en-GB"/>
              <a:pPr>
                <a:defRPr/>
              </a:pPr>
              <a:t>‹#›</a:t>
            </a:fld>
            <a:endParaRPr lang="en-GB"/>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83B8E6E4-0415-4F82-8826-B57FDD09D1C4}" type="slidenum">
              <a:rPr lang="en-GB"/>
              <a:pPr>
                <a:defRPr/>
              </a:pPr>
              <a:t>‹#›</a:t>
            </a:fld>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タイトルとテキスト">
    <p:spTree>
      <p:nvGrpSpPr>
        <p:cNvPr id="1" name=""/>
        <p:cNvGrpSpPr/>
        <p:nvPr/>
      </p:nvGrpSpPr>
      <p:grpSpPr>
        <a:xfrm>
          <a:off x="0" y="0"/>
          <a:ext cx="0" cy="0"/>
          <a:chOff x="0" y="0"/>
          <a:chExt cx="0" cy="0"/>
        </a:xfrm>
      </p:grpSpPr>
      <p:sp>
        <p:nvSpPr>
          <p:cNvPr id="7" name="Rectangle 7"/>
          <p:cNvSpPr>
            <a:spLocks noGrp="1"/>
          </p:cNvSpPr>
          <p:nvPr>
            <p:ph type="body"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smtClean="0"/>
          </a:p>
        </p:txBody>
      </p:sp>
      <p:sp>
        <p:nvSpPr>
          <p:cNvPr id="9" name="Title 8"/>
          <p:cNvSpPr>
            <a:spLocks noGrp="1"/>
          </p:cNvSpPr>
          <p:nvPr>
            <p:ph type="title"/>
          </p:nvPr>
        </p:nvSpPr>
        <p:spPr>
          <a:xfrm>
            <a:off x="457200" y="359465"/>
            <a:ext cx="8229600" cy="1143000"/>
          </a:xfrm>
          <a:prstGeom prst="rect">
            <a:avLst/>
          </a:prstGeom>
        </p:spPr>
        <p:txBody>
          <a:bodyPr anchor="b" anchorCtr="0">
            <a:normAutofit/>
          </a:bodyPr>
          <a:lstStyle/>
          <a:p>
            <a:pPr algn="l"/>
            <a:r>
              <a:rPr lang="ja-JP" altLang="en-US" smtClean="0"/>
              <a:t>マスタ タイトルの書式設定</a:t>
            </a:r>
            <a:endParaRPr lang="en-US"/>
          </a:p>
        </p:txBody>
      </p:sp>
      <p:sp>
        <p:nvSpPr>
          <p:cNvPr id="8" name="Date Placeholder 7"/>
          <p:cNvSpPr>
            <a:spLocks noGrp="1"/>
          </p:cNvSpPr>
          <p:nvPr>
            <p:ph type="dt" sz="half" idx="10"/>
          </p:nvPr>
        </p:nvSpPr>
        <p:spPr/>
        <p:txBody>
          <a:bodyPr/>
          <a:lstStyle/>
          <a:p>
            <a:fld id="{8E416FAC-DF2A-49F9-9B87-BCBF3AAC5BB8}" type="datetime1">
              <a:rPr lang="en-US" altLang="ja-JP" smtClean="0">
                <a:solidFill>
                  <a:prstClr val="black"/>
                </a:solidFill>
              </a:rPr>
              <a:pPr/>
              <a:t>10/20/2012</a:t>
            </a:fld>
            <a:endParaRPr lang="en-US">
              <a:solidFill>
                <a:prstClr val="black"/>
              </a:solidFill>
            </a:endParaRPr>
          </a:p>
        </p:txBody>
      </p:sp>
      <p:sp>
        <p:nvSpPr>
          <p:cNvPr id="10" name="Slide Number Placeholder 9"/>
          <p:cNvSpPr>
            <a:spLocks noGrp="1"/>
          </p:cNvSpPr>
          <p:nvPr>
            <p:ph type="sldNum" sz="quarter" idx="11"/>
          </p:nvPr>
        </p:nvSpPr>
        <p:spPr/>
        <p:txBody>
          <a:bodyPr/>
          <a:lstStyle/>
          <a:p>
            <a:pPr algn="r"/>
            <a:fld id="{D4C49B74-5DB2-4B03-B1D2-7F6A3C51C318}" type="slidenum">
              <a:rPr lang="en-US" smtClean="0">
                <a:solidFill>
                  <a:prstClr val="black"/>
                </a:solidFill>
              </a:rPr>
              <a:pPr algn="r"/>
              <a:t>‹#›</a:t>
            </a:fld>
            <a:endParaRPr lang="en-US">
              <a:solidFill>
                <a:prstClr val="black"/>
              </a:solidFill>
            </a:endParaRPr>
          </a:p>
        </p:txBody>
      </p:sp>
      <p:sp>
        <p:nvSpPr>
          <p:cNvPr id="11" name="Footer Placeholder 10"/>
          <p:cNvSpPr>
            <a:spLocks noGrp="1"/>
          </p:cNvSpPr>
          <p:nvPr>
            <p:ph type="ftr" sz="quarter" idx="12"/>
          </p:nvPr>
        </p:nvSpPr>
        <p:spPr/>
        <p:txBody>
          <a:bodyPr/>
          <a:lstStyle/>
          <a:p>
            <a:r>
              <a:rPr lang="en-US" smtClean="0">
                <a:solidFill>
                  <a:prstClr val="black"/>
                </a:solidFill>
              </a:rPr>
              <a:t>ICHEP2010  -- T.Nakaya (Kyoto) --</a:t>
            </a:r>
            <a:endParaRPr lang="en-US">
              <a:solidFill>
                <a:prstClr val="black"/>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61C7E85-C2B9-4A53-A380-D4F3F9D3A204}"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735BB79-5BD8-4738-83FB-CFF9F18A77C0}"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3FF61CF5-381F-4865-A078-26C39F1C5293}"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405F5279-19FD-4DD8-A958-827BB433C839}"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BAD8AEB3-B5D9-4C6D-8BBB-6251ACC6FFAB}" type="slidenum">
              <a:rPr lang="en-GB"/>
              <a:pPr>
                <a:defRPr/>
              </a:pPr>
              <a:t>‹#›</a:t>
            </a:fld>
            <a:endParaRPr lang="en-GB"/>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AAE54C8B-02DA-4AC8-B0F6-79894DD3B299}" type="slidenum">
              <a:rPr lang="en-GB"/>
              <a:pPr>
                <a:defRPr/>
              </a:pPr>
              <a:t>‹#›</a:t>
            </a:fld>
            <a:endParaRPr lang="en-GB"/>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GB"/>
              <a:t>July 29, 2002</a:t>
            </a:r>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C9B86A48-744D-4C02-ADB1-32A4FC930725}" type="slidenum">
              <a:rPr lang="en-GB"/>
              <a:pPr>
                <a:defRPr/>
              </a:pPr>
              <a:t>‹#›</a:t>
            </a:fld>
            <a:endParaRPr lang="en-GB"/>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921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smtClean="0">
                <a:solidFill>
                  <a:schemeClr val="tx1"/>
                </a:solidFill>
                <a:latin typeface="Times New Roman" pitchFamily="18" charset="0"/>
              </a:defRPr>
            </a:lvl1pPr>
          </a:lstStyle>
          <a:p>
            <a:pPr>
              <a:defRPr/>
            </a:pPr>
            <a:r>
              <a:rPr lang="en-GB"/>
              <a:t>July 29, 2002</a:t>
            </a: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chemeClr val="tx1"/>
                </a:solidFill>
                <a:latin typeface="Times New Roman" pitchFamily="18"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chemeClr val="tx1"/>
                </a:solidFill>
                <a:latin typeface="Times New Roman" pitchFamily="18" charset="0"/>
              </a:defRPr>
            </a:lvl1pPr>
          </a:lstStyle>
          <a:p>
            <a:pPr>
              <a:defRPr/>
            </a:pPr>
            <a:fld id="{05A6ABE3-C40B-428B-951E-3A0AF07B67BA}" type="slidenum">
              <a:rPr lang="en-GB"/>
              <a:pPr>
                <a:defRPr/>
              </a:pPr>
              <a:t>‹#›</a:t>
            </a:fld>
            <a:endParaRPr lang="en-GB"/>
          </a:p>
        </p:txBody>
      </p:sp>
      <p:pic>
        <p:nvPicPr>
          <p:cNvPr id="9223" name="Picture 7" descr="galseq_D_063"/>
          <p:cNvPicPr>
            <a:picLocks noChangeAspect="1" noChangeArrowheads="1"/>
          </p:cNvPicPr>
          <p:nvPr userDrawn="1"/>
        </p:nvPicPr>
        <p:blipFill>
          <a:blip r:embed="rId13" cstate="print">
            <a:lum bright="-34000" contrast="-34000"/>
          </a:blip>
          <a:srcRect/>
          <a:stretch>
            <a:fillRect/>
          </a:stretch>
        </p:blipFill>
        <p:spPr bwMode="auto">
          <a:xfrm>
            <a:off x="-6350" y="-12700"/>
            <a:ext cx="9201150" cy="7029450"/>
          </a:xfrm>
          <a:prstGeom prst="rect">
            <a:avLst/>
          </a:prstGeom>
          <a:noFill/>
          <a:ln w="9525">
            <a:noFill/>
            <a:miter lim="800000"/>
            <a:headEnd/>
            <a:tailEnd/>
          </a:ln>
        </p:spPr>
      </p:pic>
      <p:sp>
        <p:nvSpPr>
          <p:cNvPr id="1032" name="Text Box 8"/>
          <p:cNvSpPr txBox="1">
            <a:spLocks noChangeArrowheads="1"/>
          </p:cNvSpPr>
          <p:nvPr userDrawn="1"/>
        </p:nvSpPr>
        <p:spPr bwMode="auto">
          <a:xfrm>
            <a:off x="-45903" y="57150"/>
            <a:ext cx="2302233" cy="261610"/>
          </a:xfrm>
          <a:prstGeom prst="rect">
            <a:avLst/>
          </a:prstGeom>
          <a:noFill/>
          <a:ln w="9525">
            <a:noFill/>
            <a:miter lim="800000"/>
            <a:headEnd/>
            <a:tailEnd/>
          </a:ln>
          <a:effectLst/>
        </p:spPr>
        <p:txBody>
          <a:bodyPr wrap="none">
            <a:spAutoFit/>
          </a:bodyPr>
          <a:lstStyle/>
          <a:p>
            <a:pPr>
              <a:lnSpc>
                <a:spcPct val="55000"/>
              </a:lnSpc>
              <a:defRPr/>
            </a:pPr>
            <a:r>
              <a:rPr lang="en-GB" sz="2000" dirty="0" smtClean="0">
                <a:solidFill>
                  <a:schemeClr val="hlink"/>
                </a:solidFill>
                <a:latin typeface="Haettenschweiler" pitchFamily="34" charset="0"/>
              </a:rPr>
              <a:t>Neutrinos</a:t>
            </a:r>
            <a:r>
              <a:rPr lang="en-GB" sz="2000" baseline="0" dirty="0" smtClean="0">
                <a:solidFill>
                  <a:schemeClr val="hlink"/>
                </a:solidFill>
                <a:latin typeface="Haettenschweiler" pitchFamily="34" charset="0"/>
              </a:rPr>
              <a:t> at the Forefront</a:t>
            </a:r>
            <a:endParaRPr lang="en-GB" sz="2000" dirty="0">
              <a:solidFill>
                <a:schemeClr val="hlink"/>
              </a:solidFill>
              <a:latin typeface="Haettenschweiler" pitchFamily="34" charset="0"/>
            </a:endParaRPr>
          </a:p>
        </p:txBody>
      </p:sp>
      <p:sp>
        <p:nvSpPr>
          <p:cNvPr id="1033" name="Text Box 9"/>
          <p:cNvSpPr txBox="1">
            <a:spLocks noChangeArrowheads="1"/>
          </p:cNvSpPr>
          <p:nvPr userDrawn="1"/>
        </p:nvSpPr>
        <p:spPr bwMode="auto">
          <a:xfrm>
            <a:off x="7543800" y="6486525"/>
            <a:ext cx="1622425" cy="366713"/>
          </a:xfrm>
          <a:prstGeom prst="rect">
            <a:avLst/>
          </a:prstGeom>
          <a:noFill/>
          <a:ln w="9525">
            <a:noFill/>
            <a:miter lim="800000"/>
            <a:headEnd/>
            <a:tailEnd/>
          </a:ln>
          <a:effectLst/>
        </p:spPr>
        <p:txBody>
          <a:bodyPr wrap="none">
            <a:spAutoFit/>
          </a:bodyPr>
          <a:lstStyle/>
          <a:p>
            <a:pPr>
              <a:defRPr/>
            </a:pPr>
            <a:r>
              <a:rPr lang="en-GB" sz="1800">
                <a:solidFill>
                  <a:schemeClr val="hlink"/>
                </a:solidFill>
                <a:latin typeface="Haettenschweiler" pitchFamily="34" charset="0"/>
              </a:rPr>
              <a:t>Imperial College/RAL</a:t>
            </a:r>
          </a:p>
        </p:txBody>
      </p:sp>
      <p:sp>
        <p:nvSpPr>
          <p:cNvPr id="1034" name="Text Box 10"/>
          <p:cNvSpPr txBox="1">
            <a:spLocks noChangeArrowheads="1"/>
          </p:cNvSpPr>
          <p:nvPr userDrawn="1"/>
        </p:nvSpPr>
        <p:spPr bwMode="auto">
          <a:xfrm>
            <a:off x="7935913" y="6272213"/>
            <a:ext cx="1006475" cy="366712"/>
          </a:xfrm>
          <a:prstGeom prst="rect">
            <a:avLst/>
          </a:prstGeom>
          <a:noFill/>
          <a:ln w="9525">
            <a:noFill/>
            <a:miter lim="800000"/>
            <a:headEnd/>
            <a:tailEnd/>
          </a:ln>
          <a:effectLst/>
        </p:spPr>
        <p:txBody>
          <a:bodyPr wrap="none">
            <a:spAutoFit/>
          </a:bodyPr>
          <a:lstStyle/>
          <a:p>
            <a:pPr>
              <a:defRPr/>
            </a:pPr>
            <a:r>
              <a:rPr lang="en-GB" sz="1800">
                <a:solidFill>
                  <a:schemeClr val="hlink"/>
                </a:solidFill>
                <a:latin typeface="Haettenschweiler" pitchFamily="34" charset="0"/>
              </a:rPr>
              <a:t>Dave Wark </a:t>
            </a:r>
          </a:p>
        </p:txBody>
      </p:sp>
    </p:spTree>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rgbClr val="66FFFF"/>
          </a:solidFill>
          <a:latin typeface="+mj-lt"/>
          <a:ea typeface="+mj-ea"/>
          <a:cs typeface="+mj-cs"/>
        </a:defRPr>
      </a:lvl1pPr>
      <a:lvl2pPr algn="ctr" rtl="0" eaLnBrk="0" fontAlgn="base" hangingPunct="0">
        <a:spcBef>
          <a:spcPct val="0"/>
        </a:spcBef>
        <a:spcAft>
          <a:spcPct val="0"/>
        </a:spcAft>
        <a:defRPr sz="4400">
          <a:solidFill>
            <a:srgbClr val="66FFFF"/>
          </a:solidFill>
          <a:latin typeface="Times New Roman" pitchFamily="18" charset="0"/>
        </a:defRPr>
      </a:lvl2pPr>
      <a:lvl3pPr algn="ctr" rtl="0" eaLnBrk="0" fontAlgn="base" hangingPunct="0">
        <a:spcBef>
          <a:spcPct val="0"/>
        </a:spcBef>
        <a:spcAft>
          <a:spcPct val="0"/>
        </a:spcAft>
        <a:defRPr sz="4400">
          <a:solidFill>
            <a:srgbClr val="66FFFF"/>
          </a:solidFill>
          <a:latin typeface="Times New Roman" pitchFamily="18" charset="0"/>
        </a:defRPr>
      </a:lvl3pPr>
      <a:lvl4pPr algn="ctr" rtl="0" eaLnBrk="0" fontAlgn="base" hangingPunct="0">
        <a:spcBef>
          <a:spcPct val="0"/>
        </a:spcBef>
        <a:spcAft>
          <a:spcPct val="0"/>
        </a:spcAft>
        <a:defRPr sz="4400">
          <a:solidFill>
            <a:srgbClr val="66FFFF"/>
          </a:solidFill>
          <a:latin typeface="Times New Roman" pitchFamily="18" charset="0"/>
        </a:defRPr>
      </a:lvl4pPr>
      <a:lvl5pPr algn="ctr" rtl="0" eaLnBrk="0" fontAlgn="base" hangingPunct="0">
        <a:spcBef>
          <a:spcPct val="0"/>
        </a:spcBef>
        <a:spcAft>
          <a:spcPct val="0"/>
        </a:spcAft>
        <a:defRPr sz="4400">
          <a:solidFill>
            <a:srgbClr val="66FFFF"/>
          </a:solidFill>
          <a:latin typeface="Times New Roman" pitchFamily="18" charset="0"/>
        </a:defRPr>
      </a:lvl5pPr>
      <a:lvl6pPr marL="457200" algn="ctr" rtl="0" fontAlgn="base">
        <a:spcBef>
          <a:spcPct val="0"/>
        </a:spcBef>
        <a:spcAft>
          <a:spcPct val="0"/>
        </a:spcAft>
        <a:defRPr sz="4400">
          <a:solidFill>
            <a:srgbClr val="66FFFF"/>
          </a:solidFill>
          <a:latin typeface="Times New Roman" pitchFamily="18" charset="0"/>
        </a:defRPr>
      </a:lvl6pPr>
      <a:lvl7pPr marL="914400" algn="ctr" rtl="0" fontAlgn="base">
        <a:spcBef>
          <a:spcPct val="0"/>
        </a:spcBef>
        <a:spcAft>
          <a:spcPct val="0"/>
        </a:spcAft>
        <a:defRPr sz="4400">
          <a:solidFill>
            <a:srgbClr val="66FFFF"/>
          </a:solidFill>
          <a:latin typeface="Times New Roman" pitchFamily="18" charset="0"/>
        </a:defRPr>
      </a:lvl7pPr>
      <a:lvl8pPr marL="1371600" algn="ctr" rtl="0" fontAlgn="base">
        <a:spcBef>
          <a:spcPct val="0"/>
        </a:spcBef>
        <a:spcAft>
          <a:spcPct val="0"/>
        </a:spcAft>
        <a:defRPr sz="4400">
          <a:solidFill>
            <a:srgbClr val="66FFFF"/>
          </a:solidFill>
          <a:latin typeface="Times New Roman" pitchFamily="18" charset="0"/>
        </a:defRPr>
      </a:lvl8pPr>
      <a:lvl9pPr marL="1828800" algn="ctr" rtl="0" fontAlgn="base">
        <a:spcBef>
          <a:spcPct val="0"/>
        </a:spcBef>
        <a:spcAft>
          <a:spcPct val="0"/>
        </a:spcAft>
        <a:defRPr sz="4400">
          <a:solidFill>
            <a:srgbClr val="66FFFF"/>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rgbClr val="66FFFF"/>
          </a:solidFill>
          <a:latin typeface="+mn-lt"/>
          <a:ea typeface="+mn-ea"/>
          <a:cs typeface="+mn-cs"/>
        </a:defRPr>
      </a:lvl1pPr>
      <a:lvl2pPr marL="742950" indent="-285750" algn="l" rtl="0" eaLnBrk="0" fontAlgn="base" hangingPunct="0">
        <a:spcBef>
          <a:spcPct val="20000"/>
        </a:spcBef>
        <a:spcAft>
          <a:spcPct val="0"/>
        </a:spcAft>
        <a:buChar char="–"/>
        <a:defRPr sz="2800">
          <a:solidFill>
            <a:srgbClr val="66FFFF"/>
          </a:solidFill>
          <a:latin typeface="+mn-lt"/>
        </a:defRPr>
      </a:lvl2pPr>
      <a:lvl3pPr marL="1143000" indent="-228600" algn="l" rtl="0" eaLnBrk="0" fontAlgn="base" hangingPunct="0">
        <a:spcBef>
          <a:spcPct val="20000"/>
        </a:spcBef>
        <a:spcAft>
          <a:spcPct val="0"/>
        </a:spcAft>
        <a:buChar char="•"/>
        <a:defRPr sz="2400">
          <a:solidFill>
            <a:srgbClr val="66FFFF"/>
          </a:solidFill>
          <a:latin typeface="+mn-lt"/>
        </a:defRPr>
      </a:lvl3pPr>
      <a:lvl4pPr marL="1600200" indent="-228600" algn="l" rtl="0" eaLnBrk="0" fontAlgn="base" hangingPunct="0">
        <a:spcBef>
          <a:spcPct val="20000"/>
        </a:spcBef>
        <a:spcAft>
          <a:spcPct val="0"/>
        </a:spcAft>
        <a:buChar char="–"/>
        <a:defRPr sz="2000">
          <a:solidFill>
            <a:srgbClr val="66FFFF"/>
          </a:solidFill>
          <a:latin typeface="+mn-lt"/>
        </a:defRPr>
      </a:lvl4pPr>
      <a:lvl5pPr marL="2057400" indent="-228600" algn="l" rtl="0" eaLnBrk="0" fontAlgn="base" hangingPunct="0">
        <a:spcBef>
          <a:spcPct val="20000"/>
        </a:spcBef>
        <a:spcAft>
          <a:spcPct val="0"/>
        </a:spcAft>
        <a:buChar char="»"/>
        <a:defRPr sz="2000">
          <a:solidFill>
            <a:srgbClr val="66FFFF"/>
          </a:solidFill>
          <a:latin typeface="+mn-lt"/>
        </a:defRPr>
      </a:lvl5pPr>
      <a:lvl6pPr marL="2514600" indent="-228600" algn="l" rtl="0" fontAlgn="base">
        <a:spcBef>
          <a:spcPct val="20000"/>
        </a:spcBef>
        <a:spcAft>
          <a:spcPct val="0"/>
        </a:spcAft>
        <a:buChar char="»"/>
        <a:defRPr sz="2000">
          <a:solidFill>
            <a:srgbClr val="66FFFF"/>
          </a:solidFill>
          <a:latin typeface="+mn-lt"/>
        </a:defRPr>
      </a:lvl6pPr>
      <a:lvl7pPr marL="2971800" indent="-228600" algn="l" rtl="0" fontAlgn="base">
        <a:spcBef>
          <a:spcPct val="20000"/>
        </a:spcBef>
        <a:spcAft>
          <a:spcPct val="0"/>
        </a:spcAft>
        <a:buChar char="»"/>
        <a:defRPr sz="2000">
          <a:solidFill>
            <a:srgbClr val="66FFFF"/>
          </a:solidFill>
          <a:latin typeface="+mn-lt"/>
        </a:defRPr>
      </a:lvl7pPr>
      <a:lvl8pPr marL="3429000" indent="-228600" algn="l" rtl="0" fontAlgn="base">
        <a:spcBef>
          <a:spcPct val="20000"/>
        </a:spcBef>
        <a:spcAft>
          <a:spcPct val="0"/>
        </a:spcAft>
        <a:buChar char="»"/>
        <a:defRPr sz="2000">
          <a:solidFill>
            <a:srgbClr val="66FFFF"/>
          </a:solidFill>
          <a:latin typeface="+mn-lt"/>
        </a:defRPr>
      </a:lvl8pPr>
      <a:lvl9pPr marL="3886200" indent="-228600" algn="l" rtl="0" fontAlgn="base">
        <a:spcBef>
          <a:spcPct val="20000"/>
        </a:spcBef>
        <a:spcAft>
          <a:spcPct val="0"/>
        </a:spcAft>
        <a:buChar char="»"/>
        <a:defRPr sz="2000">
          <a:solidFill>
            <a:srgbClr val="66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8" charset="0"/>
              </a:defRPr>
            </a:lvl1pPr>
          </a:lstStyle>
          <a:p>
            <a:pPr>
              <a:defRPr/>
            </a:pPr>
            <a:r>
              <a:rPr lang="en-GB"/>
              <a:t>July 29, 2002</a:t>
            </a: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pPr>
              <a:defRPr/>
            </a:pPr>
            <a:fld id="{5517F119-1EAA-40AC-86B8-2BDA4F6F6ABE}" type="slidenum">
              <a:rPr lang="en-GB"/>
              <a:pPr>
                <a:defRPr/>
              </a:pPr>
              <a:t>‹#›</a:t>
            </a:fld>
            <a:endParaRPr lang="en-GB"/>
          </a:p>
        </p:txBody>
      </p:sp>
      <p:pic>
        <p:nvPicPr>
          <p:cNvPr id="11271" name="Picture 7" descr="galseq_D_063"/>
          <p:cNvPicPr>
            <a:picLocks noChangeAspect="1" noChangeArrowheads="1"/>
          </p:cNvPicPr>
          <p:nvPr userDrawn="1"/>
        </p:nvPicPr>
        <p:blipFill>
          <a:blip r:embed="rId15" cstate="print">
            <a:lum bright="-34000" contrast="-34000"/>
          </a:blip>
          <a:srcRect/>
          <a:stretch>
            <a:fillRect/>
          </a:stretch>
        </p:blipFill>
        <p:spPr bwMode="auto">
          <a:xfrm>
            <a:off x="-6350" y="-12700"/>
            <a:ext cx="9201150" cy="7029450"/>
          </a:xfrm>
          <a:prstGeom prst="rect">
            <a:avLst/>
          </a:prstGeom>
          <a:noFill/>
          <a:ln w="9525">
            <a:noFill/>
            <a:miter lim="800000"/>
            <a:headEnd/>
            <a:tailEnd/>
          </a:ln>
        </p:spPr>
      </p:pic>
      <p:sp>
        <p:nvSpPr>
          <p:cNvPr id="1033" name="Text Box 9"/>
          <p:cNvSpPr txBox="1">
            <a:spLocks noChangeArrowheads="1"/>
          </p:cNvSpPr>
          <p:nvPr userDrawn="1"/>
        </p:nvSpPr>
        <p:spPr bwMode="auto">
          <a:xfrm>
            <a:off x="7543800" y="6486525"/>
            <a:ext cx="1622425" cy="366713"/>
          </a:xfrm>
          <a:prstGeom prst="rect">
            <a:avLst/>
          </a:prstGeom>
          <a:noFill/>
          <a:ln w="9525">
            <a:noFill/>
            <a:miter lim="800000"/>
            <a:headEnd/>
            <a:tailEnd/>
          </a:ln>
          <a:effectLst/>
        </p:spPr>
        <p:txBody>
          <a:bodyPr wrap="none">
            <a:spAutoFit/>
          </a:bodyPr>
          <a:lstStyle/>
          <a:p>
            <a:pPr>
              <a:defRPr/>
            </a:pPr>
            <a:r>
              <a:rPr lang="en-GB" sz="1800">
                <a:solidFill>
                  <a:srgbClr val="CCCCFF"/>
                </a:solidFill>
                <a:latin typeface="Haettenschweiler" pitchFamily="34" charset="0"/>
              </a:rPr>
              <a:t>Imperial College/RAL</a:t>
            </a:r>
          </a:p>
        </p:txBody>
      </p:sp>
      <p:sp>
        <p:nvSpPr>
          <p:cNvPr id="1034" name="Text Box 10"/>
          <p:cNvSpPr txBox="1">
            <a:spLocks noChangeArrowheads="1"/>
          </p:cNvSpPr>
          <p:nvPr userDrawn="1"/>
        </p:nvSpPr>
        <p:spPr bwMode="auto">
          <a:xfrm>
            <a:off x="7935913" y="6272213"/>
            <a:ext cx="1006475" cy="366712"/>
          </a:xfrm>
          <a:prstGeom prst="rect">
            <a:avLst/>
          </a:prstGeom>
          <a:noFill/>
          <a:ln w="9525">
            <a:noFill/>
            <a:miter lim="800000"/>
            <a:headEnd/>
            <a:tailEnd/>
          </a:ln>
          <a:effectLst/>
        </p:spPr>
        <p:txBody>
          <a:bodyPr wrap="none">
            <a:spAutoFit/>
          </a:bodyPr>
          <a:lstStyle/>
          <a:p>
            <a:pPr>
              <a:defRPr/>
            </a:pPr>
            <a:r>
              <a:rPr lang="en-GB" sz="1800">
                <a:solidFill>
                  <a:srgbClr val="CCCCFF"/>
                </a:solidFill>
                <a:latin typeface="Haettenschweiler" pitchFamily="34" charset="0"/>
              </a:rPr>
              <a:t>Dave Wark </a:t>
            </a:r>
          </a:p>
        </p:txBody>
      </p:sp>
      <p:sp>
        <p:nvSpPr>
          <p:cNvPr id="13" name="Text Box 8"/>
          <p:cNvSpPr txBox="1">
            <a:spLocks noChangeArrowheads="1"/>
          </p:cNvSpPr>
          <p:nvPr userDrawn="1"/>
        </p:nvSpPr>
        <p:spPr bwMode="auto">
          <a:xfrm>
            <a:off x="-45903" y="57150"/>
            <a:ext cx="2302233" cy="261610"/>
          </a:xfrm>
          <a:prstGeom prst="rect">
            <a:avLst/>
          </a:prstGeom>
          <a:noFill/>
          <a:ln w="9525">
            <a:noFill/>
            <a:miter lim="800000"/>
            <a:headEnd/>
            <a:tailEnd/>
          </a:ln>
          <a:effectLst/>
        </p:spPr>
        <p:txBody>
          <a:bodyPr wrap="none">
            <a:spAutoFit/>
          </a:bodyPr>
          <a:lstStyle/>
          <a:p>
            <a:pPr>
              <a:lnSpc>
                <a:spcPct val="55000"/>
              </a:lnSpc>
              <a:defRPr/>
            </a:pPr>
            <a:r>
              <a:rPr lang="en-GB" sz="2000" dirty="0" smtClean="0">
                <a:solidFill>
                  <a:schemeClr val="hlink"/>
                </a:solidFill>
                <a:latin typeface="Haettenschweiler" pitchFamily="34" charset="0"/>
              </a:rPr>
              <a:t>Neutrinos</a:t>
            </a:r>
            <a:r>
              <a:rPr lang="en-GB" sz="2000" baseline="0" dirty="0" smtClean="0">
                <a:solidFill>
                  <a:schemeClr val="hlink"/>
                </a:solidFill>
                <a:latin typeface="Haettenschweiler" pitchFamily="34" charset="0"/>
              </a:rPr>
              <a:t> at the Forefront</a:t>
            </a:r>
            <a:endParaRPr lang="en-GB" sz="2000" dirty="0">
              <a:solidFill>
                <a:schemeClr val="hlink"/>
              </a:solidFill>
              <a:latin typeface="Haettenschweiler" pitchFamily="34" charset="0"/>
            </a:endParaRPr>
          </a:p>
        </p:txBody>
      </p:sp>
    </p:spTree>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908"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rgbClr val="66FFFF"/>
          </a:solidFill>
          <a:latin typeface="+mj-lt"/>
          <a:ea typeface="+mj-ea"/>
          <a:cs typeface="+mj-cs"/>
        </a:defRPr>
      </a:lvl1pPr>
      <a:lvl2pPr algn="ctr" rtl="0" eaLnBrk="0" fontAlgn="base" hangingPunct="0">
        <a:spcBef>
          <a:spcPct val="0"/>
        </a:spcBef>
        <a:spcAft>
          <a:spcPct val="0"/>
        </a:spcAft>
        <a:defRPr sz="4400">
          <a:solidFill>
            <a:srgbClr val="66FFFF"/>
          </a:solidFill>
          <a:latin typeface="Times New Roman" pitchFamily="18" charset="0"/>
        </a:defRPr>
      </a:lvl2pPr>
      <a:lvl3pPr algn="ctr" rtl="0" eaLnBrk="0" fontAlgn="base" hangingPunct="0">
        <a:spcBef>
          <a:spcPct val="0"/>
        </a:spcBef>
        <a:spcAft>
          <a:spcPct val="0"/>
        </a:spcAft>
        <a:defRPr sz="4400">
          <a:solidFill>
            <a:srgbClr val="66FFFF"/>
          </a:solidFill>
          <a:latin typeface="Times New Roman" pitchFamily="18" charset="0"/>
        </a:defRPr>
      </a:lvl3pPr>
      <a:lvl4pPr algn="ctr" rtl="0" eaLnBrk="0" fontAlgn="base" hangingPunct="0">
        <a:spcBef>
          <a:spcPct val="0"/>
        </a:spcBef>
        <a:spcAft>
          <a:spcPct val="0"/>
        </a:spcAft>
        <a:defRPr sz="4400">
          <a:solidFill>
            <a:srgbClr val="66FFFF"/>
          </a:solidFill>
          <a:latin typeface="Times New Roman" pitchFamily="18" charset="0"/>
        </a:defRPr>
      </a:lvl4pPr>
      <a:lvl5pPr algn="ctr" rtl="0" eaLnBrk="0" fontAlgn="base" hangingPunct="0">
        <a:spcBef>
          <a:spcPct val="0"/>
        </a:spcBef>
        <a:spcAft>
          <a:spcPct val="0"/>
        </a:spcAft>
        <a:defRPr sz="4400">
          <a:solidFill>
            <a:srgbClr val="66FFFF"/>
          </a:solidFill>
          <a:latin typeface="Times New Roman" pitchFamily="18" charset="0"/>
        </a:defRPr>
      </a:lvl5pPr>
      <a:lvl6pPr marL="457200" algn="ctr" rtl="0" fontAlgn="base">
        <a:spcBef>
          <a:spcPct val="0"/>
        </a:spcBef>
        <a:spcAft>
          <a:spcPct val="0"/>
        </a:spcAft>
        <a:defRPr sz="4400">
          <a:solidFill>
            <a:srgbClr val="66FFFF"/>
          </a:solidFill>
          <a:latin typeface="Times New Roman" pitchFamily="18" charset="0"/>
        </a:defRPr>
      </a:lvl6pPr>
      <a:lvl7pPr marL="914400" algn="ctr" rtl="0" fontAlgn="base">
        <a:spcBef>
          <a:spcPct val="0"/>
        </a:spcBef>
        <a:spcAft>
          <a:spcPct val="0"/>
        </a:spcAft>
        <a:defRPr sz="4400">
          <a:solidFill>
            <a:srgbClr val="66FFFF"/>
          </a:solidFill>
          <a:latin typeface="Times New Roman" pitchFamily="18" charset="0"/>
        </a:defRPr>
      </a:lvl7pPr>
      <a:lvl8pPr marL="1371600" algn="ctr" rtl="0" fontAlgn="base">
        <a:spcBef>
          <a:spcPct val="0"/>
        </a:spcBef>
        <a:spcAft>
          <a:spcPct val="0"/>
        </a:spcAft>
        <a:defRPr sz="4400">
          <a:solidFill>
            <a:srgbClr val="66FFFF"/>
          </a:solidFill>
          <a:latin typeface="Times New Roman" pitchFamily="18" charset="0"/>
        </a:defRPr>
      </a:lvl8pPr>
      <a:lvl9pPr marL="1828800" algn="ctr" rtl="0" fontAlgn="base">
        <a:spcBef>
          <a:spcPct val="0"/>
        </a:spcBef>
        <a:spcAft>
          <a:spcPct val="0"/>
        </a:spcAft>
        <a:defRPr sz="4400">
          <a:solidFill>
            <a:srgbClr val="66FFFF"/>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rgbClr val="66FFFF"/>
          </a:solidFill>
          <a:latin typeface="+mn-lt"/>
          <a:ea typeface="+mn-ea"/>
          <a:cs typeface="+mn-cs"/>
        </a:defRPr>
      </a:lvl1pPr>
      <a:lvl2pPr marL="742950" indent="-285750" algn="l" rtl="0" eaLnBrk="0" fontAlgn="base" hangingPunct="0">
        <a:spcBef>
          <a:spcPct val="20000"/>
        </a:spcBef>
        <a:spcAft>
          <a:spcPct val="0"/>
        </a:spcAft>
        <a:buChar char="–"/>
        <a:defRPr sz="2800">
          <a:solidFill>
            <a:srgbClr val="66FFFF"/>
          </a:solidFill>
          <a:latin typeface="+mn-lt"/>
        </a:defRPr>
      </a:lvl2pPr>
      <a:lvl3pPr marL="1143000" indent="-228600" algn="l" rtl="0" eaLnBrk="0" fontAlgn="base" hangingPunct="0">
        <a:spcBef>
          <a:spcPct val="20000"/>
        </a:spcBef>
        <a:spcAft>
          <a:spcPct val="0"/>
        </a:spcAft>
        <a:buChar char="•"/>
        <a:defRPr sz="2400">
          <a:solidFill>
            <a:srgbClr val="66FFFF"/>
          </a:solidFill>
          <a:latin typeface="+mn-lt"/>
        </a:defRPr>
      </a:lvl3pPr>
      <a:lvl4pPr marL="1600200" indent="-228600" algn="l" rtl="0" eaLnBrk="0" fontAlgn="base" hangingPunct="0">
        <a:spcBef>
          <a:spcPct val="20000"/>
        </a:spcBef>
        <a:spcAft>
          <a:spcPct val="0"/>
        </a:spcAft>
        <a:buChar char="–"/>
        <a:defRPr sz="2000">
          <a:solidFill>
            <a:srgbClr val="66FFFF"/>
          </a:solidFill>
          <a:latin typeface="+mn-lt"/>
        </a:defRPr>
      </a:lvl4pPr>
      <a:lvl5pPr marL="2057400" indent="-228600" algn="l" rtl="0" eaLnBrk="0" fontAlgn="base" hangingPunct="0">
        <a:spcBef>
          <a:spcPct val="20000"/>
        </a:spcBef>
        <a:spcAft>
          <a:spcPct val="0"/>
        </a:spcAft>
        <a:buChar char="»"/>
        <a:defRPr sz="2000">
          <a:solidFill>
            <a:srgbClr val="66FFFF"/>
          </a:solidFill>
          <a:latin typeface="+mn-lt"/>
        </a:defRPr>
      </a:lvl5pPr>
      <a:lvl6pPr marL="2514600" indent="-228600" algn="l" rtl="0" fontAlgn="base">
        <a:spcBef>
          <a:spcPct val="20000"/>
        </a:spcBef>
        <a:spcAft>
          <a:spcPct val="0"/>
        </a:spcAft>
        <a:buChar char="»"/>
        <a:defRPr sz="2000">
          <a:solidFill>
            <a:srgbClr val="66FFFF"/>
          </a:solidFill>
          <a:latin typeface="+mn-lt"/>
        </a:defRPr>
      </a:lvl6pPr>
      <a:lvl7pPr marL="2971800" indent="-228600" algn="l" rtl="0" fontAlgn="base">
        <a:spcBef>
          <a:spcPct val="20000"/>
        </a:spcBef>
        <a:spcAft>
          <a:spcPct val="0"/>
        </a:spcAft>
        <a:buChar char="»"/>
        <a:defRPr sz="2000">
          <a:solidFill>
            <a:srgbClr val="66FFFF"/>
          </a:solidFill>
          <a:latin typeface="+mn-lt"/>
        </a:defRPr>
      </a:lvl7pPr>
      <a:lvl8pPr marL="3429000" indent="-228600" algn="l" rtl="0" fontAlgn="base">
        <a:spcBef>
          <a:spcPct val="20000"/>
        </a:spcBef>
        <a:spcAft>
          <a:spcPct val="0"/>
        </a:spcAft>
        <a:buChar char="»"/>
        <a:defRPr sz="2000">
          <a:solidFill>
            <a:srgbClr val="66FFFF"/>
          </a:solidFill>
          <a:latin typeface="+mn-lt"/>
        </a:defRPr>
      </a:lvl8pPr>
      <a:lvl9pPr marL="3886200" indent="-228600" algn="l" rtl="0" fontAlgn="base">
        <a:spcBef>
          <a:spcPct val="20000"/>
        </a:spcBef>
        <a:spcAft>
          <a:spcPct val="0"/>
        </a:spcAft>
        <a:buChar char="»"/>
        <a:defRPr sz="2000">
          <a:solidFill>
            <a:srgbClr val="66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thesummerlad.com/wp-content/uploads/2011/10/kyoto-fushimi-inari.jp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wmf"/></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image" Target="../media/image32.wmf"/><Relationship Id="rId7" Type="http://schemas.openxmlformats.org/officeDocument/2006/relationships/image" Target="../media/image36.w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5.wmf"/><Relationship Id="rId11" Type="http://schemas.openxmlformats.org/officeDocument/2006/relationships/image" Target="../media/image40.wmf"/><Relationship Id="rId5" Type="http://schemas.openxmlformats.org/officeDocument/2006/relationships/image" Target="../media/image34.wmf"/><Relationship Id="rId10" Type="http://schemas.openxmlformats.org/officeDocument/2006/relationships/image" Target="../media/image39.wmf"/><Relationship Id="rId4" Type="http://schemas.openxmlformats.org/officeDocument/2006/relationships/image" Target="../media/image33.wmf"/><Relationship Id="rId9" Type="http://schemas.openxmlformats.org/officeDocument/2006/relationships/image" Target="../media/image38.wmf"/></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w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6.jpe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image" Target="../media/image32.wmf"/><Relationship Id="rId7"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63.png"/><Relationship Id="rId5" Type="http://schemas.openxmlformats.org/officeDocument/2006/relationships/oleObject" Target="../embeddings/oleObject2.bin"/><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image" Target="../media/image66.png"/><Relationship Id="rId4" Type="http://schemas.openxmlformats.org/officeDocument/2006/relationships/oleObject" Target="../embeddings/oleObject3.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image" Target="../media/image67.png"/><Relationship Id="rId5" Type="http://schemas.openxmlformats.org/officeDocument/2006/relationships/oleObject" Target="../embeddings/oleObject4.bin"/><Relationship Id="rId4" Type="http://schemas.openxmlformats.org/officeDocument/2006/relationships/image" Target="../media/image6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71.wmf"/></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83.wmf"/></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4.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8.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5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8.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jpeg"/><Relationship Id="rId1" Type="http://schemas.openxmlformats.org/officeDocument/2006/relationships/slideLayout" Target="../slideLayouts/slideLayout13.xml"/><Relationship Id="rId6" Type="http://schemas.openxmlformats.org/officeDocument/2006/relationships/image" Target="../media/image105.png"/><Relationship Id="rId5" Type="http://schemas.openxmlformats.org/officeDocument/2006/relationships/image" Target="../media/image104.jpeg"/><Relationship Id="rId4" Type="http://schemas.openxmlformats.org/officeDocument/2006/relationships/image" Target="../media/image103.wmf"/></Relationships>
</file>

<file path=ppt/slides/_rels/slide5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8.xml"/><Relationship Id="rId4" Type="http://schemas.openxmlformats.org/officeDocument/2006/relationships/image" Target="../media/image11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oleObject" Target="../embeddings/oleObject5.bin"/><Relationship Id="rId7" Type="http://schemas.openxmlformats.org/officeDocument/2006/relationships/image" Target="../media/image114.png"/><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oleObject" Target="../embeddings/oleObject6.bin"/><Relationship Id="rId11" Type="http://schemas.openxmlformats.org/officeDocument/2006/relationships/image" Target="../media/image116.png"/><Relationship Id="rId5" Type="http://schemas.openxmlformats.org/officeDocument/2006/relationships/image" Target="../media/image117.png"/><Relationship Id="rId10" Type="http://schemas.openxmlformats.org/officeDocument/2006/relationships/oleObject" Target="../embeddings/oleObject8.bin"/><Relationship Id="rId4" Type="http://schemas.openxmlformats.org/officeDocument/2006/relationships/image" Target="../media/image113.png"/><Relationship Id="rId9" Type="http://schemas.openxmlformats.org/officeDocument/2006/relationships/image" Target="../media/image115.png"/></Relationships>
</file>

<file path=ppt/slides/_rels/slide6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8.xml"/><Relationship Id="rId5" Type="http://schemas.openxmlformats.org/officeDocument/2006/relationships/image" Target="../media/image127.png"/><Relationship Id="rId4" Type="http://schemas.openxmlformats.org/officeDocument/2006/relationships/image" Target="../media/image126.png"/></Relationships>
</file>

<file path=ppt/slides/_rels/slide69.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image" Target="../media/image128.png"/><Relationship Id="rId1" Type="http://schemas.openxmlformats.org/officeDocument/2006/relationships/slideLayout" Target="../slideLayouts/slideLayout18.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image" Target="../media/image134.png"/><Relationship Id="rId1" Type="http://schemas.openxmlformats.org/officeDocument/2006/relationships/slideLayout" Target="../slideLayouts/slideLayout18.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7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40.png"/><Relationship Id="rId1" Type="http://schemas.openxmlformats.org/officeDocument/2006/relationships/slideLayout" Target="../slideLayouts/slideLayout18.xml"/><Relationship Id="rId4" Type="http://schemas.openxmlformats.org/officeDocument/2006/relationships/image" Target="../media/image131.png"/></Relationships>
</file>

<file path=ppt/slides/_rels/slide7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8.xml"/><Relationship Id="rId5" Type="http://schemas.openxmlformats.org/officeDocument/2006/relationships/image" Target="../media/image145.png"/><Relationship Id="rId4" Type="http://schemas.openxmlformats.org/officeDocument/2006/relationships/image" Target="../media/image144.png"/></Relationships>
</file>

<file path=ppt/slides/_rels/slide7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18.xml"/><Relationship Id="rId4" Type="http://schemas.openxmlformats.org/officeDocument/2006/relationships/image" Target="../media/image152.png"/></Relationships>
</file>

<file path=ppt/slides/_rels/slide77.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4692" name="Picture 4" descr="&quot;kyoto&quot;">
            <a:hlinkClick r:id="rId3" tooltip="kyoto-fushimi-inari"/>
          </p:cNvPr>
          <p:cNvPicPr>
            <a:picLocks noChangeAspect="1" noChangeArrowheads="1"/>
          </p:cNvPicPr>
          <p:nvPr/>
        </p:nvPicPr>
        <p:blipFill>
          <a:blip r:embed="rId4" cstate="print"/>
          <a:srcRect/>
          <a:stretch>
            <a:fillRect/>
          </a:stretch>
        </p:blipFill>
        <p:spPr bwMode="auto">
          <a:xfrm>
            <a:off x="-612576" y="0"/>
            <a:ext cx="10546542" cy="7013452"/>
          </a:xfrm>
          <a:prstGeom prst="rect">
            <a:avLst/>
          </a:prstGeom>
          <a:noFill/>
        </p:spPr>
      </p:pic>
      <p:sp>
        <p:nvSpPr>
          <p:cNvPr id="66563" name="Rectangle 3"/>
          <p:cNvSpPr>
            <a:spLocks noChangeArrowheads="1"/>
          </p:cNvSpPr>
          <p:nvPr/>
        </p:nvSpPr>
        <p:spPr bwMode="auto">
          <a:xfrm>
            <a:off x="1031417" y="332656"/>
            <a:ext cx="6863680" cy="1976438"/>
          </a:xfrm>
          <a:prstGeom prst="rect">
            <a:avLst/>
          </a:prstGeom>
          <a:solidFill>
            <a:srgbClr val="0000FF">
              <a:alpha val="50195"/>
            </a:srgbClr>
          </a:solidFill>
          <a:ln w="25400">
            <a:solidFill>
              <a:srgbClr val="00FFFF"/>
            </a:solidFill>
            <a:miter lim="800000"/>
            <a:headEnd/>
            <a:tailEnd/>
          </a:ln>
        </p:spPr>
        <p:txBody>
          <a:bodyPr anchor="ctr"/>
          <a:lstStyle/>
          <a:p>
            <a:r>
              <a:rPr lang="en-GB" sz="4400" dirty="0" smtClean="0"/>
              <a:t>Experimental Status of </a:t>
            </a:r>
          </a:p>
          <a:p>
            <a:r>
              <a:rPr lang="en-GB" sz="4400" dirty="0" smtClean="0"/>
              <a:t>Neutrino Oscillations</a:t>
            </a:r>
            <a:endParaRPr lang="en-GB" sz="4400" b="1" dirty="0"/>
          </a:p>
        </p:txBody>
      </p:sp>
      <p:sp>
        <p:nvSpPr>
          <p:cNvPr id="66564" name="Text Box 4"/>
          <p:cNvSpPr txBox="1">
            <a:spLocks noChangeArrowheads="1"/>
          </p:cNvSpPr>
          <p:nvPr/>
        </p:nvSpPr>
        <p:spPr bwMode="auto">
          <a:xfrm>
            <a:off x="2511073" y="4653136"/>
            <a:ext cx="4095994" cy="1077218"/>
          </a:xfrm>
          <a:prstGeom prst="rect">
            <a:avLst/>
          </a:prstGeom>
          <a:solidFill>
            <a:srgbClr val="0000FF">
              <a:alpha val="50195"/>
            </a:srgbClr>
          </a:solidFill>
          <a:ln w="9525">
            <a:solidFill>
              <a:srgbClr val="00FFFF"/>
            </a:solidFill>
            <a:miter lim="800000"/>
            <a:headEnd/>
            <a:tailEnd/>
          </a:ln>
        </p:spPr>
        <p:txBody>
          <a:bodyPr wrap="none">
            <a:spAutoFit/>
          </a:bodyPr>
          <a:lstStyle/>
          <a:p>
            <a:r>
              <a:rPr lang="en-GB" sz="3200" b="1" dirty="0"/>
              <a:t>Dave Wark</a:t>
            </a:r>
          </a:p>
          <a:p>
            <a:r>
              <a:rPr lang="en-GB" sz="3200" b="1" dirty="0" smtClean="0"/>
              <a:t>Imperial College/RAL</a:t>
            </a:r>
            <a:endParaRPr lang="en-GB" sz="3200" b="1" dirty="0" smtClean="0"/>
          </a:p>
        </p:txBody>
      </p:sp>
      <p:sp>
        <p:nvSpPr>
          <p:cNvPr id="66566" name="Text Box 6"/>
          <p:cNvSpPr txBox="1">
            <a:spLocks noChangeArrowheads="1"/>
          </p:cNvSpPr>
          <p:nvPr/>
        </p:nvSpPr>
        <p:spPr bwMode="auto">
          <a:xfrm>
            <a:off x="2140986" y="2708920"/>
            <a:ext cx="4807278" cy="1569660"/>
          </a:xfrm>
          <a:prstGeom prst="rect">
            <a:avLst/>
          </a:prstGeom>
          <a:solidFill>
            <a:srgbClr val="0000FF">
              <a:alpha val="50195"/>
            </a:srgbClr>
          </a:solidFill>
          <a:ln w="9525">
            <a:solidFill>
              <a:srgbClr val="00FFFF"/>
            </a:solidFill>
            <a:miter lim="800000"/>
            <a:headEnd/>
            <a:tailEnd/>
          </a:ln>
        </p:spPr>
        <p:txBody>
          <a:bodyPr wrap="none">
            <a:spAutoFit/>
          </a:bodyPr>
          <a:lstStyle/>
          <a:p>
            <a:r>
              <a:rPr lang="en-GB" sz="3200" b="1" dirty="0" smtClean="0"/>
              <a:t>Neutrinos at the Forefront</a:t>
            </a:r>
          </a:p>
          <a:p>
            <a:r>
              <a:rPr lang="en-GB" sz="3200" b="1" dirty="0" smtClean="0"/>
              <a:t>Lyon</a:t>
            </a:r>
            <a:endParaRPr lang="en-GB" sz="3200" b="1" dirty="0" smtClean="0"/>
          </a:p>
          <a:p>
            <a:r>
              <a:rPr lang="en-GB" sz="3200" b="1" dirty="0" smtClean="0"/>
              <a:t>Oct. 22</a:t>
            </a:r>
            <a:r>
              <a:rPr lang="en-GB" sz="3200" b="1" dirty="0" smtClean="0"/>
              <a:t>, </a:t>
            </a:r>
            <a:r>
              <a:rPr lang="en-GB" sz="3200" b="1" dirty="0" smtClean="0"/>
              <a:t>2012</a:t>
            </a:r>
            <a:endParaRPr lang="en-GB" sz="3200" b="1" dirty="0"/>
          </a:p>
        </p:txBody>
      </p:sp>
      <p:sp>
        <p:nvSpPr>
          <p:cNvPr id="11" name="AutoShape 5"/>
          <p:cNvSpPr>
            <a:spLocks noChangeArrowheads="1"/>
          </p:cNvSpPr>
          <p:nvPr/>
        </p:nvSpPr>
        <p:spPr bwMode="auto">
          <a:xfrm>
            <a:off x="0" y="332656"/>
            <a:ext cx="11991012" cy="6529275"/>
          </a:xfrm>
          <a:prstGeom prst="roundRect">
            <a:avLst>
              <a:gd name="adj" fmla="val 60"/>
            </a:avLst>
          </a:prstGeom>
          <a:noFill/>
          <a:ln w="9360">
            <a:noFill/>
            <a:round/>
            <a:headEnd/>
            <a:tailEnd/>
          </a:ln>
        </p:spPr>
        <p:txBody>
          <a:bodyPr wrap="none" anchor="ctr"/>
          <a:lstStyle/>
          <a:p>
            <a:endParaRPr lang="en-GB"/>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9682" name="Rectangle 2"/>
          <p:cNvSpPr>
            <a:spLocks noGrp="1" noChangeArrowheads="1"/>
          </p:cNvSpPr>
          <p:nvPr>
            <p:ph type="title"/>
          </p:nvPr>
        </p:nvSpPr>
        <p:spPr>
          <a:xfrm>
            <a:off x="1047750" y="198438"/>
            <a:ext cx="7772400" cy="1143000"/>
          </a:xfrm>
        </p:spPr>
        <p:txBody>
          <a:bodyPr/>
          <a:lstStyle/>
          <a:p>
            <a:r>
              <a:rPr lang="en-GB" sz="3200" i="1">
                <a:latin typeface="Arial" charset="0"/>
              </a:rPr>
              <a:t>Where it all began – the Davis Experiment</a:t>
            </a:r>
            <a:endParaRPr lang="en-GB" sz="3200" i="1">
              <a:latin typeface="Symbol" pitchFamily="18" charset="2"/>
            </a:endParaRPr>
          </a:p>
        </p:txBody>
      </p:sp>
      <p:pic>
        <p:nvPicPr>
          <p:cNvPr id="1479683" name="Picture 3" descr="neutrino-dia-w"/>
          <p:cNvPicPr>
            <a:picLocks noChangeAspect="1" noChangeArrowheads="1"/>
          </p:cNvPicPr>
          <p:nvPr/>
        </p:nvPicPr>
        <p:blipFill>
          <a:blip r:embed="rId2" cstate="print"/>
          <a:srcRect/>
          <a:stretch>
            <a:fillRect/>
          </a:stretch>
        </p:blipFill>
        <p:spPr bwMode="auto">
          <a:xfrm>
            <a:off x="920750" y="1200150"/>
            <a:ext cx="7467600" cy="5037138"/>
          </a:xfrm>
          <a:prstGeom prst="rect">
            <a:avLst/>
          </a:prstGeom>
          <a:noFill/>
        </p:spPr>
      </p:pic>
    </p:spTree>
    <p:extLst>
      <p:ext uri="{BB962C8B-B14F-4D97-AF65-F5344CB8AC3E}">
        <p14:creationId xmlns:p14="http://schemas.microsoft.com/office/powerpoint/2010/main" val="34766798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1731" name="Text Box 3"/>
          <p:cNvSpPr txBox="1">
            <a:spLocks noChangeArrowheads="1"/>
          </p:cNvSpPr>
          <p:nvPr/>
        </p:nvSpPr>
        <p:spPr bwMode="auto">
          <a:xfrm>
            <a:off x="7543800" y="6486525"/>
            <a:ext cx="1622425" cy="366713"/>
          </a:xfrm>
          <a:prstGeom prst="rect">
            <a:avLst/>
          </a:prstGeom>
          <a:noFill/>
          <a:ln w="9525">
            <a:noFill/>
            <a:miter lim="800000"/>
            <a:headEnd/>
            <a:tailEnd/>
          </a:ln>
          <a:effectLst/>
        </p:spPr>
        <p:txBody>
          <a:bodyPr wrap="none">
            <a:spAutoFit/>
          </a:bodyPr>
          <a:lstStyle/>
          <a:p>
            <a:r>
              <a:rPr lang="en-GB" sz="1800">
                <a:solidFill>
                  <a:schemeClr val="hlink"/>
                </a:solidFill>
                <a:latin typeface="Haettenschweiler" pitchFamily="34" charset="0"/>
              </a:rPr>
              <a:t>Imperial College/RAL</a:t>
            </a:r>
          </a:p>
        </p:txBody>
      </p:sp>
      <p:sp>
        <p:nvSpPr>
          <p:cNvPr id="1481732" name="Text Box 4"/>
          <p:cNvSpPr txBox="1">
            <a:spLocks noChangeArrowheads="1"/>
          </p:cNvSpPr>
          <p:nvPr/>
        </p:nvSpPr>
        <p:spPr bwMode="auto">
          <a:xfrm>
            <a:off x="7935913" y="6272213"/>
            <a:ext cx="1006475" cy="366712"/>
          </a:xfrm>
          <a:prstGeom prst="rect">
            <a:avLst/>
          </a:prstGeom>
          <a:noFill/>
          <a:ln w="9525">
            <a:noFill/>
            <a:miter lim="800000"/>
            <a:headEnd/>
            <a:tailEnd/>
          </a:ln>
          <a:effectLst/>
        </p:spPr>
        <p:txBody>
          <a:bodyPr wrap="none">
            <a:spAutoFit/>
          </a:bodyPr>
          <a:lstStyle/>
          <a:p>
            <a:r>
              <a:rPr lang="en-GB" sz="1800">
                <a:solidFill>
                  <a:schemeClr val="hlink"/>
                </a:solidFill>
                <a:latin typeface="Haettenschweiler" pitchFamily="34" charset="0"/>
              </a:rPr>
              <a:t>Dave Wark </a:t>
            </a:r>
          </a:p>
        </p:txBody>
      </p:sp>
      <p:sp>
        <p:nvSpPr>
          <p:cNvPr id="1481733" name="Rectangle 5"/>
          <p:cNvSpPr>
            <a:spLocks noGrp="1" noChangeArrowheads="1"/>
          </p:cNvSpPr>
          <p:nvPr>
            <p:ph type="title"/>
          </p:nvPr>
        </p:nvSpPr>
        <p:spPr>
          <a:xfrm>
            <a:off x="990600" y="0"/>
            <a:ext cx="7772400" cy="1143000"/>
          </a:xfrm>
        </p:spPr>
        <p:txBody>
          <a:bodyPr/>
          <a:lstStyle/>
          <a:p>
            <a:r>
              <a:rPr lang="en-GB" sz="3200" i="1">
                <a:latin typeface="Arial" charset="0"/>
              </a:rPr>
              <a:t>Where it all began – the Davis Experiment</a:t>
            </a:r>
            <a:endParaRPr lang="en-GB" sz="3200" i="1">
              <a:latin typeface="Symbol" pitchFamily="18" charset="2"/>
            </a:endParaRPr>
          </a:p>
        </p:txBody>
      </p:sp>
      <p:pic>
        <p:nvPicPr>
          <p:cNvPr id="1481734" name="Picture 6" descr="homestake_data"/>
          <p:cNvPicPr>
            <a:picLocks noChangeAspect="1" noChangeArrowheads="1"/>
          </p:cNvPicPr>
          <p:nvPr/>
        </p:nvPicPr>
        <p:blipFill>
          <a:blip r:embed="rId2" cstate="print"/>
          <a:srcRect/>
          <a:stretch>
            <a:fillRect/>
          </a:stretch>
        </p:blipFill>
        <p:spPr bwMode="auto">
          <a:xfrm>
            <a:off x="822325" y="1023938"/>
            <a:ext cx="7497763" cy="4808537"/>
          </a:xfrm>
          <a:prstGeom prst="rect">
            <a:avLst/>
          </a:prstGeom>
          <a:noFill/>
        </p:spPr>
      </p:pic>
      <p:grpSp>
        <p:nvGrpSpPr>
          <p:cNvPr id="2" name="Group 7"/>
          <p:cNvGrpSpPr>
            <a:grpSpLocks/>
          </p:cNvGrpSpPr>
          <p:nvPr/>
        </p:nvGrpSpPr>
        <p:grpSpPr bwMode="auto">
          <a:xfrm>
            <a:off x="5429250" y="990600"/>
            <a:ext cx="2019300" cy="1066800"/>
            <a:chOff x="3420" y="624"/>
            <a:chExt cx="1272" cy="672"/>
          </a:xfrm>
        </p:grpSpPr>
        <p:grpSp>
          <p:nvGrpSpPr>
            <p:cNvPr id="3" name="Group 8"/>
            <p:cNvGrpSpPr>
              <a:grpSpLocks/>
            </p:cNvGrpSpPr>
            <p:nvPr/>
          </p:nvGrpSpPr>
          <p:grpSpPr bwMode="auto">
            <a:xfrm>
              <a:off x="4486" y="624"/>
              <a:ext cx="206" cy="672"/>
              <a:chOff x="4486" y="624"/>
              <a:chExt cx="206" cy="672"/>
            </a:xfrm>
          </p:grpSpPr>
          <p:sp>
            <p:nvSpPr>
              <p:cNvPr id="1481737" name="Line 9"/>
              <p:cNvSpPr>
                <a:spLocks noChangeShapeType="1"/>
              </p:cNvSpPr>
              <p:nvPr/>
            </p:nvSpPr>
            <p:spPr bwMode="auto">
              <a:xfrm>
                <a:off x="4590" y="624"/>
                <a:ext cx="0" cy="672"/>
              </a:xfrm>
              <a:prstGeom prst="line">
                <a:avLst/>
              </a:prstGeom>
              <a:noFill/>
              <a:ln w="22225">
                <a:solidFill>
                  <a:srgbClr val="990000"/>
                </a:solidFill>
                <a:round/>
                <a:headEnd type="oval" w="sm" len="sm"/>
                <a:tailEnd type="oval" w="sm" len="sm"/>
              </a:ln>
              <a:effectLst/>
            </p:spPr>
            <p:txBody>
              <a:bodyPr/>
              <a:lstStyle/>
              <a:p>
                <a:endParaRPr lang="en-GB"/>
              </a:p>
            </p:txBody>
          </p:sp>
          <p:sp>
            <p:nvSpPr>
              <p:cNvPr id="1481738" name="Text Box 10"/>
              <p:cNvSpPr txBox="1">
                <a:spLocks noChangeArrowheads="1"/>
              </p:cNvSpPr>
              <p:nvPr/>
            </p:nvSpPr>
            <p:spPr bwMode="auto">
              <a:xfrm>
                <a:off x="4486" y="816"/>
                <a:ext cx="206" cy="365"/>
              </a:xfrm>
              <a:prstGeom prst="rect">
                <a:avLst/>
              </a:prstGeom>
              <a:noFill/>
              <a:ln w="22225">
                <a:noFill/>
                <a:miter lim="800000"/>
                <a:headEnd/>
                <a:tailEnd/>
              </a:ln>
              <a:effectLst/>
            </p:spPr>
            <p:txBody>
              <a:bodyPr wrap="none">
                <a:spAutoFit/>
              </a:bodyPr>
              <a:lstStyle/>
              <a:p>
                <a:r>
                  <a:rPr lang="en-GB" sz="3200">
                    <a:solidFill>
                      <a:srgbClr val="990000"/>
                    </a:solidFill>
                    <a:cs typeface="Times New Roman" pitchFamily="18" charset="0"/>
                  </a:rPr>
                  <a:t>•</a:t>
                </a:r>
                <a:endParaRPr lang="en-GB" sz="3200">
                  <a:solidFill>
                    <a:srgbClr val="990000"/>
                  </a:solidFill>
                </a:endParaRPr>
              </a:p>
            </p:txBody>
          </p:sp>
        </p:grpSp>
        <p:grpSp>
          <p:nvGrpSpPr>
            <p:cNvPr id="4" name="Group 11"/>
            <p:cNvGrpSpPr>
              <a:grpSpLocks/>
            </p:cNvGrpSpPr>
            <p:nvPr/>
          </p:nvGrpSpPr>
          <p:grpSpPr bwMode="auto">
            <a:xfrm>
              <a:off x="3420" y="700"/>
              <a:ext cx="1044" cy="404"/>
              <a:chOff x="3420" y="700"/>
              <a:chExt cx="1044" cy="404"/>
            </a:xfrm>
          </p:grpSpPr>
          <p:sp>
            <p:nvSpPr>
              <p:cNvPr id="1481740" name="Line 12"/>
              <p:cNvSpPr>
                <a:spLocks noChangeShapeType="1"/>
              </p:cNvSpPr>
              <p:nvPr/>
            </p:nvSpPr>
            <p:spPr bwMode="auto">
              <a:xfrm>
                <a:off x="4080" y="912"/>
                <a:ext cx="384" cy="48"/>
              </a:xfrm>
              <a:prstGeom prst="line">
                <a:avLst/>
              </a:prstGeom>
              <a:noFill/>
              <a:ln w="38100" cmpd="dbl">
                <a:solidFill>
                  <a:schemeClr val="accent2"/>
                </a:solidFill>
                <a:round/>
                <a:headEnd/>
                <a:tailEnd type="triangle" w="med" len="med"/>
              </a:ln>
              <a:effectLst/>
            </p:spPr>
            <p:txBody>
              <a:bodyPr/>
              <a:lstStyle/>
              <a:p>
                <a:endParaRPr lang="en-GB"/>
              </a:p>
            </p:txBody>
          </p:sp>
          <p:sp>
            <p:nvSpPr>
              <p:cNvPr id="1481741" name="Text Box 13"/>
              <p:cNvSpPr txBox="1">
                <a:spLocks noChangeArrowheads="1"/>
              </p:cNvSpPr>
              <p:nvPr/>
            </p:nvSpPr>
            <p:spPr bwMode="auto">
              <a:xfrm>
                <a:off x="3420" y="700"/>
                <a:ext cx="804" cy="404"/>
              </a:xfrm>
              <a:prstGeom prst="rect">
                <a:avLst/>
              </a:prstGeom>
              <a:noFill/>
              <a:ln w="22225">
                <a:noFill/>
                <a:miter lim="800000"/>
                <a:headEnd/>
                <a:tailEnd/>
              </a:ln>
              <a:effectLst/>
            </p:spPr>
            <p:txBody>
              <a:bodyPr wrap="none">
                <a:spAutoFit/>
              </a:bodyPr>
              <a:lstStyle/>
              <a:p>
                <a:r>
                  <a:rPr lang="en-GB" sz="1800" b="1">
                    <a:solidFill>
                      <a:schemeClr val="accent2"/>
                    </a:solidFill>
                  </a:rPr>
                  <a:t>SSM</a:t>
                </a:r>
              </a:p>
              <a:p>
                <a:r>
                  <a:rPr lang="en-GB" sz="1800" b="1">
                    <a:solidFill>
                      <a:schemeClr val="accent2"/>
                    </a:solidFill>
                  </a:rPr>
                  <a:t>Prediction!</a:t>
                </a:r>
              </a:p>
            </p:txBody>
          </p:sp>
        </p:grpSp>
      </p:grpSp>
      <p:sp>
        <p:nvSpPr>
          <p:cNvPr id="1481742" name="Text Box 14"/>
          <p:cNvSpPr txBox="1">
            <a:spLocks noChangeArrowheads="1"/>
          </p:cNvSpPr>
          <p:nvPr/>
        </p:nvSpPr>
        <p:spPr bwMode="auto">
          <a:xfrm>
            <a:off x="971550" y="6092825"/>
            <a:ext cx="5762625" cy="579438"/>
          </a:xfrm>
          <a:prstGeom prst="rect">
            <a:avLst/>
          </a:prstGeom>
          <a:noFill/>
          <a:ln w="44450">
            <a:noFill/>
            <a:miter lim="800000"/>
            <a:headEnd/>
            <a:tailEnd/>
          </a:ln>
          <a:effectLst/>
        </p:spPr>
        <p:txBody>
          <a:bodyPr wrap="none">
            <a:spAutoFit/>
          </a:bodyPr>
          <a:lstStyle/>
          <a:p>
            <a:r>
              <a:rPr lang="en-GB" sz="3200"/>
              <a:t>Maybe the experiment is wrong…</a:t>
            </a:r>
            <a:endParaRPr lang="en-US" sz="3200"/>
          </a:p>
        </p:txBody>
      </p:sp>
    </p:spTree>
    <p:extLst>
      <p:ext uri="{BB962C8B-B14F-4D97-AF65-F5344CB8AC3E}">
        <p14:creationId xmlns:p14="http://schemas.microsoft.com/office/powerpoint/2010/main" val="242344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81742"/>
                                        </p:tgtEl>
                                        <p:attrNameLst>
                                          <p:attrName>style.visibility</p:attrName>
                                        </p:attrNameLst>
                                      </p:cBhvr>
                                      <p:to>
                                        <p:strVal val="visible"/>
                                      </p:to>
                                    </p:set>
                                    <p:animEffect transition="in" filter="wipe(up)">
                                      <p:cBhvr>
                                        <p:cTn id="12" dur="500"/>
                                        <p:tgtEl>
                                          <p:spTgt spid="1481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17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02" name="Picture 2" descr="No"/>
          <p:cNvPicPr>
            <a:picLocks noChangeAspect="1" noChangeArrowheads="1"/>
          </p:cNvPicPr>
          <p:nvPr/>
        </p:nvPicPr>
        <p:blipFill>
          <a:blip r:embed="rId3" cstate="print"/>
          <a:srcRect/>
          <a:stretch>
            <a:fillRect/>
          </a:stretch>
        </p:blipFill>
        <p:spPr bwMode="auto">
          <a:xfrm>
            <a:off x="381000" y="76200"/>
            <a:ext cx="8229600" cy="6596063"/>
          </a:xfrm>
          <a:prstGeom prst="rect">
            <a:avLst/>
          </a:prstGeom>
          <a:noFill/>
        </p:spPr>
      </p:pic>
      <p:sp>
        <p:nvSpPr>
          <p:cNvPr id="1484803" name="Text Box 3"/>
          <p:cNvSpPr txBox="1">
            <a:spLocks noChangeArrowheads="1"/>
          </p:cNvSpPr>
          <p:nvPr/>
        </p:nvSpPr>
        <p:spPr bwMode="auto">
          <a:xfrm>
            <a:off x="609600" y="914400"/>
            <a:ext cx="2165350" cy="517525"/>
          </a:xfrm>
          <a:prstGeom prst="rect">
            <a:avLst/>
          </a:prstGeom>
          <a:noFill/>
          <a:ln w="22225">
            <a:noFill/>
            <a:miter lim="800000"/>
            <a:headEnd/>
            <a:tailEnd/>
          </a:ln>
          <a:effectLst/>
        </p:spPr>
        <p:txBody>
          <a:bodyPr wrap="none">
            <a:spAutoFit/>
          </a:bodyPr>
          <a:lstStyle/>
          <a:p>
            <a:r>
              <a:rPr lang="en-GB" sz="1400">
                <a:solidFill>
                  <a:srgbClr val="990000"/>
                </a:solidFill>
              </a:rPr>
              <a:t>Translation –</a:t>
            </a:r>
          </a:p>
          <a:p>
            <a:r>
              <a:rPr lang="en-GB" sz="1400">
                <a:solidFill>
                  <a:srgbClr val="990000"/>
                </a:solidFill>
              </a:rPr>
              <a:t>“Do not fill above this line”</a:t>
            </a:r>
          </a:p>
        </p:txBody>
      </p:sp>
      <p:sp>
        <p:nvSpPr>
          <p:cNvPr id="1484804" name="Freeform 4"/>
          <p:cNvSpPr>
            <a:spLocks/>
          </p:cNvSpPr>
          <p:nvPr/>
        </p:nvSpPr>
        <p:spPr bwMode="auto">
          <a:xfrm>
            <a:off x="749300" y="1371600"/>
            <a:ext cx="165100" cy="228600"/>
          </a:xfrm>
          <a:custGeom>
            <a:avLst/>
            <a:gdLst/>
            <a:ahLst/>
            <a:cxnLst>
              <a:cxn ang="0">
                <a:pos x="56" y="0"/>
              </a:cxn>
              <a:cxn ang="0">
                <a:pos x="8" y="96"/>
              </a:cxn>
              <a:cxn ang="0">
                <a:pos x="104" y="144"/>
              </a:cxn>
            </a:cxnLst>
            <a:rect l="0" t="0" r="r" b="b"/>
            <a:pathLst>
              <a:path w="104" h="144">
                <a:moveTo>
                  <a:pt x="56" y="0"/>
                </a:moveTo>
                <a:cubicBezTo>
                  <a:pt x="28" y="36"/>
                  <a:pt x="0" y="72"/>
                  <a:pt x="8" y="96"/>
                </a:cubicBezTo>
                <a:cubicBezTo>
                  <a:pt x="16" y="120"/>
                  <a:pt x="60" y="132"/>
                  <a:pt x="104" y="144"/>
                </a:cubicBezTo>
              </a:path>
            </a:pathLst>
          </a:custGeom>
          <a:noFill/>
          <a:ln w="22225" cap="flat" cmpd="sng">
            <a:solidFill>
              <a:srgbClr val="990000"/>
            </a:solidFill>
            <a:prstDash val="solid"/>
            <a:round/>
            <a:headEnd type="none" w="med" len="med"/>
            <a:tailEnd type="arrow" w="sm" len="sm"/>
          </a:ln>
          <a:effectLst/>
        </p:spPr>
        <p:txBody>
          <a:bodyPr/>
          <a:lstStyle/>
          <a:p>
            <a:endParaRPr lang="en-GB"/>
          </a:p>
        </p:txBody>
      </p:sp>
      <p:sp>
        <p:nvSpPr>
          <p:cNvPr id="1484805" name="Text Box 5"/>
          <p:cNvSpPr txBox="1">
            <a:spLocks noChangeArrowheads="1"/>
          </p:cNvSpPr>
          <p:nvPr/>
        </p:nvSpPr>
        <p:spPr bwMode="auto">
          <a:xfrm>
            <a:off x="5867400" y="533400"/>
            <a:ext cx="2262188" cy="579438"/>
          </a:xfrm>
          <a:prstGeom prst="rect">
            <a:avLst/>
          </a:prstGeom>
          <a:solidFill>
            <a:srgbClr val="EDF8FF"/>
          </a:solidFill>
          <a:ln w="22225">
            <a:noFill/>
            <a:miter lim="800000"/>
            <a:headEnd/>
            <a:tailEnd/>
          </a:ln>
          <a:effectLst/>
        </p:spPr>
        <p:txBody>
          <a:bodyPr wrap="none">
            <a:spAutoFit/>
          </a:bodyPr>
          <a:lstStyle/>
          <a:p>
            <a:r>
              <a:rPr lang="en-GB" sz="3200">
                <a:solidFill>
                  <a:srgbClr val="FF0000"/>
                </a:solidFill>
              </a:rPr>
              <a:t>Kamiokande</a:t>
            </a:r>
          </a:p>
        </p:txBody>
      </p:sp>
    </p:spTree>
    <p:extLst>
      <p:ext uri="{BB962C8B-B14F-4D97-AF65-F5344CB8AC3E}">
        <p14:creationId xmlns:p14="http://schemas.microsoft.com/office/powerpoint/2010/main" val="22759748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6850" name="Picture 2" descr="No"/>
          <p:cNvPicPr>
            <a:picLocks noChangeAspect="1" noChangeArrowheads="1"/>
          </p:cNvPicPr>
          <p:nvPr/>
        </p:nvPicPr>
        <p:blipFill>
          <a:blip r:embed="rId3" cstate="print"/>
          <a:srcRect/>
          <a:stretch>
            <a:fillRect/>
          </a:stretch>
        </p:blipFill>
        <p:spPr bwMode="auto">
          <a:xfrm>
            <a:off x="381000" y="76200"/>
            <a:ext cx="8229600" cy="6596063"/>
          </a:xfrm>
          <a:prstGeom prst="rect">
            <a:avLst/>
          </a:prstGeom>
          <a:noFill/>
        </p:spPr>
      </p:pic>
      <p:sp>
        <p:nvSpPr>
          <p:cNvPr id="1486851" name="Text Box 3"/>
          <p:cNvSpPr txBox="1">
            <a:spLocks noChangeArrowheads="1"/>
          </p:cNvSpPr>
          <p:nvPr/>
        </p:nvSpPr>
        <p:spPr bwMode="auto">
          <a:xfrm>
            <a:off x="609600" y="914400"/>
            <a:ext cx="2165350" cy="517525"/>
          </a:xfrm>
          <a:prstGeom prst="rect">
            <a:avLst/>
          </a:prstGeom>
          <a:noFill/>
          <a:ln w="22225">
            <a:noFill/>
            <a:miter lim="800000"/>
            <a:headEnd/>
            <a:tailEnd/>
          </a:ln>
          <a:effectLst/>
        </p:spPr>
        <p:txBody>
          <a:bodyPr wrap="none">
            <a:spAutoFit/>
          </a:bodyPr>
          <a:lstStyle/>
          <a:p>
            <a:r>
              <a:rPr lang="en-GB" sz="1400">
                <a:solidFill>
                  <a:srgbClr val="990000"/>
                </a:solidFill>
              </a:rPr>
              <a:t>Translation –</a:t>
            </a:r>
          </a:p>
          <a:p>
            <a:r>
              <a:rPr lang="en-GB" sz="1400">
                <a:solidFill>
                  <a:srgbClr val="990000"/>
                </a:solidFill>
              </a:rPr>
              <a:t>“Do not fill above this line”</a:t>
            </a:r>
          </a:p>
        </p:txBody>
      </p:sp>
      <p:sp>
        <p:nvSpPr>
          <p:cNvPr id="1486852" name="Freeform 4"/>
          <p:cNvSpPr>
            <a:spLocks/>
          </p:cNvSpPr>
          <p:nvPr/>
        </p:nvSpPr>
        <p:spPr bwMode="auto">
          <a:xfrm>
            <a:off x="749300" y="1371600"/>
            <a:ext cx="165100" cy="228600"/>
          </a:xfrm>
          <a:custGeom>
            <a:avLst/>
            <a:gdLst/>
            <a:ahLst/>
            <a:cxnLst>
              <a:cxn ang="0">
                <a:pos x="56" y="0"/>
              </a:cxn>
              <a:cxn ang="0">
                <a:pos x="8" y="96"/>
              </a:cxn>
              <a:cxn ang="0">
                <a:pos x="104" y="144"/>
              </a:cxn>
            </a:cxnLst>
            <a:rect l="0" t="0" r="r" b="b"/>
            <a:pathLst>
              <a:path w="104" h="144">
                <a:moveTo>
                  <a:pt x="56" y="0"/>
                </a:moveTo>
                <a:cubicBezTo>
                  <a:pt x="28" y="36"/>
                  <a:pt x="0" y="72"/>
                  <a:pt x="8" y="96"/>
                </a:cubicBezTo>
                <a:cubicBezTo>
                  <a:pt x="16" y="120"/>
                  <a:pt x="60" y="132"/>
                  <a:pt x="104" y="144"/>
                </a:cubicBezTo>
              </a:path>
            </a:pathLst>
          </a:custGeom>
          <a:noFill/>
          <a:ln w="22225" cap="flat" cmpd="sng">
            <a:solidFill>
              <a:srgbClr val="990000"/>
            </a:solidFill>
            <a:prstDash val="solid"/>
            <a:round/>
            <a:headEnd type="none" w="med" len="med"/>
            <a:tailEnd type="arrow" w="sm" len="sm"/>
          </a:ln>
          <a:effectLst/>
        </p:spPr>
        <p:txBody>
          <a:bodyPr/>
          <a:lstStyle/>
          <a:p>
            <a:endParaRPr lang="en-GB"/>
          </a:p>
        </p:txBody>
      </p:sp>
      <p:sp>
        <p:nvSpPr>
          <p:cNvPr id="1486853" name="Text Box 5"/>
          <p:cNvSpPr txBox="1">
            <a:spLocks noChangeArrowheads="1"/>
          </p:cNvSpPr>
          <p:nvPr/>
        </p:nvSpPr>
        <p:spPr bwMode="auto">
          <a:xfrm>
            <a:off x="5494338" y="474663"/>
            <a:ext cx="3013075" cy="641350"/>
          </a:xfrm>
          <a:prstGeom prst="rect">
            <a:avLst/>
          </a:prstGeom>
          <a:solidFill>
            <a:srgbClr val="EDF8FF"/>
          </a:solidFill>
          <a:ln w="22225">
            <a:noFill/>
            <a:miter lim="800000"/>
            <a:headEnd/>
            <a:tailEnd/>
          </a:ln>
          <a:effectLst/>
        </p:spPr>
        <p:txBody>
          <a:bodyPr wrap="none">
            <a:spAutoFit/>
          </a:bodyPr>
          <a:lstStyle/>
          <a:p>
            <a:r>
              <a:rPr lang="en-GB" sz="3600">
                <a:solidFill>
                  <a:srgbClr val="FF0000"/>
                </a:solidFill>
                <a:latin typeface="Symbol" pitchFamily="18" charset="2"/>
              </a:rPr>
              <a:t>n</a:t>
            </a:r>
            <a:r>
              <a:rPr lang="en-GB" sz="3600" baseline="-25000">
                <a:solidFill>
                  <a:srgbClr val="FF0000"/>
                </a:solidFill>
              </a:rPr>
              <a:t>x</a:t>
            </a:r>
            <a:r>
              <a:rPr lang="en-GB" sz="3600">
                <a:solidFill>
                  <a:srgbClr val="FF0000"/>
                </a:solidFill>
              </a:rPr>
              <a:t>+ e</a:t>
            </a:r>
            <a:r>
              <a:rPr lang="en-GB" sz="3600" baseline="30000">
                <a:solidFill>
                  <a:srgbClr val="FF0000"/>
                </a:solidFill>
                <a:sym typeface="Symbol" pitchFamily="18" charset="2"/>
              </a:rPr>
              <a:t></a:t>
            </a:r>
            <a:r>
              <a:rPr lang="en-GB" sz="3600">
                <a:solidFill>
                  <a:srgbClr val="FF0000"/>
                </a:solidFill>
                <a:sym typeface="Symbol" pitchFamily="18" charset="2"/>
              </a:rPr>
              <a:t> </a:t>
            </a:r>
            <a:r>
              <a:rPr lang="en-GB" sz="3600">
                <a:solidFill>
                  <a:srgbClr val="FF0000"/>
                </a:solidFill>
                <a:latin typeface="Symbol" pitchFamily="18" charset="2"/>
              </a:rPr>
              <a:t>n</a:t>
            </a:r>
            <a:r>
              <a:rPr lang="en-GB" sz="3600" baseline="-25000">
                <a:solidFill>
                  <a:srgbClr val="FF0000"/>
                </a:solidFill>
              </a:rPr>
              <a:t>x</a:t>
            </a:r>
            <a:r>
              <a:rPr lang="en-GB" sz="3600">
                <a:solidFill>
                  <a:srgbClr val="FF0000"/>
                </a:solidFill>
              </a:rPr>
              <a:t>+ e</a:t>
            </a:r>
            <a:r>
              <a:rPr lang="en-GB" sz="3600" baseline="30000">
                <a:solidFill>
                  <a:srgbClr val="FF0000"/>
                </a:solidFill>
                <a:sym typeface="Symbol" pitchFamily="18" charset="2"/>
              </a:rPr>
              <a:t></a:t>
            </a:r>
          </a:p>
        </p:txBody>
      </p:sp>
      <p:sp>
        <p:nvSpPr>
          <p:cNvPr id="1486854" name="Line 6"/>
          <p:cNvSpPr>
            <a:spLocks noChangeShapeType="1"/>
          </p:cNvSpPr>
          <p:nvPr/>
        </p:nvSpPr>
        <p:spPr bwMode="auto">
          <a:xfrm>
            <a:off x="3276600" y="0"/>
            <a:ext cx="114300" cy="76200"/>
          </a:xfrm>
          <a:prstGeom prst="line">
            <a:avLst/>
          </a:prstGeom>
          <a:noFill/>
          <a:ln w="22225">
            <a:solidFill>
              <a:srgbClr val="FFFF00"/>
            </a:solidFill>
            <a:round/>
            <a:headEnd/>
            <a:tailEnd/>
          </a:ln>
          <a:effectLst/>
        </p:spPr>
        <p:txBody>
          <a:bodyPr/>
          <a:lstStyle/>
          <a:p>
            <a:endParaRPr lang="en-GB"/>
          </a:p>
        </p:txBody>
      </p:sp>
    </p:spTree>
    <p:extLst>
      <p:ext uri="{BB962C8B-B14F-4D97-AF65-F5344CB8AC3E}">
        <p14:creationId xmlns:p14="http://schemas.microsoft.com/office/powerpoint/2010/main" val="22307522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8898" name="Picture 2" descr="No"/>
          <p:cNvPicPr>
            <a:picLocks noChangeAspect="1" noChangeArrowheads="1"/>
          </p:cNvPicPr>
          <p:nvPr/>
        </p:nvPicPr>
        <p:blipFill>
          <a:blip r:embed="rId3" cstate="print"/>
          <a:srcRect/>
          <a:stretch>
            <a:fillRect/>
          </a:stretch>
        </p:blipFill>
        <p:spPr bwMode="auto">
          <a:xfrm>
            <a:off x="381000" y="76200"/>
            <a:ext cx="8229600" cy="6596063"/>
          </a:xfrm>
          <a:prstGeom prst="rect">
            <a:avLst/>
          </a:prstGeom>
          <a:noFill/>
        </p:spPr>
      </p:pic>
      <p:sp>
        <p:nvSpPr>
          <p:cNvPr id="1488899" name="Text Box 3"/>
          <p:cNvSpPr txBox="1">
            <a:spLocks noChangeArrowheads="1"/>
          </p:cNvSpPr>
          <p:nvPr/>
        </p:nvSpPr>
        <p:spPr bwMode="auto">
          <a:xfrm>
            <a:off x="609600" y="914400"/>
            <a:ext cx="2165350" cy="517525"/>
          </a:xfrm>
          <a:prstGeom prst="rect">
            <a:avLst/>
          </a:prstGeom>
          <a:noFill/>
          <a:ln w="22225">
            <a:noFill/>
            <a:miter lim="800000"/>
            <a:headEnd/>
            <a:tailEnd/>
          </a:ln>
          <a:effectLst/>
        </p:spPr>
        <p:txBody>
          <a:bodyPr wrap="none">
            <a:spAutoFit/>
          </a:bodyPr>
          <a:lstStyle/>
          <a:p>
            <a:r>
              <a:rPr lang="en-GB" sz="1400">
                <a:solidFill>
                  <a:srgbClr val="990000"/>
                </a:solidFill>
              </a:rPr>
              <a:t>Translation –</a:t>
            </a:r>
          </a:p>
          <a:p>
            <a:r>
              <a:rPr lang="en-GB" sz="1400">
                <a:solidFill>
                  <a:srgbClr val="990000"/>
                </a:solidFill>
              </a:rPr>
              <a:t>“Do not fill above this line”</a:t>
            </a:r>
          </a:p>
        </p:txBody>
      </p:sp>
      <p:sp>
        <p:nvSpPr>
          <p:cNvPr id="1488900" name="Freeform 4"/>
          <p:cNvSpPr>
            <a:spLocks/>
          </p:cNvSpPr>
          <p:nvPr/>
        </p:nvSpPr>
        <p:spPr bwMode="auto">
          <a:xfrm>
            <a:off x="749300" y="1371600"/>
            <a:ext cx="165100" cy="228600"/>
          </a:xfrm>
          <a:custGeom>
            <a:avLst/>
            <a:gdLst/>
            <a:ahLst/>
            <a:cxnLst>
              <a:cxn ang="0">
                <a:pos x="56" y="0"/>
              </a:cxn>
              <a:cxn ang="0">
                <a:pos x="8" y="96"/>
              </a:cxn>
              <a:cxn ang="0">
                <a:pos x="104" y="144"/>
              </a:cxn>
            </a:cxnLst>
            <a:rect l="0" t="0" r="r" b="b"/>
            <a:pathLst>
              <a:path w="104" h="144">
                <a:moveTo>
                  <a:pt x="56" y="0"/>
                </a:moveTo>
                <a:cubicBezTo>
                  <a:pt x="28" y="36"/>
                  <a:pt x="0" y="72"/>
                  <a:pt x="8" y="96"/>
                </a:cubicBezTo>
                <a:cubicBezTo>
                  <a:pt x="16" y="120"/>
                  <a:pt x="60" y="132"/>
                  <a:pt x="104" y="144"/>
                </a:cubicBezTo>
              </a:path>
            </a:pathLst>
          </a:custGeom>
          <a:noFill/>
          <a:ln w="22225" cap="flat" cmpd="sng">
            <a:solidFill>
              <a:srgbClr val="990000"/>
            </a:solidFill>
            <a:prstDash val="solid"/>
            <a:round/>
            <a:headEnd type="none" w="med" len="med"/>
            <a:tailEnd type="arrow" w="sm" len="sm"/>
          </a:ln>
          <a:effectLst/>
        </p:spPr>
        <p:txBody>
          <a:bodyPr/>
          <a:lstStyle/>
          <a:p>
            <a:endParaRPr lang="en-GB"/>
          </a:p>
        </p:txBody>
      </p:sp>
      <p:sp>
        <p:nvSpPr>
          <p:cNvPr id="1488901" name="Text Box 5"/>
          <p:cNvSpPr txBox="1">
            <a:spLocks noChangeArrowheads="1"/>
          </p:cNvSpPr>
          <p:nvPr/>
        </p:nvSpPr>
        <p:spPr bwMode="auto">
          <a:xfrm>
            <a:off x="5494338" y="474663"/>
            <a:ext cx="3013075" cy="641350"/>
          </a:xfrm>
          <a:prstGeom prst="rect">
            <a:avLst/>
          </a:prstGeom>
          <a:solidFill>
            <a:srgbClr val="EDF8FF"/>
          </a:solidFill>
          <a:ln w="22225">
            <a:noFill/>
            <a:miter lim="800000"/>
            <a:headEnd/>
            <a:tailEnd/>
          </a:ln>
          <a:effectLst/>
        </p:spPr>
        <p:txBody>
          <a:bodyPr wrap="none">
            <a:spAutoFit/>
          </a:bodyPr>
          <a:lstStyle/>
          <a:p>
            <a:r>
              <a:rPr lang="en-GB" sz="3600">
                <a:solidFill>
                  <a:srgbClr val="FF0000"/>
                </a:solidFill>
                <a:latin typeface="Symbol" pitchFamily="18" charset="2"/>
              </a:rPr>
              <a:t>n</a:t>
            </a:r>
            <a:r>
              <a:rPr lang="en-GB" sz="3600" baseline="-25000">
                <a:solidFill>
                  <a:srgbClr val="FF0000"/>
                </a:solidFill>
              </a:rPr>
              <a:t>x</a:t>
            </a:r>
            <a:r>
              <a:rPr lang="en-GB" sz="3600">
                <a:solidFill>
                  <a:srgbClr val="FF0000"/>
                </a:solidFill>
              </a:rPr>
              <a:t>+ e</a:t>
            </a:r>
            <a:r>
              <a:rPr lang="en-GB" sz="3600" baseline="30000">
                <a:solidFill>
                  <a:srgbClr val="FF0000"/>
                </a:solidFill>
                <a:sym typeface="Symbol" pitchFamily="18" charset="2"/>
              </a:rPr>
              <a:t></a:t>
            </a:r>
            <a:r>
              <a:rPr lang="en-GB" sz="3600">
                <a:solidFill>
                  <a:srgbClr val="FF0000"/>
                </a:solidFill>
                <a:sym typeface="Symbol" pitchFamily="18" charset="2"/>
              </a:rPr>
              <a:t> </a:t>
            </a:r>
            <a:r>
              <a:rPr lang="en-GB" sz="3600">
                <a:solidFill>
                  <a:srgbClr val="FF0000"/>
                </a:solidFill>
                <a:latin typeface="Symbol" pitchFamily="18" charset="2"/>
              </a:rPr>
              <a:t>n</a:t>
            </a:r>
            <a:r>
              <a:rPr lang="en-GB" sz="3600" baseline="-25000">
                <a:solidFill>
                  <a:srgbClr val="FF0000"/>
                </a:solidFill>
              </a:rPr>
              <a:t>x</a:t>
            </a:r>
            <a:r>
              <a:rPr lang="en-GB" sz="3600">
                <a:solidFill>
                  <a:srgbClr val="FF0000"/>
                </a:solidFill>
              </a:rPr>
              <a:t>+ e</a:t>
            </a:r>
            <a:r>
              <a:rPr lang="en-GB" sz="3600" baseline="30000">
                <a:solidFill>
                  <a:srgbClr val="FF0000"/>
                </a:solidFill>
                <a:sym typeface="Symbol" pitchFamily="18" charset="2"/>
              </a:rPr>
              <a:t></a:t>
            </a:r>
          </a:p>
        </p:txBody>
      </p:sp>
      <p:sp>
        <p:nvSpPr>
          <p:cNvPr id="1488902" name="Oval 6"/>
          <p:cNvSpPr>
            <a:spLocks noChangeArrowheads="1"/>
          </p:cNvSpPr>
          <p:nvPr/>
        </p:nvSpPr>
        <p:spPr bwMode="auto">
          <a:xfrm>
            <a:off x="3200400" y="152400"/>
            <a:ext cx="533400" cy="533400"/>
          </a:xfrm>
          <a:prstGeom prst="ellipse">
            <a:avLst/>
          </a:prstGeom>
          <a:solidFill>
            <a:srgbClr val="FFFF00"/>
          </a:solidFill>
          <a:ln w="22225">
            <a:solidFill>
              <a:srgbClr val="FFFF00"/>
            </a:solidFill>
            <a:round/>
            <a:headEnd/>
            <a:tailEnd/>
          </a:ln>
          <a:effectLst/>
        </p:spPr>
        <p:txBody>
          <a:bodyPr wrap="none" anchor="ctr"/>
          <a:lstStyle/>
          <a:p>
            <a:endParaRPr lang="en-GB"/>
          </a:p>
        </p:txBody>
      </p:sp>
      <p:sp>
        <p:nvSpPr>
          <p:cNvPr id="1488903" name="Line 7"/>
          <p:cNvSpPr>
            <a:spLocks noChangeShapeType="1"/>
          </p:cNvSpPr>
          <p:nvPr/>
        </p:nvSpPr>
        <p:spPr bwMode="auto">
          <a:xfrm flipV="1">
            <a:off x="2971800" y="609600"/>
            <a:ext cx="228600" cy="152400"/>
          </a:xfrm>
          <a:prstGeom prst="line">
            <a:avLst/>
          </a:prstGeom>
          <a:noFill/>
          <a:ln w="22225">
            <a:solidFill>
              <a:srgbClr val="FFFF00"/>
            </a:solidFill>
            <a:round/>
            <a:headEnd/>
            <a:tailEnd/>
          </a:ln>
          <a:effectLst/>
        </p:spPr>
        <p:txBody>
          <a:bodyPr/>
          <a:lstStyle/>
          <a:p>
            <a:endParaRPr lang="en-GB"/>
          </a:p>
        </p:txBody>
      </p:sp>
      <p:sp>
        <p:nvSpPr>
          <p:cNvPr id="1488904" name="Line 8"/>
          <p:cNvSpPr>
            <a:spLocks noChangeShapeType="1"/>
          </p:cNvSpPr>
          <p:nvPr/>
        </p:nvSpPr>
        <p:spPr bwMode="auto">
          <a:xfrm>
            <a:off x="2895600" y="228600"/>
            <a:ext cx="228600" cy="76200"/>
          </a:xfrm>
          <a:prstGeom prst="line">
            <a:avLst/>
          </a:prstGeom>
          <a:noFill/>
          <a:ln w="22225">
            <a:solidFill>
              <a:srgbClr val="FFFF00"/>
            </a:solidFill>
            <a:round/>
            <a:headEnd/>
            <a:tailEnd/>
          </a:ln>
          <a:effectLst/>
        </p:spPr>
        <p:txBody>
          <a:bodyPr/>
          <a:lstStyle/>
          <a:p>
            <a:endParaRPr lang="en-GB"/>
          </a:p>
        </p:txBody>
      </p:sp>
      <p:sp>
        <p:nvSpPr>
          <p:cNvPr id="1488905" name="Line 9"/>
          <p:cNvSpPr>
            <a:spLocks noChangeShapeType="1"/>
          </p:cNvSpPr>
          <p:nvPr/>
        </p:nvSpPr>
        <p:spPr bwMode="auto">
          <a:xfrm flipH="1" flipV="1">
            <a:off x="3467100" y="774700"/>
            <a:ext cx="38100" cy="292100"/>
          </a:xfrm>
          <a:prstGeom prst="line">
            <a:avLst/>
          </a:prstGeom>
          <a:noFill/>
          <a:ln w="22225">
            <a:solidFill>
              <a:srgbClr val="FFFF00"/>
            </a:solidFill>
            <a:round/>
            <a:headEnd/>
            <a:tailEnd/>
          </a:ln>
          <a:effectLst/>
        </p:spPr>
        <p:txBody>
          <a:bodyPr/>
          <a:lstStyle/>
          <a:p>
            <a:endParaRPr lang="en-GB"/>
          </a:p>
        </p:txBody>
      </p:sp>
      <p:sp>
        <p:nvSpPr>
          <p:cNvPr id="1488906" name="Line 10"/>
          <p:cNvSpPr>
            <a:spLocks noChangeShapeType="1"/>
          </p:cNvSpPr>
          <p:nvPr/>
        </p:nvSpPr>
        <p:spPr bwMode="auto">
          <a:xfrm flipH="1" flipV="1">
            <a:off x="3733800" y="609600"/>
            <a:ext cx="228600" cy="228600"/>
          </a:xfrm>
          <a:prstGeom prst="line">
            <a:avLst/>
          </a:prstGeom>
          <a:noFill/>
          <a:ln w="22225">
            <a:solidFill>
              <a:srgbClr val="FFFF00"/>
            </a:solidFill>
            <a:round/>
            <a:headEnd/>
            <a:tailEnd/>
          </a:ln>
          <a:effectLst/>
        </p:spPr>
        <p:txBody>
          <a:bodyPr/>
          <a:lstStyle/>
          <a:p>
            <a:endParaRPr lang="en-GB"/>
          </a:p>
        </p:txBody>
      </p:sp>
      <p:sp>
        <p:nvSpPr>
          <p:cNvPr id="1488907" name="Line 11"/>
          <p:cNvSpPr>
            <a:spLocks noChangeShapeType="1"/>
          </p:cNvSpPr>
          <p:nvPr/>
        </p:nvSpPr>
        <p:spPr bwMode="auto">
          <a:xfrm>
            <a:off x="3276600" y="0"/>
            <a:ext cx="114300" cy="76200"/>
          </a:xfrm>
          <a:prstGeom prst="line">
            <a:avLst/>
          </a:prstGeom>
          <a:noFill/>
          <a:ln w="22225">
            <a:solidFill>
              <a:srgbClr val="FFFF00"/>
            </a:solidFill>
            <a:round/>
            <a:headEnd/>
            <a:tailEnd/>
          </a:ln>
          <a:effectLst/>
        </p:spPr>
        <p:txBody>
          <a:bodyPr/>
          <a:lstStyle/>
          <a:p>
            <a:endParaRPr lang="en-GB"/>
          </a:p>
        </p:txBody>
      </p:sp>
      <p:sp>
        <p:nvSpPr>
          <p:cNvPr id="1488908" name="Line 12"/>
          <p:cNvSpPr>
            <a:spLocks noChangeShapeType="1"/>
          </p:cNvSpPr>
          <p:nvPr/>
        </p:nvSpPr>
        <p:spPr bwMode="auto">
          <a:xfrm flipV="1">
            <a:off x="3810000" y="76200"/>
            <a:ext cx="228600" cy="152400"/>
          </a:xfrm>
          <a:prstGeom prst="line">
            <a:avLst/>
          </a:prstGeom>
          <a:noFill/>
          <a:ln w="22225">
            <a:solidFill>
              <a:srgbClr val="FFFF00"/>
            </a:solidFill>
            <a:round/>
            <a:headEnd/>
            <a:tailEnd/>
          </a:ln>
          <a:effectLst/>
        </p:spPr>
        <p:txBody>
          <a:bodyPr/>
          <a:lstStyle/>
          <a:p>
            <a:endParaRPr lang="en-GB"/>
          </a:p>
        </p:txBody>
      </p:sp>
      <p:sp>
        <p:nvSpPr>
          <p:cNvPr id="1488909" name="Line 13"/>
          <p:cNvSpPr>
            <a:spLocks noChangeShapeType="1"/>
          </p:cNvSpPr>
          <p:nvPr/>
        </p:nvSpPr>
        <p:spPr bwMode="auto">
          <a:xfrm>
            <a:off x="3581400" y="609600"/>
            <a:ext cx="2057400" cy="2895600"/>
          </a:xfrm>
          <a:prstGeom prst="line">
            <a:avLst/>
          </a:prstGeom>
          <a:noFill/>
          <a:ln w="34925">
            <a:solidFill>
              <a:srgbClr val="990000"/>
            </a:solidFill>
            <a:round/>
            <a:headEnd/>
            <a:tailEnd type="triangle" w="med" len="med"/>
          </a:ln>
          <a:effectLst/>
        </p:spPr>
        <p:txBody>
          <a:bodyPr/>
          <a:lstStyle/>
          <a:p>
            <a:endParaRPr lang="en-GB"/>
          </a:p>
        </p:txBody>
      </p:sp>
      <p:sp>
        <p:nvSpPr>
          <p:cNvPr id="1488910" name="Line 14"/>
          <p:cNvSpPr>
            <a:spLocks noChangeShapeType="1"/>
          </p:cNvSpPr>
          <p:nvPr/>
        </p:nvSpPr>
        <p:spPr bwMode="auto">
          <a:xfrm>
            <a:off x="5638800" y="3505200"/>
            <a:ext cx="838200" cy="304800"/>
          </a:xfrm>
          <a:prstGeom prst="line">
            <a:avLst/>
          </a:prstGeom>
          <a:noFill/>
          <a:ln w="22225">
            <a:solidFill>
              <a:srgbClr val="990000"/>
            </a:solidFill>
            <a:round/>
            <a:headEnd/>
            <a:tailEnd type="triangle" w="med" len="med"/>
          </a:ln>
          <a:effectLst/>
        </p:spPr>
        <p:txBody>
          <a:bodyPr/>
          <a:lstStyle/>
          <a:p>
            <a:endParaRPr lang="en-GB"/>
          </a:p>
        </p:txBody>
      </p:sp>
      <p:sp>
        <p:nvSpPr>
          <p:cNvPr id="1488911" name="Line 15"/>
          <p:cNvSpPr>
            <a:spLocks noChangeShapeType="1"/>
          </p:cNvSpPr>
          <p:nvPr/>
        </p:nvSpPr>
        <p:spPr bwMode="auto">
          <a:xfrm>
            <a:off x="5638800" y="3505200"/>
            <a:ext cx="228600" cy="1600200"/>
          </a:xfrm>
          <a:prstGeom prst="line">
            <a:avLst/>
          </a:prstGeom>
          <a:noFill/>
          <a:ln w="22225">
            <a:solidFill>
              <a:srgbClr val="008000"/>
            </a:solidFill>
            <a:round/>
            <a:headEnd/>
            <a:tailEnd type="triangle" w="med" len="med"/>
          </a:ln>
          <a:effectLst/>
        </p:spPr>
        <p:txBody>
          <a:bodyPr/>
          <a:lstStyle/>
          <a:p>
            <a:endParaRPr lang="en-GB"/>
          </a:p>
        </p:txBody>
      </p:sp>
      <p:sp>
        <p:nvSpPr>
          <p:cNvPr id="1488912" name="Oval 16"/>
          <p:cNvSpPr>
            <a:spLocks noChangeArrowheads="1"/>
          </p:cNvSpPr>
          <p:nvPr/>
        </p:nvSpPr>
        <p:spPr bwMode="auto">
          <a:xfrm rot="-477680">
            <a:off x="5334000" y="4419600"/>
            <a:ext cx="914400" cy="304800"/>
          </a:xfrm>
          <a:prstGeom prst="ellipse">
            <a:avLst/>
          </a:prstGeom>
          <a:noFill/>
          <a:ln w="22225">
            <a:solidFill>
              <a:srgbClr val="0000FF"/>
            </a:solidFill>
            <a:round/>
            <a:headEnd/>
            <a:tailEnd/>
          </a:ln>
          <a:effectLst/>
        </p:spPr>
        <p:txBody>
          <a:bodyPr wrap="none" anchor="ctr"/>
          <a:lstStyle/>
          <a:p>
            <a:endParaRPr lang="en-GB"/>
          </a:p>
        </p:txBody>
      </p:sp>
      <p:sp>
        <p:nvSpPr>
          <p:cNvPr id="1488913" name="Line 17"/>
          <p:cNvSpPr>
            <a:spLocks noChangeShapeType="1"/>
          </p:cNvSpPr>
          <p:nvPr/>
        </p:nvSpPr>
        <p:spPr bwMode="auto">
          <a:xfrm flipV="1">
            <a:off x="5334000" y="3657600"/>
            <a:ext cx="304800" cy="914400"/>
          </a:xfrm>
          <a:prstGeom prst="line">
            <a:avLst/>
          </a:prstGeom>
          <a:noFill/>
          <a:ln w="22225">
            <a:solidFill>
              <a:schemeClr val="accent2"/>
            </a:solidFill>
            <a:round/>
            <a:headEnd/>
            <a:tailEnd/>
          </a:ln>
          <a:effectLst/>
        </p:spPr>
        <p:txBody>
          <a:bodyPr/>
          <a:lstStyle/>
          <a:p>
            <a:endParaRPr lang="en-GB"/>
          </a:p>
        </p:txBody>
      </p:sp>
      <p:sp>
        <p:nvSpPr>
          <p:cNvPr id="1488914" name="Line 18"/>
          <p:cNvSpPr>
            <a:spLocks noChangeShapeType="1"/>
          </p:cNvSpPr>
          <p:nvPr/>
        </p:nvSpPr>
        <p:spPr bwMode="auto">
          <a:xfrm flipH="1" flipV="1">
            <a:off x="5638800" y="3581400"/>
            <a:ext cx="609600" cy="914400"/>
          </a:xfrm>
          <a:prstGeom prst="line">
            <a:avLst/>
          </a:prstGeom>
          <a:noFill/>
          <a:ln w="22225">
            <a:solidFill>
              <a:schemeClr val="accent2"/>
            </a:solidFill>
            <a:round/>
            <a:headEnd/>
            <a:tailEnd/>
          </a:ln>
          <a:effectLst/>
        </p:spPr>
        <p:txBody>
          <a:bodyPr/>
          <a:lstStyle/>
          <a:p>
            <a:endParaRPr lang="en-GB"/>
          </a:p>
        </p:txBody>
      </p:sp>
      <p:sp>
        <p:nvSpPr>
          <p:cNvPr id="1488915" name="Text Box 19"/>
          <p:cNvSpPr txBox="1">
            <a:spLocks noChangeArrowheads="1"/>
          </p:cNvSpPr>
          <p:nvPr/>
        </p:nvSpPr>
        <p:spPr bwMode="auto">
          <a:xfrm>
            <a:off x="3962400" y="762000"/>
            <a:ext cx="574675" cy="641350"/>
          </a:xfrm>
          <a:prstGeom prst="rect">
            <a:avLst/>
          </a:prstGeom>
          <a:noFill/>
          <a:ln w="22225">
            <a:noFill/>
            <a:miter lim="800000"/>
            <a:headEnd/>
            <a:tailEnd/>
          </a:ln>
          <a:effectLst/>
        </p:spPr>
        <p:txBody>
          <a:bodyPr wrap="none">
            <a:spAutoFit/>
          </a:bodyPr>
          <a:lstStyle/>
          <a:p>
            <a:r>
              <a:rPr lang="en-GB" sz="3600">
                <a:solidFill>
                  <a:srgbClr val="990000"/>
                </a:solidFill>
                <a:latin typeface="Symbol" pitchFamily="18" charset="2"/>
              </a:rPr>
              <a:t>n</a:t>
            </a:r>
            <a:r>
              <a:rPr lang="en-GB" sz="3600" baseline="-25000">
                <a:solidFill>
                  <a:srgbClr val="990000"/>
                </a:solidFill>
              </a:rPr>
              <a:t>x</a:t>
            </a:r>
          </a:p>
        </p:txBody>
      </p:sp>
      <p:sp>
        <p:nvSpPr>
          <p:cNvPr id="1488916" name="Text Box 20"/>
          <p:cNvSpPr txBox="1">
            <a:spLocks noChangeArrowheads="1"/>
          </p:cNvSpPr>
          <p:nvPr/>
        </p:nvSpPr>
        <p:spPr bwMode="auto">
          <a:xfrm>
            <a:off x="5943600" y="3048000"/>
            <a:ext cx="574675" cy="641350"/>
          </a:xfrm>
          <a:prstGeom prst="rect">
            <a:avLst/>
          </a:prstGeom>
          <a:noFill/>
          <a:ln w="22225">
            <a:noFill/>
            <a:miter lim="800000"/>
            <a:headEnd/>
            <a:tailEnd/>
          </a:ln>
          <a:effectLst/>
        </p:spPr>
        <p:txBody>
          <a:bodyPr wrap="none">
            <a:spAutoFit/>
          </a:bodyPr>
          <a:lstStyle/>
          <a:p>
            <a:r>
              <a:rPr lang="en-GB" sz="3600">
                <a:solidFill>
                  <a:srgbClr val="990000"/>
                </a:solidFill>
                <a:latin typeface="Symbol" pitchFamily="18" charset="2"/>
              </a:rPr>
              <a:t>n</a:t>
            </a:r>
            <a:r>
              <a:rPr lang="en-GB" sz="3600" baseline="-25000">
                <a:solidFill>
                  <a:srgbClr val="990000"/>
                </a:solidFill>
              </a:rPr>
              <a:t>x</a:t>
            </a:r>
          </a:p>
        </p:txBody>
      </p:sp>
      <p:sp>
        <p:nvSpPr>
          <p:cNvPr id="1488917" name="Text Box 21"/>
          <p:cNvSpPr txBox="1">
            <a:spLocks noChangeArrowheads="1"/>
          </p:cNvSpPr>
          <p:nvPr/>
        </p:nvSpPr>
        <p:spPr bwMode="auto">
          <a:xfrm>
            <a:off x="5257800" y="4724400"/>
            <a:ext cx="554038" cy="641350"/>
          </a:xfrm>
          <a:prstGeom prst="rect">
            <a:avLst/>
          </a:prstGeom>
          <a:noFill/>
          <a:ln w="22225">
            <a:noFill/>
            <a:miter lim="800000"/>
            <a:headEnd/>
            <a:tailEnd/>
          </a:ln>
          <a:effectLst/>
        </p:spPr>
        <p:txBody>
          <a:bodyPr wrap="none">
            <a:spAutoFit/>
          </a:bodyPr>
          <a:lstStyle/>
          <a:p>
            <a:r>
              <a:rPr lang="en-GB" sz="3600">
                <a:solidFill>
                  <a:srgbClr val="009900"/>
                </a:solidFill>
              </a:rPr>
              <a:t>e</a:t>
            </a:r>
            <a:r>
              <a:rPr lang="en-GB" sz="3600" baseline="30000">
                <a:solidFill>
                  <a:srgbClr val="009900"/>
                </a:solidFill>
                <a:sym typeface="Symbol" pitchFamily="18" charset="2"/>
              </a:rPr>
              <a:t></a:t>
            </a:r>
            <a:endParaRPr lang="en-GB" sz="3600" baseline="30000">
              <a:solidFill>
                <a:srgbClr val="009900"/>
              </a:solidFill>
            </a:endParaRPr>
          </a:p>
        </p:txBody>
      </p:sp>
      <p:sp>
        <p:nvSpPr>
          <p:cNvPr id="1488918" name="Text Box 22"/>
          <p:cNvSpPr txBox="1">
            <a:spLocks noChangeArrowheads="1"/>
          </p:cNvSpPr>
          <p:nvPr/>
        </p:nvSpPr>
        <p:spPr bwMode="auto">
          <a:xfrm>
            <a:off x="6096000" y="4464050"/>
            <a:ext cx="488950" cy="641350"/>
          </a:xfrm>
          <a:prstGeom prst="rect">
            <a:avLst/>
          </a:prstGeom>
          <a:noFill/>
          <a:ln w="22225">
            <a:noFill/>
            <a:miter lim="800000"/>
            <a:headEnd/>
            <a:tailEnd/>
          </a:ln>
          <a:effectLst/>
        </p:spPr>
        <p:txBody>
          <a:bodyPr wrap="none">
            <a:spAutoFit/>
          </a:bodyPr>
          <a:lstStyle/>
          <a:p>
            <a:r>
              <a:rPr lang="en-GB" sz="3600">
                <a:solidFill>
                  <a:schemeClr val="accent2"/>
                </a:solidFill>
                <a:cs typeface="Times New Roman" pitchFamily="18" charset="0"/>
              </a:rPr>
              <a:t>Ĉ</a:t>
            </a:r>
            <a:endParaRPr lang="en-GB" sz="3600">
              <a:solidFill>
                <a:schemeClr val="accent2"/>
              </a:solidFill>
            </a:endParaRPr>
          </a:p>
        </p:txBody>
      </p:sp>
    </p:spTree>
    <p:extLst>
      <p:ext uri="{BB962C8B-B14F-4D97-AF65-F5344CB8AC3E}">
        <p14:creationId xmlns:p14="http://schemas.microsoft.com/office/powerpoint/2010/main" val="1736520018"/>
      </p:ext>
    </p:extLst>
  </p:cSld>
  <p:clrMapOvr>
    <a:masterClrMapping/>
  </p:clrMapOvr>
  <p:transition>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2626" name="Picture 2" descr="No"/>
          <p:cNvPicPr>
            <a:picLocks noChangeAspect="1" noChangeArrowheads="1"/>
          </p:cNvPicPr>
          <p:nvPr/>
        </p:nvPicPr>
        <p:blipFill>
          <a:blip r:embed="rId3" cstate="print"/>
          <a:srcRect/>
          <a:stretch>
            <a:fillRect/>
          </a:stretch>
        </p:blipFill>
        <p:spPr bwMode="auto">
          <a:xfrm>
            <a:off x="381000" y="76200"/>
            <a:ext cx="8229600" cy="6596063"/>
          </a:xfrm>
          <a:prstGeom prst="rect">
            <a:avLst/>
          </a:prstGeom>
          <a:noFill/>
        </p:spPr>
      </p:pic>
      <p:sp>
        <p:nvSpPr>
          <p:cNvPr id="1562627" name="Text Box 3"/>
          <p:cNvSpPr txBox="1">
            <a:spLocks noChangeArrowheads="1"/>
          </p:cNvSpPr>
          <p:nvPr/>
        </p:nvSpPr>
        <p:spPr bwMode="auto">
          <a:xfrm>
            <a:off x="609600" y="914400"/>
            <a:ext cx="2165350" cy="517525"/>
          </a:xfrm>
          <a:prstGeom prst="rect">
            <a:avLst/>
          </a:prstGeom>
          <a:noFill/>
          <a:ln w="22225">
            <a:noFill/>
            <a:miter lim="800000"/>
            <a:headEnd/>
            <a:tailEnd/>
          </a:ln>
          <a:effectLst/>
        </p:spPr>
        <p:txBody>
          <a:bodyPr wrap="none">
            <a:spAutoFit/>
          </a:bodyPr>
          <a:lstStyle/>
          <a:p>
            <a:r>
              <a:rPr lang="en-GB" sz="1400">
                <a:solidFill>
                  <a:srgbClr val="990000"/>
                </a:solidFill>
              </a:rPr>
              <a:t>Translation –</a:t>
            </a:r>
          </a:p>
          <a:p>
            <a:r>
              <a:rPr lang="en-GB" sz="1400">
                <a:solidFill>
                  <a:srgbClr val="990000"/>
                </a:solidFill>
              </a:rPr>
              <a:t>“Do not fill above this line”</a:t>
            </a:r>
          </a:p>
        </p:txBody>
      </p:sp>
      <p:sp>
        <p:nvSpPr>
          <p:cNvPr id="1562628" name="Freeform 4"/>
          <p:cNvSpPr>
            <a:spLocks/>
          </p:cNvSpPr>
          <p:nvPr/>
        </p:nvSpPr>
        <p:spPr bwMode="auto">
          <a:xfrm>
            <a:off x="749300" y="1371600"/>
            <a:ext cx="165100" cy="228600"/>
          </a:xfrm>
          <a:custGeom>
            <a:avLst/>
            <a:gdLst/>
            <a:ahLst/>
            <a:cxnLst>
              <a:cxn ang="0">
                <a:pos x="56" y="0"/>
              </a:cxn>
              <a:cxn ang="0">
                <a:pos x="8" y="96"/>
              </a:cxn>
              <a:cxn ang="0">
                <a:pos x="104" y="144"/>
              </a:cxn>
            </a:cxnLst>
            <a:rect l="0" t="0" r="r" b="b"/>
            <a:pathLst>
              <a:path w="104" h="144">
                <a:moveTo>
                  <a:pt x="56" y="0"/>
                </a:moveTo>
                <a:cubicBezTo>
                  <a:pt x="28" y="36"/>
                  <a:pt x="0" y="72"/>
                  <a:pt x="8" y="96"/>
                </a:cubicBezTo>
                <a:cubicBezTo>
                  <a:pt x="16" y="120"/>
                  <a:pt x="60" y="132"/>
                  <a:pt x="104" y="144"/>
                </a:cubicBezTo>
              </a:path>
            </a:pathLst>
          </a:custGeom>
          <a:noFill/>
          <a:ln w="22225" cap="flat" cmpd="sng">
            <a:solidFill>
              <a:srgbClr val="990000"/>
            </a:solidFill>
            <a:prstDash val="solid"/>
            <a:round/>
            <a:headEnd type="none" w="med" len="med"/>
            <a:tailEnd type="arrow" w="sm" len="sm"/>
          </a:ln>
          <a:effectLst/>
        </p:spPr>
        <p:txBody>
          <a:bodyPr/>
          <a:lstStyle/>
          <a:p>
            <a:endParaRPr lang="en-GB"/>
          </a:p>
        </p:txBody>
      </p:sp>
      <p:sp>
        <p:nvSpPr>
          <p:cNvPr id="1562629" name="Text Box 5"/>
          <p:cNvSpPr txBox="1">
            <a:spLocks noChangeArrowheads="1"/>
          </p:cNvSpPr>
          <p:nvPr/>
        </p:nvSpPr>
        <p:spPr bwMode="auto">
          <a:xfrm>
            <a:off x="5494338" y="474663"/>
            <a:ext cx="3013075" cy="641350"/>
          </a:xfrm>
          <a:prstGeom prst="rect">
            <a:avLst/>
          </a:prstGeom>
          <a:solidFill>
            <a:srgbClr val="EDF8FF"/>
          </a:solidFill>
          <a:ln w="22225">
            <a:noFill/>
            <a:miter lim="800000"/>
            <a:headEnd/>
            <a:tailEnd/>
          </a:ln>
          <a:effectLst/>
        </p:spPr>
        <p:txBody>
          <a:bodyPr wrap="none">
            <a:spAutoFit/>
          </a:bodyPr>
          <a:lstStyle/>
          <a:p>
            <a:r>
              <a:rPr lang="en-GB" sz="3600">
                <a:solidFill>
                  <a:srgbClr val="FF0000"/>
                </a:solidFill>
                <a:latin typeface="Symbol" pitchFamily="18" charset="2"/>
              </a:rPr>
              <a:t>n</a:t>
            </a:r>
            <a:r>
              <a:rPr lang="en-GB" sz="3600" baseline="-25000">
                <a:solidFill>
                  <a:srgbClr val="FF0000"/>
                </a:solidFill>
              </a:rPr>
              <a:t>x</a:t>
            </a:r>
            <a:r>
              <a:rPr lang="en-GB" sz="3600">
                <a:solidFill>
                  <a:srgbClr val="FF0000"/>
                </a:solidFill>
              </a:rPr>
              <a:t>+ e</a:t>
            </a:r>
            <a:r>
              <a:rPr lang="en-GB" sz="3600" baseline="30000">
                <a:solidFill>
                  <a:srgbClr val="FF0000"/>
                </a:solidFill>
                <a:sym typeface="Symbol" pitchFamily="18" charset="2"/>
              </a:rPr>
              <a:t></a:t>
            </a:r>
            <a:r>
              <a:rPr lang="en-GB" sz="3600">
                <a:solidFill>
                  <a:srgbClr val="FF0000"/>
                </a:solidFill>
                <a:sym typeface="Symbol" pitchFamily="18" charset="2"/>
              </a:rPr>
              <a:t> </a:t>
            </a:r>
            <a:r>
              <a:rPr lang="en-GB" sz="3600">
                <a:solidFill>
                  <a:srgbClr val="FF0000"/>
                </a:solidFill>
                <a:latin typeface="Symbol" pitchFamily="18" charset="2"/>
              </a:rPr>
              <a:t>n</a:t>
            </a:r>
            <a:r>
              <a:rPr lang="en-GB" sz="3600" baseline="-25000">
                <a:solidFill>
                  <a:srgbClr val="FF0000"/>
                </a:solidFill>
              </a:rPr>
              <a:t>x</a:t>
            </a:r>
            <a:r>
              <a:rPr lang="en-GB" sz="3600">
                <a:solidFill>
                  <a:srgbClr val="FF0000"/>
                </a:solidFill>
              </a:rPr>
              <a:t>+ e</a:t>
            </a:r>
            <a:r>
              <a:rPr lang="en-GB" sz="3600" baseline="30000">
                <a:solidFill>
                  <a:srgbClr val="FF0000"/>
                </a:solidFill>
                <a:sym typeface="Symbol" pitchFamily="18" charset="2"/>
              </a:rPr>
              <a:t></a:t>
            </a:r>
          </a:p>
        </p:txBody>
      </p:sp>
      <p:sp>
        <p:nvSpPr>
          <p:cNvPr id="1562630" name="Oval 6"/>
          <p:cNvSpPr>
            <a:spLocks noChangeArrowheads="1"/>
          </p:cNvSpPr>
          <p:nvPr/>
        </p:nvSpPr>
        <p:spPr bwMode="auto">
          <a:xfrm>
            <a:off x="3200400" y="152400"/>
            <a:ext cx="533400" cy="533400"/>
          </a:xfrm>
          <a:prstGeom prst="ellipse">
            <a:avLst/>
          </a:prstGeom>
          <a:solidFill>
            <a:srgbClr val="FFFF00"/>
          </a:solidFill>
          <a:ln w="22225">
            <a:solidFill>
              <a:srgbClr val="FFFF00"/>
            </a:solidFill>
            <a:round/>
            <a:headEnd/>
            <a:tailEnd/>
          </a:ln>
          <a:effectLst/>
        </p:spPr>
        <p:txBody>
          <a:bodyPr wrap="none" anchor="ctr"/>
          <a:lstStyle/>
          <a:p>
            <a:endParaRPr lang="en-GB"/>
          </a:p>
        </p:txBody>
      </p:sp>
      <p:sp>
        <p:nvSpPr>
          <p:cNvPr id="1562631" name="Line 7"/>
          <p:cNvSpPr>
            <a:spLocks noChangeShapeType="1"/>
          </p:cNvSpPr>
          <p:nvPr/>
        </p:nvSpPr>
        <p:spPr bwMode="auto">
          <a:xfrm flipV="1">
            <a:off x="2971800" y="609600"/>
            <a:ext cx="228600" cy="152400"/>
          </a:xfrm>
          <a:prstGeom prst="line">
            <a:avLst/>
          </a:prstGeom>
          <a:noFill/>
          <a:ln w="22225">
            <a:solidFill>
              <a:srgbClr val="FFFF00"/>
            </a:solidFill>
            <a:round/>
            <a:headEnd/>
            <a:tailEnd/>
          </a:ln>
          <a:effectLst/>
        </p:spPr>
        <p:txBody>
          <a:bodyPr/>
          <a:lstStyle/>
          <a:p>
            <a:endParaRPr lang="en-GB"/>
          </a:p>
        </p:txBody>
      </p:sp>
      <p:sp>
        <p:nvSpPr>
          <p:cNvPr id="1562632" name="Line 8"/>
          <p:cNvSpPr>
            <a:spLocks noChangeShapeType="1"/>
          </p:cNvSpPr>
          <p:nvPr/>
        </p:nvSpPr>
        <p:spPr bwMode="auto">
          <a:xfrm>
            <a:off x="2895600" y="228600"/>
            <a:ext cx="228600" cy="76200"/>
          </a:xfrm>
          <a:prstGeom prst="line">
            <a:avLst/>
          </a:prstGeom>
          <a:noFill/>
          <a:ln w="22225">
            <a:solidFill>
              <a:srgbClr val="FFFF00"/>
            </a:solidFill>
            <a:round/>
            <a:headEnd/>
            <a:tailEnd/>
          </a:ln>
          <a:effectLst/>
        </p:spPr>
        <p:txBody>
          <a:bodyPr/>
          <a:lstStyle/>
          <a:p>
            <a:endParaRPr lang="en-GB"/>
          </a:p>
        </p:txBody>
      </p:sp>
      <p:sp>
        <p:nvSpPr>
          <p:cNvPr id="1562633" name="Line 9"/>
          <p:cNvSpPr>
            <a:spLocks noChangeShapeType="1"/>
          </p:cNvSpPr>
          <p:nvPr/>
        </p:nvSpPr>
        <p:spPr bwMode="auto">
          <a:xfrm flipH="1" flipV="1">
            <a:off x="3467100" y="774700"/>
            <a:ext cx="38100" cy="292100"/>
          </a:xfrm>
          <a:prstGeom prst="line">
            <a:avLst/>
          </a:prstGeom>
          <a:noFill/>
          <a:ln w="22225">
            <a:solidFill>
              <a:srgbClr val="FFFF00"/>
            </a:solidFill>
            <a:round/>
            <a:headEnd/>
            <a:tailEnd/>
          </a:ln>
          <a:effectLst/>
        </p:spPr>
        <p:txBody>
          <a:bodyPr/>
          <a:lstStyle/>
          <a:p>
            <a:endParaRPr lang="en-GB"/>
          </a:p>
        </p:txBody>
      </p:sp>
      <p:sp>
        <p:nvSpPr>
          <p:cNvPr id="1562634" name="Line 10"/>
          <p:cNvSpPr>
            <a:spLocks noChangeShapeType="1"/>
          </p:cNvSpPr>
          <p:nvPr/>
        </p:nvSpPr>
        <p:spPr bwMode="auto">
          <a:xfrm flipH="1" flipV="1">
            <a:off x="3733800" y="609600"/>
            <a:ext cx="228600" cy="228600"/>
          </a:xfrm>
          <a:prstGeom prst="line">
            <a:avLst/>
          </a:prstGeom>
          <a:noFill/>
          <a:ln w="22225">
            <a:solidFill>
              <a:srgbClr val="FFFF00"/>
            </a:solidFill>
            <a:round/>
            <a:headEnd/>
            <a:tailEnd/>
          </a:ln>
          <a:effectLst/>
        </p:spPr>
        <p:txBody>
          <a:bodyPr/>
          <a:lstStyle/>
          <a:p>
            <a:endParaRPr lang="en-GB"/>
          </a:p>
        </p:txBody>
      </p:sp>
      <p:sp>
        <p:nvSpPr>
          <p:cNvPr id="1562635" name="Line 11"/>
          <p:cNvSpPr>
            <a:spLocks noChangeShapeType="1"/>
          </p:cNvSpPr>
          <p:nvPr/>
        </p:nvSpPr>
        <p:spPr bwMode="auto">
          <a:xfrm>
            <a:off x="3276600" y="0"/>
            <a:ext cx="114300" cy="76200"/>
          </a:xfrm>
          <a:prstGeom prst="line">
            <a:avLst/>
          </a:prstGeom>
          <a:noFill/>
          <a:ln w="22225">
            <a:solidFill>
              <a:srgbClr val="FFFF00"/>
            </a:solidFill>
            <a:round/>
            <a:headEnd/>
            <a:tailEnd/>
          </a:ln>
          <a:effectLst/>
        </p:spPr>
        <p:txBody>
          <a:bodyPr/>
          <a:lstStyle/>
          <a:p>
            <a:endParaRPr lang="en-GB"/>
          </a:p>
        </p:txBody>
      </p:sp>
      <p:sp>
        <p:nvSpPr>
          <p:cNvPr id="1562636" name="Line 12"/>
          <p:cNvSpPr>
            <a:spLocks noChangeShapeType="1"/>
          </p:cNvSpPr>
          <p:nvPr/>
        </p:nvSpPr>
        <p:spPr bwMode="auto">
          <a:xfrm flipV="1">
            <a:off x="3810000" y="76200"/>
            <a:ext cx="228600" cy="152400"/>
          </a:xfrm>
          <a:prstGeom prst="line">
            <a:avLst/>
          </a:prstGeom>
          <a:noFill/>
          <a:ln w="22225">
            <a:solidFill>
              <a:srgbClr val="FFFF00"/>
            </a:solidFill>
            <a:round/>
            <a:headEnd/>
            <a:tailEnd/>
          </a:ln>
          <a:effectLst/>
        </p:spPr>
        <p:txBody>
          <a:bodyPr/>
          <a:lstStyle/>
          <a:p>
            <a:endParaRPr lang="en-GB"/>
          </a:p>
        </p:txBody>
      </p:sp>
      <p:sp>
        <p:nvSpPr>
          <p:cNvPr id="1562637" name="Line 13"/>
          <p:cNvSpPr>
            <a:spLocks noChangeShapeType="1"/>
          </p:cNvSpPr>
          <p:nvPr/>
        </p:nvSpPr>
        <p:spPr bwMode="auto">
          <a:xfrm>
            <a:off x="3581400" y="609600"/>
            <a:ext cx="2057400" cy="2895600"/>
          </a:xfrm>
          <a:prstGeom prst="line">
            <a:avLst/>
          </a:prstGeom>
          <a:noFill/>
          <a:ln w="34925">
            <a:solidFill>
              <a:srgbClr val="990000"/>
            </a:solidFill>
            <a:round/>
            <a:headEnd/>
            <a:tailEnd type="triangle" w="med" len="med"/>
          </a:ln>
          <a:effectLst/>
        </p:spPr>
        <p:txBody>
          <a:bodyPr/>
          <a:lstStyle/>
          <a:p>
            <a:endParaRPr lang="en-GB"/>
          </a:p>
        </p:txBody>
      </p:sp>
      <p:sp>
        <p:nvSpPr>
          <p:cNvPr id="1562638" name="Line 14"/>
          <p:cNvSpPr>
            <a:spLocks noChangeShapeType="1"/>
          </p:cNvSpPr>
          <p:nvPr/>
        </p:nvSpPr>
        <p:spPr bwMode="auto">
          <a:xfrm>
            <a:off x="5638800" y="3505200"/>
            <a:ext cx="838200" cy="304800"/>
          </a:xfrm>
          <a:prstGeom prst="line">
            <a:avLst/>
          </a:prstGeom>
          <a:noFill/>
          <a:ln w="22225">
            <a:solidFill>
              <a:srgbClr val="990000"/>
            </a:solidFill>
            <a:round/>
            <a:headEnd/>
            <a:tailEnd type="triangle" w="med" len="med"/>
          </a:ln>
          <a:effectLst/>
        </p:spPr>
        <p:txBody>
          <a:bodyPr/>
          <a:lstStyle/>
          <a:p>
            <a:endParaRPr lang="en-GB"/>
          </a:p>
        </p:txBody>
      </p:sp>
      <p:sp>
        <p:nvSpPr>
          <p:cNvPr id="1562639" name="Line 15"/>
          <p:cNvSpPr>
            <a:spLocks noChangeShapeType="1"/>
          </p:cNvSpPr>
          <p:nvPr/>
        </p:nvSpPr>
        <p:spPr bwMode="auto">
          <a:xfrm>
            <a:off x="5638800" y="3505200"/>
            <a:ext cx="228600" cy="1600200"/>
          </a:xfrm>
          <a:prstGeom prst="line">
            <a:avLst/>
          </a:prstGeom>
          <a:noFill/>
          <a:ln w="22225">
            <a:solidFill>
              <a:srgbClr val="008000"/>
            </a:solidFill>
            <a:round/>
            <a:headEnd/>
            <a:tailEnd type="triangle" w="med" len="med"/>
          </a:ln>
          <a:effectLst/>
        </p:spPr>
        <p:txBody>
          <a:bodyPr/>
          <a:lstStyle/>
          <a:p>
            <a:endParaRPr lang="en-GB"/>
          </a:p>
        </p:txBody>
      </p:sp>
      <p:sp>
        <p:nvSpPr>
          <p:cNvPr id="1562640" name="Oval 16"/>
          <p:cNvSpPr>
            <a:spLocks noChangeArrowheads="1"/>
          </p:cNvSpPr>
          <p:nvPr/>
        </p:nvSpPr>
        <p:spPr bwMode="auto">
          <a:xfrm rot="-477680">
            <a:off x="5334000" y="4419600"/>
            <a:ext cx="914400" cy="304800"/>
          </a:xfrm>
          <a:prstGeom prst="ellipse">
            <a:avLst/>
          </a:prstGeom>
          <a:noFill/>
          <a:ln w="22225">
            <a:solidFill>
              <a:srgbClr val="0000FF"/>
            </a:solidFill>
            <a:round/>
            <a:headEnd/>
            <a:tailEnd/>
          </a:ln>
          <a:effectLst/>
        </p:spPr>
        <p:txBody>
          <a:bodyPr wrap="none" anchor="ctr"/>
          <a:lstStyle/>
          <a:p>
            <a:endParaRPr lang="en-GB"/>
          </a:p>
        </p:txBody>
      </p:sp>
      <p:sp>
        <p:nvSpPr>
          <p:cNvPr id="1562641" name="Line 17"/>
          <p:cNvSpPr>
            <a:spLocks noChangeShapeType="1"/>
          </p:cNvSpPr>
          <p:nvPr/>
        </p:nvSpPr>
        <p:spPr bwMode="auto">
          <a:xfrm flipV="1">
            <a:off x="5334000" y="3657600"/>
            <a:ext cx="304800" cy="914400"/>
          </a:xfrm>
          <a:prstGeom prst="line">
            <a:avLst/>
          </a:prstGeom>
          <a:noFill/>
          <a:ln w="22225">
            <a:solidFill>
              <a:schemeClr val="accent2"/>
            </a:solidFill>
            <a:round/>
            <a:headEnd/>
            <a:tailEnd/>
          </a:ln>
          <a:effectLst/>
        </p:spPr>
        <p:txBody>
          <a:bodyPr/>
          <a:lstStyle/>
          <a:p>
            <a:endParaRPr lang="en-GB"/>
          </a:p>
        </p:txBody>
      </p:sp>
      <p:sp>
        <p:nvSpPr>
          <p:cNvPr id="1562642" name="Line 18"/>
          <p:cNvSpPr>
            <a:spLocks noChangeShapeType="1"/>
          </p:cNvSpPr>
          <p:nvPr/>
        </p:nvSpPr>
        <p:spPr bwMode="auto">
          <a:xfrm flipH="1" flipV="1">
            <a:off x="5638800" y="3581400"/>
            <a:ext cx="609600" cy="914400"/>
          </a:xfrm>
          <a:prstGeom prst="line">
            <a:avLst/>
          </a:prstGeom>
          <a:noFill/>
          <a:ln w="22225">
            <a:solidFill>
              <a:schemeClr val="accent2"/>
            </a:solidFill>
            <a:round/>
            <a:headEnd/>
            <a:tailEnd/>
          </a:ln>
          <a:effectLst/>
        </p:spPr>
        <p:txBody>
          <a:bodyPr/>
          <a:lstStyle/>
          <a:p>
            <a:endParaRPr lang="en-GB"/>
          </a:p>
        </p:txBody>
      </p:sp>
      <p:sp>
        <p:nvSpPr>
          <p:cNvPr id="1562643" name="Text Box 19"/>
          <p:cNvSpPr txBox="1">
            <a:spLocks noChangeArrowheads="1"/>
          </p:cNvSpPr>
          <p:nvPr/>
        </p:nvSpPr>
        <p:spPr bwMode="auto">
          <a:xfrm>
            <a:off x="3962400" y="762000"/>
            <a:ext cx="574675" cy="641350"/>
          </a:xfrm>
          <a:prstGeom prst="rect">
            <a:avLst/>
          </a:prstGeom>
          <a:noFill/>
          <a:ln w="22225">
            <a:noFill/>
            <a:miter lim="800000"/>
            <a:headEnd/>
            <a:tailEnd/>
          </a:ln>
          <a:effectLst/>
        </p:spPr>
        <p:txBody>
          <a:bodyPr wrap="none">
            <a:spAutoFit/>
          </a:bodyPr>
          <a:lstStyle/>
          <a:p>
            <a:r>
              <a:rPr lang="en-GB" sz="3600">
                <a:solidFill>
                  <a:srgbClr val="990000"/>
                </a:solidFill>
                <a:latin typeface="Symbol" pitchFamily="18" charset="2"/>
              </a:rPr>
              <a:t>n</a:t>
            </a:r>
            <a:r>
              <a:rPr lang="en-GB" sz="3600" baseline="-25000">
                <a:solidFill>
                  <a:srgbClr val="990000"/>
                </a:solidFill>
              </a:rPr>
              <a:t>x</a:t>
            </a:r>
          </a:p>
        </p:txBody>
      </p:sp>
      <p:sp>
        <p:nvSpPr>
          <p:cNvPr id="1562644" name="Text Box 20"/>
          <p:cNvSpPr txBox="1">
            <a:spLocks noChangeArrowheads="1"/>
          </p:cNvSpPr>
          <p:nvPr/>
        </p:nvSpPr>
        <p:spPr bwMode="auto">
          <a:xfrm>
            <a:off x="5943600" y="3048000"/>
            <a:ext cx="574675" cy="641350"/>
          </a:xfrm>
          <a:prstGeom prst="rect">
            <a:avLst/>
          </a:prstGeom>
          <a:noFill/>
          <a:ln w="22225">
            <a:noFill/>
            <a:miter lim="800000"/>
            <a:headEnd/>
            <a:tailEnd/>
          </a:ln>
          <a:effectLst/>
        </p:spPr>
        <p:txBody>
          <a:bodyPr wrap="none">
            <a:spAutoFit/>
          </a:bodyPr>
          <a:lstStyle/>
          <a:p>
            <a:r>
              <a:rPr lang="en-GB" sz="3600">
                <a:solidFill>
                  <a:srgbClr val="990000"/>
                </a:solidFill>
                <a:latin typeface="Symbol" pitchFamily="18" charset="2"/>
              </a:rPr>
              <a:t>n</a:t>
            </a:r>
            <a:r>
              <a:rPr lang="en-GB" sz="3600" baseline="-25000">
                <a:solidFill>
                  <a:srgbClr val="990000"/>
                </a:solidFill>
              </a:rPr>
              <a:t>x</a:t>
            </a:r>
          </a:p>
        </p:txBody>
      </p:sp>
      <p:sp>
        <p:nvSpPr>
          <p:cNvPr id="1562645" name="Text Box 21"/>
          <p:cNvSpPr txBox="1">
            <a:spLocks noChangeArrowheads="1"/>
          </p:cNvSpPr>
          <p:nvPr/>
        </p:nvSpPr>
        <p:spPr bwMode="auto">
          <a:xfrm>
            <a:off x="5257800" y="4724400"/>
            <a:ext cx="554038" cy="641350"/>
          </a:xfrm>
          <a:prstGeom prst="rect">
            <a:avLst/>
          </a:prstGeom>
          <a:noFill/>
          <a:ln w="22225">
            <a:noFill/>
            <a:miter lim="800000"/>
            <a:headEnd/>
            <a:tailEnd/>
          </a:ln>
          <a:effectLst/>
        </p:spPr>
        <p:txBody>
          <a:bodyPr wrap="none">
            <a:spAutoFit/>
          </a:bodyPr>
          <a:lstStyle/>
          <a:p>
            <a:r>
              <a:rPr lang="en-GB" sz="3600">
                <a:solidFill>
                  <a:srgbClr val="009900"/>
                </a:solidFill>
              </a:rPr>
              <a:t>e</a:t>
            </a:r>
            <a:r>
              <a:rPr lang="en-GB" sz="3600" baseline="30000">
                <a:solidFill>
                  <a:srgbClr val="009900"/>
                </a:solidFill>
                <a:sym typeface="Symbol" pitchFamily="18" charset="2"/>
              </a:rPr>
              <a:t></a:t>
            </a:r>
            <a:endParaRPr lang="en-GB" sz="3600" baseline="30000">
              <a:solidFill>
                <a:srgbClr val="009900"/>
              </a:solidFill>
            </a:endParaRPr>
          </a:p>
        </p:txBody>
      </p:sp>
      <p:sp>
        <p:nvSpPr>
          <p:cNvPr id="1562646" name="Text Box 22"/>
          <p:cNvSpPr txBox="1">
            <a:spLocks noChangeArrowheads="1"/>
          </p:cNvSpPr>
          <p:nvPr/>
        </p:nvSpPr>
        <p:spPr bwMode="auto">
          <a:xfrm>
            <a:off x="6096000" y="4464050"/>
            <a:ext cx="488950" cy="641350"/>
          </a:xfrm>
          <a:prstGeom prst="rect">
            <a:avLst/>
          </a:prstGeom>
          <a:noFill/>
          <a:ln w="22225">
            <a:noFill/>
            <a:miter lim="800000"/>
            <a:headEnd/>
            <a:tailEnd/>
          </a:ln>
          <a:effectLst/>
        </p:spPr>
        <p:txBody>
          <a:bodyPr wrap="none">
            <a:spAutoFit/>
          </a:bodyPr>
          <a:lstStyle/>
          <a:p>
            <a:r>
              <a:rPr lang="en-GB" sz="3600">
                <a:solidFill>
                  <a:schemeClr val="accent2"/>
                </a:solidFill>
                <a:cs typeface="Times New Roman" pitchFamily="18" charset="0"/>
              </a:rPr>
              <a:t>Ĉ</a:t>
            </a:r>
            <a:endParaRPr lang="en-GB" sz="3600">
              <a:solidFill>
                <a:schemeClr val="accent2"/>
              </a:solidFill>
            </a:endParaRPr>
          </a:p>
        </p:txBody>
      </p:sp>
    </p:spTree>
    <p:extLst>
      <p:ext uri="{BB962C8B-B14F-4D97-AF65-F5344CB8AC3E}">
        <p14:creationId xmlns:p14="http://schemas.microsoft.com/office/powerpoint/2010/main" val="2586290808"/>
      </p:ext>
    </p:extLst>
  </p:cSld>
  <p:clrMapOvr>
    <a:masterClrMapping/>
  </p:clrMapOvr>
  <p:transition>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0946" name="Text Box 2"/>
          <p:cNvSpPr txBox="1">
            <a:spLocks noChangeArrowheads="1"/>
          </p:cNvSpPr>
          <p:nvPr/>
        </p:nvSpPr>
        <p:spPr bwMode="auto">
          <a:xfrm>
            <a:off x="609600" y="914400"/>
            <a:ext cx="2165350" cy="517525"/>
          </a:xfrm>
          <a:prstGeom prst="rect">
            <a:avLst/>
          </a:prstGeom>
          <a:noFill/>
          <a:ln w="22225">
            <a:noFill/>
            <a:miter lim="800000"/>
            <a:headEnd/>
            <a:tailEnd/>
          </a:ln>
          <a:effectLst/>
        </p:spPr>
        <p:txBody>
          <a:bodyPr wrap="none">
            <a:spAutoFit/>
          </a:bodyPr>
          <a:lstStyle/>
          <a:p>
            <a:r>
              <a:rPr lang="en-GB" sz="1400">
                <a:solidFill>
                  <a:srgbClr val="990000"/>
                </a:solidFill>
              </a:rPr>
              <a:t>Translation –</a:t>
            </a:r>
          </a:p>
          <a:p>
            <a:r>
              <a:rPr lang="en-GB" sz="1400">
                <a:solidFill>
                  <a:srgbClr val="990000"/>
                </a:solidFill>
              </a:rPr>
              <a:t>“Do not fill above this line”</a:t>
            </a:r>
          </a:p>
        </p:txBody>
      </p:sp>
      <p:sp>
        <p:nvSpPr>
          <p:cNvPr id="1490947" name="Freeform 3"/>
          <p:cNvSpPr>
            <a:spLocks/>
          </p:cNvSpPr>
          <p:nvPr/>
        </p:nvSpPr>
        <p:spPr bwMode="auto">
          <a:xfrm>
            <a:off x="749300" y="1371600"/>
            <a:ext cx="165100" cy="228600"/>
          </a:xfrm>
          <a:custGeom>
            <a:avLst/>
            <a:gdLst/>
            <a:ahLst/>
            <a:cxnLst>
              <a:cxn ang="0">
                <a:pos x="56" y="0"/>
              </a:cxn>
              <a:cxn ang="0">
                <a:pos x="8" y="96"/>
              </a:cxn>
              <a:cxn ang="0">
                <a:pos x="104" y="144"/>
              </a:cxn>
            </a:cxnLst>
            <a:rect l="0" t="0" r="r" b="b"/>
            <a:pathLst>
              <a:path w="104" h="144">
                <a:moveTo>
                  <a:pt x="56" y="0"/>
                </a:moveTo>
                <a:cubicBezTo>
                  <a:pt x="28" y="36"/>
                  <a:pt x="0" y="72"/>
                  <a:pt x="8" y="96"/>
                </a:cubicBezTo>
                <a:cubicBezTo>
                  <a:pt x="16" y="120"/>
                  <a:pt x="60" y="132"/>
                  <a:pt x="104" y="144"/>
                </a:cubicBezTo>
              </a:path>
            </a:pathLst>
          </a:custGeom>
          <a:noFill/>
          <a:ln w="22225" cap="flat" cmpd="sng">
            <a:solidFill>
              <a:srgbClr val="990000"/>
            </a:solidFill>
            <a:prstDash val="solid"/>
            <a:round/>
            <a:headEnd type="none" w="med" len="med"/>
            <a:tailEnd type="arrow" w="sm" len="sm"/>
          </a:ln>
          <a:effectLst/>
        </p:spPr>
        <p:txBody>
          <a:bodyPr/>
          <a:lstStyle/>
          <a:p>
            <a:endParaRPr lang="en-GB"/>
          </a:p>
        </p:txBody>
      </p:sp>
      <p:sp>
        <p:nvSpPr>
          <p:cNvPr id="1490948" name="Text Box 4"/>
          <p:cNvSpPr txBox="1">
            <a:spLocks noChangeArrowheads="1"/>
          </p:cNvSpPr>
          <p:nvPr/>
        </p:nvSpPr>
        <p:spPr bwMode="auto">
          <a:xfrm>
            <a:off x="5867400" y="533400"/>
            <a:ext cx="2262188" cy="579438"/>
          </a:xfrm>
          <a:prstGeom prst="rect">
            <a:avLst/>
          </a:prstGeom>
          <a:solidFill>
            <a:srgbClr val="EDF8FF"/>
          </a:solidFill>
          <a:ln w="22225">
            <a:noFill/>
            <a:miter lim="800000"/>
            <a:headEnd/>
            <a:tailEnd/>
          </a:ln>
          <a:effectLst/>
        </p:spPr>
        <p:txBody>
          <a:bodyPr wrap="none">
            <a:spAutoFit/>
          </a:bodyPr>
          <a:lstStyle/>
          <a:p>
            <a:r>
              <a:rPr lang="en-GB" sz="3200">
                <a:solidFill>
                  <a:srgbClr val="FF0000"/>
                </a:solidFill>
              </a:rPr>
              <a:t>Kamiokande</a:t>
            </a:r>
          </a:p>
        </p:txBody>
      </p:sp>
      <p:pic>
        <p:nvPicPr>
          <p:cNvPr id="1490949" name="Picture 5" descr="挿絵0007"/>
          <p:cNvPicPr>
            <a:picLocks noChangeAspect="1" noChangeArrowheads="1"/>
          </p:cNvPicPr>
          <p:nvPr/>
        </p:nvPicPr>
        <p:blipFill>
          <a:blip r:embed="rId3" cstate="print"/>
          <a:srcRect/>
          <a:stretch>
            <a:fillRect/>
          </a:stretch>
        </p:blipFill>
        <p:spPr bwMode="auto">
          <a:xfrm>
            <a:off x="395288" y="476250"/>
            <a:ext cx="8353425" cy="5905500"/>
          </a:xfrm>
          <a:prstGeom prst="rect">
            <a:avLst/>
          </a:prstGeom>
          <a:noFill/>
        </p:spPr>
      </p:pic>
    </p:spTree>
    <p:extLst>
      <p:ext uri="{BB962C8B-B14F-4D97-AF65-F5344CB8AC3E}">
        <p14:creationId xmlns:p14="http://schemas.microsoft.com/office/powerpoint/2010/main" val="33808133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7090" name="Rectangle 2"/>
          <p:cNvSpPr>
            <a:spLocks noChangeArrowheads="1"/>
          </p:cNvSpPr>
          <p:nvPr/>
        </p:nvSpPr>
        <p:spPr bwMode="auto">
          <a:xfrm>
            <a:off x="1219200" y="968375"/>
            <a:ext cx="6858000" cy="5181600"/>
          </a:xfrm>
          <a:prstGeom prst="rect">
            <a:avLst/>
          </a:prstGeom>
          <a:solidFill>
            <a:srgbClr val="CCECFF"/>
          </a:solidFill>
          <a:ln w="9525">
            <a:solidFill>
              <a:schemeClr val="tx1"/>
            </a:solidFill>
            <a:miter lim="800000"/>
            <a:headEnd/>
            <a:tailEnd/>
          </a:ln>
          <a:effectLst/>
        </p:spPr>
        <p:txBody>
          <a:bodyPr wrap="none" anchor="ctr"/>
          <a:lstStyle/>
          <a:p>
            <a:endParaRPr lang="en-GB"/>
          </a:p>
        </p:txBody>
      </p:sp>
      <p:pic>
        <p:nvPicPr>
          <p:cNvPr id="1497091" name="Picture 3"/>
          <p:cNvPicPr>
            <a:picLocks noChangeAspect="1" noChangeArrowheads="1"/>
          </p:cNvPicPr>
          <p:nvPr/>
        </p:nvPicPr>
        <p:blipFill>
          <a:blip r:embed="rId3" cstate="print"/>
          <a:srcRect/>
          <a:stretch>
            <a:fillRect/>
          </a:stretch>
        </p:blipFill>
        <p:spPr bwMode="auto">
          <a:xfrm>
            <a:off x="1295400" y="1525588"/>
            <a:ext cx="7358063" cy="4624387"/>
          </a:xfrm>
          <a:prstGeom prst="rect">
            <a:avLst/>
          </a:prstGeom>
          <a:noFill/>
          <a:ln w="9525">
            <a:noFill/>
            <a:miter lim="800000"/>
            <a:headEnd/>
            <a:tailEnd/>
          </a:ln>
          <a:effectLst/>
        </p:spPr>
      </p:pic>
      <p:sp>
        <p:nvSpPr>
          <p:cNvPr id="1497092" name="Text Box 4"/>
          <p:cNvSpPr txBox="1">
            <a:spLocks noChangeArrowheads="1"/>
          </p:cNvSpPr>
          <p:nvPr/>
        </p:nvSpPr>
        <p:spPr bwMode="auto">
          <a:xfrm rot="16200000">
            <a:off x="-1223169" y="3863182"/>
            <a:ext cx="4090987" cy="336550"/>
          </a:xfrm>
          <a:prstGeom prst="rect">
            <a:avLst/>
          </a:prstGeom>
          <a:noFill/>
          <a:ln w="9525">
            <a:noFill/>
            <a:miter lim="800000"/>
            <a:headEnd/>
            <a:tailEnd/>
          </a:ln>
          <a:effectLst/>
        </p:spPr>
        <p:txBody>
          <a:bodyPr wrap="none">
            <a:spAutoFit/>
          </a:bodyPr>
          <a:lstStyle/>
          <a:p>
            <a:pPr algn="l" eaLnBrk="0" hangingPunct="0"/>
            <a:r>
              <a:rPr lang="en-GB" sz="1600"/>
              <a:t>Plot adapted from</a:t>
            </a:r>
            <a:r>
              <a:rPr lang="en-GB" sz="1600">
                <a:solidFill>
                  <a:schemeClr val="tx1"/>
                </a:solidFill>
              </a:rPr>
              <a:t> </a:t>
            </a:r>
            <a:r>
              <a:rPr lang="en-GB" sz="1600"/>
              <a:t>http://www.sns.ias.edu/~jnb/ </a:t>
            </a:r>
          </a:p>
        </p:txBody>
      </p:sp>
      <p:pic>
        <p:nvPicPr>
          <p:cNvPr id="1497093" name="Picture 5"/>
          <p:cNvPicPr>
            <a:picLocks noChangeAspect="1" noChangeArrowheads="1"/>
          </p:cNvPicPr>
          <p:nvPr/>
        </p:nvPicPr>
        <p:blipFill>
          <a:blip r:embed="rId4" cstate="print"/>
          <a:srcRect/>
          <a:stretch>
            <a:fillRect/>
          </a:stretch>
        </p:blipFill>
        <p:spPr bwMode="auto">
          <a:xfrm>
            <a:off x="2667000" y="647700"/>
            <a:ext cx="5995988" cy="6896100"/>
          </a:xfrm>
          <a:prstGeom prst="rect">
            <a:avLst/>
          </a:prstGeom>
          <a:noFill/>
          <a:ln w="9525">
            <a:noFill/>
            <a:miter lim="800000"/>
            <a:headEnd/>
            <a:tailEnd/>
          </a:ln>
          <a:effectLst/>
        </p:spPr>
      </p:pic>
    </p:spTree>
    <p:extLst>
      <p:ext uri="{BB962C8B-B14F-4D97-AF65-F5344CB8AC3E}">
        <p14:creationId xmlns:p14="http://schemas.microsoft.com/office/powerpoint/2010/main" val="77920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97093"/>
                                        </p:tgtEl>
                                        <p:attrNameLst>
                                          <p:attrName>style.visibility</p:attrName>
                                        </p:attrNameLst>
                                      </p:cBhvr>
                                      <p:to>
                                        <p:strVal val="visible"/>
                                      </p:to>
                                    </p:set>
                                    <p:animEffect transition="in" filter="wipe(left)">
                                      <p:cBhvr>
                                        <p:cTn id="7" dur="500"/>
                                        <p:tgtEl>
                                          <p:spTgt spid="1497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3234" name="Picture 2" descr="sage_overview"/>
          <p:cNvPicPr>
            <a:picLocks noChangeAspect="1" noChangeArrowheads="1"/>
          </p:cNvPicPr>
          <p:nvPr/>
        </p:nvPicPr>
        <p:blipFill>
          <a:blip r:embed="rId3" cstate="print"/>
          <a:srcRect/>
          <a:stretch>
            <a:fillRect/>
          </a:stretch>
        </p:blipFill>
        <p:spPr bwMode="auto">
          <a:xfrm>
            <a:off x="1676400" y="0"/>
            <a:ext cx="5540375" cy="6832600"/>
          </a:xfrm>
          <a:prstGeom prst="rect">
            <a:avLst/>
          </a:prstGeom>
          <a:noFill/>
        </p:spPr>
      </p:pic>
    </p:spTree>
    <p:extLst>
      <p:ext uri="{BB962C8B-B14F-4D97-AF65-F5344CB8AC3E}">
        <p14:creationId xmlns:p14="http://schemas.microsoft.com/office/powerpoint/2010/main" val="39664213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3474" name="Rectangle 2"/>
          <p:cNvSpPr>
            <a:spLocks noGrp="1" noChangeArrowheads="1"/>
          </p:cNvSpPr>
          <p:nvPr>
            <p:ph type="title"/>
          </p:nvPr>
        </p:nvSpPr>
        <p:spPr>
          <a:xfrm>
            <a:off x="903288" y="188913"/>
            <a:ext cx="7772400" cy="1143000"/>
          </a:xfrm>
        </p:spPr>
        <p:txBody>
          <a:bodyPr/>
          <a:lstStyle/>
          <a:p>
            <a:r>
              <a:rPr lang="en-GB"/>
              <a:t>SAGE Results</a:t>
            </a:r>
            <a:endParaRPr lang="en-US"/>
          </a:p>
        </p:txBody>
      </p:sp>
      <p:pic>
        <p:nvPicPr>
          <p:cNvPr id="1513475" name="Picture 3"/>
          <p:cNvPicPr>
            <a:picLocks noChangeAspect="1" noChangeArrowheads="1"/>
          </p:cNvPicPr>
          <p:nvPr/>
        </p:nvPicPr>
        <p:blipFill>
          <a:blip r:embed="rId2" cstate="print"/>
          <a:srcRect/>
          <a:stretch>
            <a:fillRect/>
          </a:stretch>
        </p:blipFill>
        <p:spPr bwMode="auto">
          <a:xfrm>
            <a:off x="827088" y="1600200"/>
            <a:ext cx="7489825" cy="4565650"/>
          </a:xfrm>
          <a:prstGeom prst="rect">
            <a:avLst/>
          </a:prstGeom>
          <a:noFill/>
          <a:ln w="44450">
            <a:noFill/>
            <a:miter lim="800000"/>
            <a:headEnd/>
            <a:tailEnd/>
          </a:ln>
          <a:effectLst/>
        </p:spPr>
      </p:pic>
    </p:spTree>
    <p:extLst>
      <p:ext uri="{BB962C8B-B14F-4D97-AF65-F5344CB8AC3E}">
        <p14:creationId xmlns:p14="http://schemas.microsoft.com/office/powerpoint/2010/main" val="13164834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2450" name="Picture 2"/>
          <p:cNvPicPr>
            <a:picLocks noChangeAspect="1" noChangeArrowheads="1"/>
          </p:cNvPicPr>
          <p:nvPr/>
        </p:nvPicPr>
        <p:blipFill>
          <a:blip r:embed="rId2" cstate="print"/>
          <a:srcRect/>
          <a:stretch>
            <a:fillRect/>
          </a:stretch>
        </p:blipFill>
        <p:spPr bwMode="auto">
          <a:xfrm>
            <a:off x="24384" y="0"/>
            <a:ext cx="9124702" cy="7029400"/>
          </a:xfrm>
          <a:prstGeom prst="rect">
            <a:avLst/>
          </a:prstGeom>
          <a:noFill/>
          <a:ln w="9525">
            <a:noFill/>
            <a:miter lim="800000"/>
            <a:headEnd/>
            <a:tailEnd/>
          </a:ln>
        </p:spPr>
      </p:pic>
      <p:sp>
        <p:nvSpPr>
          <p:cNvPr id="2" name="TextBox 1"/>
          <p:cNvSpPr txBox="1"/>
          <p:nvPr/>
        </p:nvSpPr>
        <p:spPr>
          <a:xfrm>
            <a:off x="1952" y="6577607"/>
            <a:ext cx="3561936" cy="307777"/>
          </a:xfrm>
          <a:prstGeom prst="rect">
            <a:avLst/>
          </a:prstGeom>
          <a:noFill/>
        </p:spPr>
        <p:txBody>
          <a:bodyPr wrap="none" rtlCol="0">
            <a:spAutoFit/>
          </a:bodyPr>
          <a:lstStyle/>
          <a:p>
            <a:r>
              <a:rPr lang="en-GB" sz="1400" dirty="0" smtClean="0">
                <a:solidFill>
                  <a:srgbClr val="1407B9"/>
                </a:solidFill>
              </a:rPr>
              <a:t>Slide from </a:t>
            </a:r>
            <a:r>
              <a:rPr lang="en-GB" sz="1400" dirty="0" err="1" smtClean="0">
                <a:solidFill>
                  <a:srgbClr val="1407B9"/>
                </a:solidFill>
              </a:rPr>
              <a:t>Nakaya</a:t>
            </a:r>
            <a:r>
              <a:rPr lang="en-GB" sz="1400" dirty="0" smtClean="0">
                <a:solidFill>
                  <a:srgbClr val="1407B9"/>
                </a:solidFill>
              </a:rPr>
              <a:t>-san’s presentation in Kyoto</a:t>
            </a:r>
            <a:endParaRPr lang="en-GB" sz="1400" dirty="0">
              <a:solidFill>
                <a:srgbClr val="1407B9"/>
              </a:solidFill>
            </a:endParaRPr>
          </a:p>
        </p:txBody>
      </p:sp>
    </p:spTree>
    <p:extLst>
      <p:ext uri="{BB962C8B-B14F-4D97-AF65-F5344CB8AC3E}">
        <p14:creationId xmlns:p14="http://schemas.microsoft.com/office/powerpoint/2010/main" val="28198156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7330" name="Picture 2" descr="gallext"/>
          <p:cNvPicPr>
            <a:picLocks noChangeAspect="1" noChangeArrowheads="1"/>
          </p:cNvPicPr>
          <p:nvPr/>
        </p:nvPicPr>
        <p:blipFill>
          <a:blip r:embed="rId3" cstate="print"/>
          <a:srcRect/>
          <a:stretch>
            <a:fillRect/>
          </a:stretch>
        </p:blipFill>
        <p:spPr bwMode="auto">
          <a:xfrm>
            <a:off x="723900" y="596900"/>
            <a:ext cx="1409700" cy="1387475"/>
          </a:xfrm>
          <a:prstGeom prst="rect">
            <a:avLst/>
          </a:prstGeom>
          <a:noFill/>
        </p:spPr>
      </p:pic>
      <p:pic>
        <p:nvPicPr>
          <p:cNvPr id="1507331" name="Picture 3" descr="tank"/>
          <p:cNvPicPr>
            <a:picLocks noChangeAspect="1" noChangeArrowheads="1"/>
          </p:cNvPicPr>
          <p:nvPr/>
        </p:nvPicPr>
        <p:blipFill>
          <a:blip r:embed="rId4" cstate="print"/>
          <a:srcRect/>
          <a:stretch>
            <a:fillRect/>
          </a:stretch>
        </p:blipFill>
        <p:spPr bwMode="auto">
          <a:xfrm>
            <a:off x="3579814" y="44624"/>
            <a:ext cx="5235866" cy="6453336"/>
          </a:xfrm>
          <a:prstGeom prst="rect">
            <a:avLst/>
          </a:prstGeom>
          <a:noFill/>
        </p:spPr>
      </p:pic>
      <p:sp>
        <p:nvSpPr>
          <p:cNvPr id="1507332" name="Text Box 4"/>
          <p:cNvSpPr txBox="1">
            <a:spLocks noChangeArrowheads="1"/>
          </p:cNvSpPr>
          <p:nvPr/>
        </p:nvSpPr>
        <p:spPr bwMode="auto">
          <a:xfrm>
            <a:off x="76200" y="2865438"/>
            <a:ext cx="3962400" cy="1261884"/>
          </a:xfrm>
          <a:prstGeom prst="rect">
            <a:avLst/>
          </a:prstGeom>
          <a:noFill/>
          <a:ln w="22225">
            <a:noFill/>
            <a:miter lim="800000"/>
            <a:headEnd/>
            <a:tailEnd/>
          </a:ln>
          <a:effectLst/>
        </p:spPr>
        <p:txBody>
          <a:bodyPr>
            <a:spAutoFit/>
          </a:bodyPr>
          <a:lstStyle/>
          <a:p>
            <a:pPr algn="l"/>
            <a:r>
              <a:rPr lang="en-GB" dirty="0"/>
              <a:t>GALLEX/GNO </a:t>
            </a:r>
            <a:r>
              <a:rPr lang="en-GB" dirty="0" smtClean="0"/>
              <a:t>had:</a:t>
            </a:r>
            <a:endParaRPr lang="en-GB" dirty="0"/>
          </a:p>
          <a:p>
            <a:pPr algn="l">
              <a:buFontTx/>
              <a:buChar char="•"/>
            </a:pPr>
            <a:r>
              <a:rPr lang="en-GB" sz="2400" dirty="0"/>
              <a:t>Very different chemistry</a:t>
            </a:r>
          </a:p>
          <a:p>
            <a:pPr algn="l">
              <a:buFontTx/>
              <a:buChar char="•"/>
            </a:pPr>
            <a:r>
              <a:rPr lang="en-GB" sz="2400" dirty="0"/>
              <a:t>Many detailed differences</a:t>
            </a:r>
          </a:p>
        </p:txBody>
      </p:sp>
      <p:pic>
        <p:nvPicPr>
          <p:cNvPr id="1507334" name="Picture 6" descr="gnologo"/>
          <p:cNvPicPr>
            <a:picLocks noChangeAspect="1" noChangeArrowheads="1"/>
          </p:cNvPicPr>
          <p:nvPr/>
        </p:nvPicPr>
        <p:blipFill>
          <a:blip r:embed="rId5" cstate="print"/>
          <a:srcRect/>
          <a:stretch>
            <a:fillRect/>
          </a:stretch>
        </p:blipFill>
        <p:spPr bwMode="auto">
          <a:xfrm>
            <a:off x="2209800" y="1676400"/>
            <a:ext cx="1295400" cy="1295400"/>
          </a:xfrm>
          <a:prstGeom prst="rect">
            <a:avLst/>
          </a:prstGeom>
          <a:noFill/>
        </p:spPr>
      </p:pic>
    </p:spTree>
    <p:extLst>
      <p:ext uri="{BB962C8B-B14F-4D97-AF65-F5344CB8AC3E}">
        <p14:creationId xmlns:p14="http://schemas.microsoft.com/office/powerpoint/2010/main" val="350398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07331"/>
                                        </p:tgtEl>
                                        <p:attrNameLst>
                                          <p:attrName>style.visibility</p:attrName>
                                        </p:attrNameLst>
                                      </p:cBhvr>
                                      <p:to>
                                        <p:strVal val="visible"/>
                                      </p:to>
                                    </p:set>
                                    <p:animEffect transition="in" filter="wipe(up)">
                                      <p:cBhvr>
                                        <p:cTn id="7" dur="500"/>
                                        <p:tgtEl>
                                          <p:spTgt spid="15073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07332">
                                            <p:txEl>
                                              <p:pRg st="0" end="0"/>
                                            </p:txEl>
                                          </p:spTgt>
                                        </p:tgtEl>
                                        <p:attrNameLst>
                                          <p:attrName>style.visibility</p:attrName>
                                        </p:attrNameLst>
                                      </p:cBhvr>
                                      <p:to>
                                        <p:strVal val="visible"/>
                                      </p:to>
                                    </p:set>
                                    <p:animEffect transition="in" filter="wipe(left)">
                                      <p:cBhvr>
                                        <p:cTn id="12" dur="500"/>
                                        <p:tgtEl>
                                          <p:spTgt spid="15073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07332">
                                            <p:txEl>
                                              <p:pRg st="1" end="1"/>
                                            </p:txEl>
                                          </p:spTgt>
                                        </p:tgtEl>
                                        <p:attrNameLst>
                                          <p:attrName>style.visibility</p:attrName>
                                        </p:attrNameLst>
                                      </p:cBhvr>
                                      <p:to>
                                        <p:strVal val="visible"/>
                                      </p:to>
                                    </p:set>
                                    <p:animEffect transition="in" filter="wipe(left)">
                                      <p:cBhvr>
                                        <p:cTn id="17" dur="500"/>
                                        <p:tgtEl>
                                          <p:spTgt spid="150733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07332">
                                            <p:txEl>
                                              <p:pRg st="2" end="2"/>
                                            </p:txEl>
                                          </p:spTgt>
                                        </p:tgtEl>
                                        <p:attrNameLst>
                                          <p:attrName>style.visibility</p:attrName>
                                        </p:attrNameLst>
                                      </p:cBhvr>
                                      <p:to>
                                        <p:strVal val="visible"/>
                                      </p:to>
                                    </p:set>
                                    <p:animEffect transition="in" filter="wipe(left)">
                                      <p:cBhvr>
                                        <p:cTn id="22" dur="500"/>
                                        <p:tgtEl>
                                          <p:spTgt spid="15073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2"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4498" name="Rectangle 2"/>
          <p:cNvSpPr>
            <a:spLocks noGrp="1" noChangeArrowheads="1"/>
          </p:cNvSpPr>
          <p:nvPr>
            <p:ph type="title"/>
          </p:nvPr>
        </p:nvSpPr>
        <p:spPr>
          <a:xfrm>
            <a:off x="903288" y="333375"/>
            <a:ext cx="7772400" cy="1143000"/>
          </a:xfrm>
        </p:spPr>
        <p:txBody>
          <a:bodyPr/>
          <a:lstStyle/>
          <a:p>
            <a:r>
              <a:rPr lang="en-GB"/>
              <a:t>GALLEX/GNO Results</a:t>
            </a:r>
            <a:endParaRPr lang="en-US"/>
          </a:p>
        </p:txBody>
      </p:sp>
      <p:pic>
        <p:nvPicPr>
          <p:cNvPr id="1514499" name="Picture 3"/>
          <p:cNvPicPr>
            <a:picLocks noChangeAspect="1" noChangeArrowheads="1"/>
          </p:cNvPicPr>
          <p:nvPr/>
        </p:nvPicPr>
        <p:blipFill>
          <a:blip r:embed="rId2" cstate="print"/>
          <a:srcRect/>
          <a:stretch>
            <a:fillRect/>
          </a:stretch>
        </p:blipFill>
        <p:spPr bwMode="auto">
          <a:xfrm>
            <a:off x="827088" y="1835150"/>
            <a:ext cx="7416800" cy="4405313"/>
          </a:xfrm>
          <a:prstGeom prst="rect">
            <a:avLst/>
          </a:prstGeom>
          <a:noFill/>
          <a:ln w="44450">
            <a:noFill/>
            <a:miter lim="800000"/>
            <a:headEnd/>
            <a:tailEnd/>
          </a:ln>
          <a:effectLst/>
        </p:spPr>
      </p:pic>
    </p:spTree>
    <p:extLst>
      <p:ext uri="{BB962C8B-B14F-4D97-AF65-F5344CB8AC3E}">
        <p14:creationId xmlns:p14="http://schemas.microsoft.com/office/powerpoint/2010/main" val="35297285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7330" name="Picture 2" descr="gallext"/>
          <p:cNvPicPr>
            <a:picLocks noChangeAspect="1" noChangeArrowheads="1"/>
          </p:cNvPicPr>
          <p:nvPr/>
        </p:nvPicPr>
        <p:blipFill>
          <a:blip r:embed="rId3" cstate="print"/>
          <a:srcRect/>
          <a:stretch>
            <a:fillRect/>
          </a:stretch>
        </p:blipFill>
        <p:spPr bwMode="auto">
          <a:xfrm>
            <a:off x="723900" y="596900"/>
            <a:ext cx="1409700" cy="1387475"/>
          </a:xfrm>
          <a:prstGeom prst="rect">
            <a:avLst/>
          </a:prstGeom>
          <a:noFill/>
        </p:spPr>
      </p:pic>
      <p:pic>
        <p:nvPicPr>
          <p:cNvPr id="1507331" name="Picture 3" descr="tank"/>
          <p:cNvPicPr>
            <a:picLocks noChangeAspect="1" noChangeArrowheads="1"/>
          </p:cNvPicPr>
          <p:nvPr/>
        </p:nvPicPr>
        <p:blipFill>
          <a:blip r:embed="rId4" cstate="print"/>
          <a:srcRect/>
          <a:stretch>
            <a:fillRect/>
          </a:stretch>
        </p:blipFill>
        <p:spPr bwMode="auto">
          <a:xfrm>
            <a:off x="3579814" y="44624"/>
            <a:ext cx="5235866" cy="6453336"/>
          </a:xfrm>
          <a:prstGeom prst="rect">
            <a:avLst/>
          </a:prstGeom>
          <a:noFill/>
        </p:spPr>
      </p:pic>
      <p:sp>
        <p:nvSpPr>
          <p:cNvPr id="1507332" name="Text Box 4"/>
          <p:cNvSpPr txBox="1">
            <a:spLocks noChangeArrowheads="1"/>
          </p:cNvSpPr>
          <p:nvPr/>
        </p:nvSpPr>
        <p:spPr bwMode="auto">
          <a:xfrm>
            <a:off x="76200" y="2865438"/>
            <a:ext cx="3962400" cy="1261884"/>
          </a:xfrm>
          <a:prstGeom prst="rect">
            <a:avLst/>
          </a:prstGeom>
          <a:noFill/>
          <a:ln w="22225">
            <a:noFill/>
            <a:miter lim="800000"/>
            <a:headEnd/>
            <a:tailEnd/>
          </a:ln>
          <a:effectLst/>
        </p:spPr>
        <p:txBody>
          <a:bodyPr>
            <a:spAutoFit/>
          </a:bodyPr>
          <a:lstStyle/>
          <a:p>
            <a:pPr algn="l"/>
            <a:r>
              <a:rPr lang="en-GB" dirty="0"/>
              <a:t>GALLEX/GNO </a:t>
            </a:r>
            <a:r>
              <a:rPr lang="en-GB" dirty="0" smtClean="0"/>
              <a:t>had:</a:t>
            </a:r>
            <a:endParaRPr lang="en-GB" dirty="0"/>
          </a:p>
          <a:p>
            <a:pPr algn="l">
              <a:buFontTx/>
              <a:buChar char="•"/>
            </a:pPr>
            <a:r>
              <a:rPr lang="en-GB" sz="2400" dirty="0"/>
              <a:t>Very different chemistry</a:t>
            </a:r>
          </a:p>
          <a:p>
            <a:pPr algn="l">
              <a:buFontTx/>
              <a:buChar char="•"/>
            </a:pPr>
            <a:r>
              <a:rPr lang="en-GB" sz="2400" dirty="0"/>
              <a:t>Many detailed differences</a:t>
            </a:r>
          </a:p>
        </p:txBody>
      </p:sp>
      <p:sp>
        <p:nvSpPr>
          <p:cNvPr id="1507333" name="Text Box 5"/>
          <p:cNvSpPr txBox="1">
            <a:spLocks noChangeArrowheads="1"/>
          </p:cNvSpPr>
          <p:nvPr/>
        </p:nvSpPr>
        <p:spPr bwMode="auto">
          <a:xfrm>
            <a:off x="84138" y="4221088"/>
            <a:ext cx="3421062" cy="519113"/>
          </a:xfrm>
          <a:prstGeom prst="rect">
            <a:avLst/>
          </a:prstGeom>
          <a:noFill/>
          <a:ln w="22225">
            <a:noFill/>
            <a:miter lim="800000"/>
            <a:headEnd/>
            <a:tailEnd/>
          </a:ln>
          <a:effectLst/>
        </p:spPr>
        <p:txBody>
          <a:bodyPr/>
          <a:lstStyle/>
          <a:p>
            <a:pPr algn="l"/>
            <a:r>
              <a:rPr lang="en-GB" dirty="0"/>
              <a:t>Extraction/counting of both experiments verified using ~1 </a:t>
            </a:r>
            <a:r>
              <a:rPr lang="en-GB" dirty="0" err="1"/>
              <a:t>MCi</a:t>
            </a:r>
            <a:r>
              <a:rPr lang="en-GB" dirty="0"/>
              <a:t> </a:t>
            </a:r>
            <a:r>
              <a:rPr lang="en-GB" baseline="30000" dirty="0"/>
              <a:t>51</a:t>
            </a:r>
            <a:r>
              <a:rPr lang="en-GB" dirty="0"/>
              <a:t>Cr </a:t>
            </a:r>
            <a:r>
              <a:rPr lang="en-GB" dirty="0" smtClean="0"/>
              <a:t>sources, and SAGE also used </a:t>
            </a:r>
            <a:r>
              <a:rPr lang="en-GB" baseline="30000" dirty="0" smtClean="0"/>
              <a:t>37</a:t>
            </a:r>
            <a:r>
              <a:rPr lang="en-GB" dirty="0" smtClean="0"/>
              <a:t>Ar</a:t>
            </a:r>
            <a:endParaRPr lang="en-GB" dirty="0"/>
          </a:p>
        </p:txBody>
      </p:sp>
      <p:pic>
        <p:nvPicPr>
          <p:cNvPr id="1507334" name="Picture 6" descr="gnologo"/>
          <p:cNvPicPr>
            <a:picLocks noChangeAspect="1" noChangeArrowheads="1"/>
          </p:cNvPicPr>
          <p:nvPr/>
        </p:nvPicPr>
        <p:blipFill>
          <a:blip r:embed="rId5" cstate="print"/>
          <a:srcRect/>
          <a:stretch>
            <a:fillRect/>
          </a:stretch>
        </p:blipFill>
        <p:spPr bwMode="auto">
          <a:xfrm>
            <a:off x="2209800" y="1676400"/>
            <a:ext cx="1295400" cy="1295400"/>
          </a:xfrm>
          <a:prstGeom prst="rect">
            <a:avLst/>
          </a:prstGeom>
          <a:noFill/>
        </p:spPr>
      </p:pic>
      <p:grpSp>
        <p:nvGrpSpPr>
          <p:cNvPr id="10" name="Group 9"/>
          <p:cNvGrpSpPr/>
          <p:nvPr/>
        </p:nvGrpSpPr>
        <p:grpSpPr>
          <a:xfrm>
            <a:off x="5868144" y="4797152"/>
            <a:ext cx="3240360" cy="2160240"/>
            <a:chOff x="5868144" y="4797152"/>
            <a:chExt cx="3240360" cy="2160240"/>
          </a:xfrm>
        </p:grpSpPr>
        <p:pic>
          <p:nvPicPr>
            <p:cNvPr id="8" name="Picture 6"/>
            <p:cNvPicPr>
              <a:picLocks noChangeAspect="1" noChangeArrowheads="1"/>
            </p:cNvPicPr>
            <p:nvPr/>
          </p:nvPicPr>
          <p:blipFill>
            <a:blip r:embed="rId6" cstate="print"/>
            <a:srcRect/>
            <a:stretch>
              <a:fillRect/>
            </a:stretch>
          </p:blipFill>
          <p:spPr bwMode="auto">
            <a:xfrm>
              <a:off x="5868144" y="4797152"/>
              <a:ext cx="3240360" cy="2160240"/>
            </a:xfrm>
            <a:prstGeom prst="rect">
              <a:avLst/>
            </a:prstGeom>
            <a:noFill/>
            <a:ln w="9525">
              <a:noFill/>
              <a:miter lim="800000"/>
              <a:headEnd/>
              <a:tailEnd/>
            </a:ln>
          </p:spPr>
        </p:pic>
        <p:pic>
          <p:nvPicPr>
            <p:cNvPr id="9" name="Picture 7"/>
            <p:cNvPicPr>
              <a:picLocks noChangeAspect="1" noChangeArrowheads="1"/>
            </p:cNvPicPr>
            <p:nvPr/>
          </p:nvPicPr>
          <p:blipFill>
            <a:blip r:embed="rId7" cstate="print"/>
            <a:srcRect/>
            <a:stretch>
              <a:fillRect/>
            </a:stretch>
          </p:blipFill>
          <p:spPr bwMode="auto">
            <a:xfrm>
              <a:off x="7740352" y="5288116"/>
              <a:ext cx="1066183" cy="229116"/>
            </a:xfrm>
            <a:prstGeom prst="rect">
              <a:avLst/>
            </a:prstGeom>
            <a:noFill/>
            <a:ln w="9525">
              <a:noFill/>
              <a:miter lim="800000"/>
              <a:headEnd/>
              <a:tailEnd/>
            </a:ln>
          </p:spPr>
        </p:pic>
      </p:grpSp>
    </p:spTree>
    <p:extLst>
      <p:ext uri="{BB962C8B-B14F-4D97-AF65-F5344CB8AC3E}">
        <p14:creationId xmlns:p14="http://schemas.microsoft.com/office/powerpoint/2010/main" val="387416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07333"/>
                                        </p:tgtEl>
                                        <p:attrNameLst>
                                          <p:attrName>style.visibility</p:attrName>
                                        </p:attrNameLst>
                                      </p:cBhvr>
                                      <p:to>
                                        <p:strVal val="visible"/>
                                      </p:to>
                                    </p:set>
                                    <p:animEffect transition="in" filter="wipe(up)">
                                      <p:cBhvr>
                                        <p:cTn id="7" dur="500"/>
                                        <p:tgtEl>
                                          <p:spTgt spid="150733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9074" name="Picture 2"/>
          <p:cNvPicPr>
            <a:picLocks noChangeAspect="1" noChangeArrowheads="1"/>
          </p:cNvPicPr>
          <p:nvPr/>
        </p:nvPicPr>
        <p:blipFill>
          <a:blip r:embed="rId3" cstate="print"/>
          <a:srcRect/>
          <a:stretch>
            <a:fillRect/>
          </a:stretch>
        </p:blipFill>
        <p:spPr bwMode="auto">
          <a:xfrm>
            <a:off x="0" y="3175"/>
            <a:ext cx="9144000" cy="6858000"/>
          </a:xfrm>
          <a:prstGeom prst="rect">
            <a:avLst/>
          </a:prstGeom>
          <a:noFill/>
        </p:spPr>
      </p:pic>
    </p:spTree>
    <p:extLst>
      <p:ext uri="{BB962C8B-B14F-4D97-AF65-F5344CB8AC3E}">
        <p14:creationId xmlns:p14="http://schemas.microsoft.com/office/powerpoint/2010/main" val="19653613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90500" y="6172200"/>
            <a:ext cx="7448550" cy="579438"/>
            <a:chOff x="120" y="3888"/>
            <a:chExt cx="4692" cy="365"/>
          </a:xfrm>
        </p:grpSpPr>
        <p:pic>
          <p:nvPicPr>
            <p:cNvPr id="1541123" name="Picture 3"/>
            <p:cNvPicPr>
              <a:picLocks noChangeAspect="1" noChangeArrowheads="1"/>
            </p:cNvPicPr>
            <p:nvPr/>
          </p:nvPicPr>
          <p:blipFill>
            <a:blip r:embed="rId3" cstate="print"/>
            <a:srcRect/>
            <a:stretch>
              <a:fillRect/>
            </a:stretch>
          </p:blipFill>
          <p:spPr bwMode="auto">
            <a:xfrm>
              <a:off x="1288" y="3888"/>
              <a:ext cx="3524" cy="360"/>
            </a:xfrm>
            <a:prstGeom prst="rect">
              <a:avLst/>
            </a:prstGeom>
            <a:noFill/>
            <a:ln w="22225">
              <a:noFill/>
              <a:miter lim="800000"/>
              <a:headEnd/>
              <a:tailEnd/>
            </a:ln>
            <a:effectLst/>
          </p:spPr>
        </p:pic>
        <p:sp>
          <p:nvSpPr>
            <p:cNvPr id="1541124" name="Text Box 4"/>
            <p:cNvSpPr txBox="1">
              <a:spLocks noChangeArrowheads="1"/>
            </p:cNvSpPr>
            <p:nvPr/>
          </p:nvSpPr>
          <p:spPr bwMode="auto">
            <a:xfrm>
              <a:off x="120" y="3888"/>
              <a:ext cx="1176" cy="365"/>
            </a:xfrm>
            <a:prstGeom prst="rect">
              <a:avLst/>
            </a:prstGeom>
            <a:solidFill>
              <a:srgbClr val="FFFFFF"/>
            </a:solidFill>
            <a:ln w="22225">
              <a:noFill/>
              <a:miter lim="800000"/>
              <a:headEnd/>
              <a:tailEnd/>
            </a:ln>
            <a:effectLst/>
          </p:spPr>
          <p:txBody>
            <a:bodyPr wrap="none">
              <a:spAutoFit/>
            </a:bodyPr>
            <a:lstStyle/>
            <a:p>
              <a:r>
                <a:rPr lang="en-GB" sz="3200">
                  <a:solidFill>
                    <a:srgbClr val="FF5050"/>
                  </a:solidFill>
                </a:rPr>
                <a:t>“Flux” is  </a:t>
              </a:r>
            </a:p>
          </p:txBody>
        </p:sp>
      </p:grpSp>
      <p:grpSp>
        <p:nvGrpSpPr>
          <p:cNvPr id="3" name="Group 5"/>
          <p:cNvGrpSpPr>
            <a:grpSpLocks/>
          </p:cNvGrpSpPr>
          <p:nvPr/>
        </p:nvGrpSpPr>
        <p:grpSpPr bwMode="auto">
          <a:xfrm>
            <a:off x="1371600" y="685800"/>
            <a:ext cx="6400800" cy="5449888"/>
            <a:chOff x="720" y="336"/>
            <a:chExt cx="4272" cy="3625"/>
          </a:xfrm>
        </p:grpSpPr>
        <p:pic>
          <p:nvPicPr>
            <p:cNvPr id="1541126" name="Picture 6"/>
            <p:cNvPicPr>
              <a:picLocks noChangeAspect="1" noChangeArrowheads="1"/>
            </p:cNvPicPr>
            <p:nvPr/>
          </p:nvPicPr>
          <p:blipFill>
            <a:blip r:embed="rId4" cstate="print"/>
            <a:srcRect/>
            <a:stretch>
              <a:fillRect/>
            </a:stretch>
          </p:blipFill>
          <p:spPr bwMode="auto">
            <a:xfrm>
              <a:off x="720" y="336"/>
              <a:ext cx="4272" cy="3625"/>
            </a:xfrm>
            <a:prstGeom prst="rect">
              <a:avLst/>
            </a:prstGeom>
            <a:noFill/>
            <a:ln w="34925">
              <a:noFill/>
              <a:miter lim="800000"/>
              <a:headEnd/>
              <a:tailEnd/>
            </a:ln>
            <a:effectLst/>
          </p:spPr>
        </p:pic>
        <p:sp>
          <p:nvSpPr>
            <p:cNvPr id="1541127" name="Rectangle 7"/>
            <p:cNvSpPr>
              <a:spLocks noChangeArrowheads="1"/>
            </p:cNvSpPr>
            <p:nvPr/>
          </p:nvSpPr>
          <p:spPr bwMode="auto">
            <a:xfrm>
              <a:off x="720" y="3696"/>
              <a:ext cx="576" cy="192"/>
            </a:xfrm>
            <a:prstGeom prst="rect">
              <a:avLst/>
            </a:prstGeom>
            <a:solidFill>
              <a:srgbClr val="FFFFFF"/>
            </a:solidFill>
            <a:ln w="22225">
              <a:noFill/>
              <a:miter lim="800000"/>
              <a:headEnd/>
              <a:tailEnd/>
            </a:ln>
            <a:effectLst/>
          </p:spPr>
          <p:txBody>
            <a:bodyPr wrap="none" anchor="ctr"/>
            <a:lstStyle/>
            <a:p>
              <a:endParaRPr lang="en-GB"/>
            </a:p>
          </p:txBody>
        </p:sp>
      </p:grpSp>
      <p:sp>
        <p:nvSpPr>
          <p:cNvPr id="1541128" name="Text Box 8"/>
          <p:cNvSpPr txBox="1">
            <a:spLocks noChangeArrowheads="1"/>
          </p:cNvSpPr>
          <p:nvPr/>
        </p:nvSpPr>
        <p:spPr bwMode="auto">
          <a:xfrm>
            <a:off x="1219200" y="152400"/>
            <a:ext cx="6858000" cy="519113"/>
          </a:xfrm>
          <a:prstGeom prst="rect">
            <a:avLst/>
          </a:prstGeom>
          <a:noFill/>
          <a:ln w="22225">
            <a:noFill/>
            <a:miter lim="800000"/>
            <a:headEnd/>
            <a:tailEnd/>
          </a:ln>
          <a:effectLst/>
        </p:spPr>
        <p:txBody>
          <a:bodyPr>
            <a:spAutoFit/>
          </a:bodyPr>
          <a:lstStyle/>
          <a:p>
            <a:r>
              <a:rPr lang="en-GB" b="1">
                <a:latin typeface="Arial Black" pitchFamily="34" charset="0"/>
              </a:rPr>
              <a:t>22,400 solar neutrino events!</a:t>
            </a:r>
          </a:p>
        </p:txBody>
      </p:sp>
    </p:spTree>
    <p:extLst>
      <p:ext uri="{BB962C8B-B14F-4D97-AF65-F5344CB8AC3E}">
        <p14:creationId xmlns:p14="http://schemas.microsoft.com/office/powerpoint/2010/main" val="18069007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3170" name="Picture 2"/>
          <p:cNvPicPr>
            <a:picLocks noChangeAspect="1" noChangeArrowheads="1"/>
          </p:cNvPicPr>
          <p:nvPr/>
        </p:nvPicPr>
        <p:blipFill>
          <a:blip r:embed="rId3" cstate="print"/>
          <a:srcRect/>
          <a:stretch>
            <a:fillRect/>
          </a:stretch>
        </p:blipFill>
        <p:spPr bwMode="auto">
          <a:xfrm>
            <a:off x="1776413" y="6124575"/>
            <a:ext cx="5737225" cy="571500"/>
          </a:xfrm>
          <a:prstGeom prst="rect">
            <a:avLst/>
          </a:prstGeom>
          <a:noFill/>
          <a:ln w="22225">
            <a:noFill/>
            <a:miter lim="800000"/>
            <a:headEnd/>
            <a:tailEnd/>
          </a:ln>
          <a:effectLst/>
        </p:spPr>
      </p:pic>
      <p:grpSp>
        <p:nvGrpSpPr>
          <p:cNvPr id="2" name="Group 3"/>
          <p:cNvGrpSpPr>
            <a:grpSpLocks/>
          </p:cNvGrpSpPr>
          <p:nvPr/>
        </p:nvGrpSpPr>
        <p:grpSpPr bwMode="auto">
          <a:xfrm>
            <a:off x="1371600" y="685800"/>
            <a:ext cx="6400800" cy="5449888"/>
            <a:chOff x="720" y="336"/>
            <a:chExt cx="4272" cy="3625"/>
          </a:xfrm>
        </p:grpSpPr>
        <p:pic>
          <p:nvPicPr>
            <p:cNvPr id="1543172" name="Picture 4"/>
            <p:cNvPicPr>
              <a:picLocks noChangeAspect="1" noChangeArrowheads="1"/>
            </p:cNvPicPr>
            <p:nvPr/>
          </p:nvPicPr>
          <p:blipFill>
            <a:blip r:embed="rId4" cstate="print"/>
            <a:srcRect/>
            <a:stretch>
              <a:fillRect/>
            </a:stretch>
          </p:blipFill>
          <p:spPr bwMode="auto">
            <a:xfrm>
              <a:off x="720" y="336"/>
              <a:ext cx="4272" cy="3625"/>
            </a:xfrm>
            <a:prstGeom prst="rect">
              <a:avLst/>
            </a:prstGeom>
            <a:noFill/>
            <a:ln w="34925">
              <a:noFill/>
              <a:miter lim="800000"/>
              <a:headEnd/>
              <a:tailEnd/>
            </a:ln>
            <a:effectLst/>
          </p:spPr>
        </p:pic>
        <p:sp>
          <p:nvSpPr>
            <p:cNvPr id="1543173" name="Rectangle 5"/>
            <p:cNvSpPr>
              <a:spLocks noChangeArrowheads="1"/>
            </p:cNvSpPr>
            <p:nvPr/>
          </p:nvSpPr>
          <p:spPr bwMode="auto">
            <a:xfrm>
              <a:off x="720" y="3696"/>
              <a:ext cx="576" cy="192"/>
            </a:xfrm>
            <a:prstGeom prst="rect">
              <a:avLst/>
            </a:prstGeom>
            <a:solidFill>
              <a:srgbClr val="FFFFFF"/>
            </a:solidFill>
            <a:ln w="22225">
              <a:noFill/>
              <a:miter lim="800000"/>
              <a:headEnd/>
              <a:tailEnd/>
            </a:ln>
            <a:effectLst/>
          </p:spPr>
          <p:txBody>
            <a:bodyPr wrap="none" anchor="ctr"/>
            <a:lstStyle/>
            <a:p>
              <a:endParaRPr lang="en-GB"/>
            </a:p>
          </p:txBody>
        </p:sp>
      </p:grpSp>
      <p:sp>
        <p:nvSpPr>
          <p:cNvPr id="1543174" name="Text Box 6"/>
          <p:cNvSpPr txBox="1">
            <a:spLocks noChangeArrowheads="1"/>
          </p:cNvSpPr>
          <p:nvPr/>
        </p:nvSpPr>
        <p:spPr bwMode="auto">
          <a:xfrm>
            <a:off x="1219200" y="152400"/>
            <a:ext cx="6858000" cy="519113"/>
          </a:xfrm>
          <a:prstGeom prst="rect">
            <a:avLst/>
          </a:prstGeom>
          <a:noFill/>
          <a:ln w="22225">
            <a:noFill/>
            <a:miter lim="800000"/>
            <a:headEnd/>
            <a:tailEnd/>
          </a:ln>
          <a:effectLst/>
        </p:spPr>
        <p:txBody>
          <a:bodyPr>
            <a:spAutoFit/>
          </a:bodyPr>
          <a:lstStyle/>
          <a:p>
            <a:r>
              <a:rPr lang="en-GB" b="1">
                <a:latin typeface="Arial Black" pitchFamily="34" charset="0"/>
              </a:rPr>
              <a:t>22,400 solar neutrino events!</a:t>
            </a:r>
          </a:p>
        </p:txBody>
      </p:sp>
    </p:spTree>
    <p:extLst>
      <p:ext uri="{BB962C8B-B14F-4D97-AF65-F5344CB8AC3E}">
        <p14:creationId xmlns:p14="http://schemas.microsoft.com/office/powerpoint/2010/main" val="10421462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18" name="AutoShape 2"/>
          <p:cNvSpPr>
            <a:spLocks noChangeArrowheads="1"/>
          </p:cNvSpPr>
          <p:nvPr/>
        </p:nvSpPr>
        <p:spPr bwMode="auto">
          <a:xfrm>
            <a:off x="990600" y="719138"/>
            <a:ext cx="7239000" cy="5257800"/>
          </a:xfrm>
          <a:prstGeom prst="flowChartProcess">
            <a:avLst/>
          </a:prstGeom>
          <a:solidFill>
            <a:srgbClr val="CCECFF"/>
          </a:solidFill>
          <a:ln w="9525">
            <a:solidFill>
              <a:schemeClr val="tx1"/>
            </a:solidFill>
            <a:miter lim="800000"/>
            <a:headEnd/>
            <a:tailEnd/>
          </a:ln>
          <a:effectLst/>
        </p:spPr>
        <p:txBody>
          <a:bodyPr wrap="none" anchor="ctr"/>
          <a:lstStyle/>
          <a:p>
            <a:endParaRPr lang="en-GB"/>
          </a:p>
        </p:txBody>
      </p:sp>
      <p:pic>
        <p:nvPicPr>
          <p:cNvPr id="1545219" name="Picture 3"/>
          <p:cNvPicPr>
            <a:picLocks noChangeAspect="1" noChangeArrowheads="1"/>
          </p:cNvPicPr>
          <p:nvPr/>
        </p:nvPicPr>
        <p:blipFill>
          <a:blip r:embed="rId3" cstate="print"/>
          <a:srcRect/>
          <a:stretch>
            <a:fillRect/>
          </a:stretch>
        </p:blipFill>
        <p:spPr bwMode="auto">
          <a:xfrm>
            <a:off x="1066800" y="874713"/>
            <a:ext cx="7143750" cy="614362"/>
          </a:xfrm>
          <a:prstGeom prst="rect">
            <a:avLst/>
          </a:prstGeom>
          <a:noFill/>
          <a:ln w="9525">
            <a:noFill/>
            <a:miter lim="800000"/>
            <a:headEnd/>
            <a:tailEnd/>
          </a:ln>
          <a:effectLst/>
        </p:spPr>
      </p:pic>
      <p:pic>
        <p:nvPicPr>
          <p:cNvPr id="1545220" name="Picture 4"/>
          <p:cNvPicPr>
            <a:picLocks noChangeAspect="1" noChangeArrowheads="1"/>
          </p:cNvPicPr>
          <p:nvPr/>
        </p:nvPicPr>
        <p:blipFill>
          <a:blip r:embed="rId4" cstate="print"/>
          <a:srcRect/>
          <a:stretch>
            <a:fillRect/>
          </a:stretch>
        </p:blipFill>
        <p:spPr bwMode="auto">
          <a:xfrm>
            <a:off x="2209800" y="5502275"/>
            <a:ext cx="4724400" cy="388938"/>
          </a:xfrm>
          <a:prstGeom prst="rect">
            <a:avLst/>
          </a:prstGeom>
          <a:noFill/>
          <a:ln w="9525">
            <a:noFill/>
            <a:miter lim="800000"/>
            <a:headEnd/>
            <a:tailEnd/>
          </a:ln>
          <a:effectLst/>
        </p:spPr>
      </p:pic>
      <p:pic>
        <p:nvPicPr>
          <p:cNvPr id="1545221" name="Picture 5"/>
          <p:cNvPicPr>
            <a:picLocks noChangeAspect="1" noChangeArrowheads="1"/>
          </p:cNvPicPr>
          <p:nvPr/>
        </p:nvPicPr>
        <p:blipFill>
          <a:blip r:embed="rId5" cstate="print"/>
          <a:srcRect/>
          <a:stretch>
            <a:fillRect/>
          </a:stretch>
        </p:blipFill>
        <p:spPr bwMode="auto">
          <a:xfrm>
            <a:off x="1438275" y="1741488"/>
            <a:ext cx="812800" cy="3624262"/>
          </a:xfrm>
          <a:prstGeom prst="rect">
            <a:avLst/>
          </a:prstGeom>
          <a:noFill/>
          <a:ln w="9525">
            <a:noFill/>
            <a:miter lim="800000"/>
            <a:headEnd/>
            <a:tailEnd/>
          </a:ln>
          <a:effectLst/>
        </p:spPr>
      </p:pic>
      <p:pic>
        <p:nvPicPr>
          <p:cNvPr id="1545222" name="Picture 6"/>
          <p:cNvPicPr>
            <a:picLocks noChangeAspect="1" noChangeArrowheads="1"/>
          </p:cNvPicPr>
          <p:nvPr/>
        </p:nvPicPr>
        <p:blipFill>
          <a:blip r:embed="rId6" cstate="print"/>
          <a:srcRect/>
          <a:stretch>
            <a:fillRect/>
          </a:stretch>
        </p:blipFill>
        <p:spPr bwMode="auto">
          <a:xfrm>
            <a:off x="1752600" y="4038600"/>
            <a:ext cx="1133475" cy="1035050"/>
          </a:xfrm>
          <a:prstGeom prst="rect">
            <a:avLst/>
          </a:prstGeom>
          <a:noFill/>
          <a:ln w="9525">
            <a:noFill/>
            <a:miter lim="800000"/>
            <a:headEnd/>
            <a:tailEnd/>
          </a:ln>
          <a:effectLst/>
        </p:spPr>
      </p:pic>
      <p:pic>
        <p:nvPicPr>
          <p:cNvPr id="1545223" name="Picture 7"/>
          <p:cNvPicPr>
            <a:picLocks noChangeAspect="1" noChangeArrowheads="1"/>
          </p:cNvPicPr>
          <p:nvPr/>
        </p:nvPicPr>
        <p:blipFill>
          <a:blip r:embed="rId7" cstate="print"/>
          <a:srcRect/>
          <a:stretch>
            <a:fillRect/>
          </a:stretch>
        </p:blipFill>
        <p:spPr bwMode="auto">
          <a:xfrm>
            <a:off x="4083050" y="1855788"/>
            <a:ext cx="858838" cy="3554412"/>
          </a:xfrm>
          <a:prstGeom prst="rect">
            <a:avLst/>
          </a:prstGeom>
          <a:noFill/>
          <a:ln w="9525">
            <a:noFill/>
            <a:miter lim="800000"/>
            <a:headEnd/>
            <a:tailEnd/>
          </a:ln>
          <a:effectLst/>
        </p:spPr>
      </p:pic>
      <p:pic>
        <p:nvPicPr>
          <p:cNvPr id="1545224" name="Picture 8"/>
          <p:cNvPicPr>
            <a:picLocks noChangeAspect="1" noChangeArrowheads="1"/>
          </p:cNvPicPr>
          <p:nvPr/>
        </p:nvPicPr>
        <p:blipFill>
          <a:blip r:embed="rId8" cstate="print"/>
          <a:srcRect/>
          <a:stretch>
            <a:fillRect/>
          </a:stretch>
        </p:blipFill>
        <p:spPr bwMode="auto">
          <a:xfrm>
            <a:off x="4391025" y="3402013"/>
            <a:ext cx="1106488" cy="1674812"/>
          </a:xfrm>
          <a:prstGeom prst="rect">
            <a:avLst/>
          </a:prstGeom>
          <a:noFill/>
          <a:ln w="9525">
            <a:noFill/>
            <a:miter lim="800000"/>
            <a:headEnd/>
            <a:tailEnd/>
          </a:ln>
          <a:effectLst/>
        </p:spPr>
      </p:pic>
      <p:pic>
        <p:nvPicPr>
          <p:cNvPr id="1545225" name="Picture 9"/>
          <p:cNvPicPr>
            <a:picLocks noChangeAspect="1" noChangeArrowheads="1"/>
          </p:cNvPicPr>
          <p:nvPr/>
        </p:nvPicPr>
        <p:blipFill>
          <a:blip r:embed="rId9" cstate="print"/>
          <a:srcRect/>
          <a:stretch>
            <a:fillRect/>
          </a:stretch>
        </p:blipFill>
        <p:spPr bwMode="auto">
          <a:xfrm>
            <a:off x="2908300" y="3733800"/>
            <a:ext cx="1152525" cy="1343025"/>
          </a:xfrm>
          <a:prstGeom prst="rect">
            <a:avLst/>
          </a:prstGeom>
          <a:noFill/>
          <a:ln w="9525">
            <a:noFill/>
            <a:miter lim="800000"/>
            <a:headEnd/>
            <a:tailEnd/>
          </a:ln>
          <a:effectLst/>
        </p:spPr>
      </p:pic>
      <p:pic>
        <p:nvPicPr>
          <p:cNvPr id="1545226" name="Picture 10"/>
          <p:cNvPicPr>
            <a:picLocks noChangeArrowheads="1"/>
          </p:cNvPicPr>
          <p:nvPr/>
        </p:nvPicPr>
        <p:blipFill>
          <a:blip r:embed="rId10" cstate="print"/>
          <a:srcRect/>
          <a:stretch>
            <a:fillRect/>
          </a:stretch>
        </p:blipFill>
        <p:spPr bwMode="auto">
          <a:xfrm>
            <a:off x="6583363" y="2076450"/>
            <a:ext cx="703262" cy="3265488"/>
          </a:xfrm>
          <a:prstGeom prst="rect">
            <a:avLst/>
          </a:prstGeom>
          <a:noFill/>
          <a:ln w="9525">
            <a:noFill/>
            <a:miter lim="800000"/>
            <a:headEnd/>
            <a:tailEnd/>
          </a:ln>
          <a:effectLst/>
        </p:spPr>
      </p:pic>
      <p:grpSp>
        <p:nvGrpSpPr>
          <p:cNvPr id="2" name="Group 11"/>
          <p:cNvGrpSpPr>
            <a:grpSpLocks/>
          </p:cNvGrpSpPr>
          <p:nvPr/>
        </p:nvGrpSpPr>
        <p:grpSpPr bwMode="auto">
          <a:xfrm>
            <a:off x="5610225" y="3276600"/>
            <a:ext cx="2206625" cy="1912938"/>
            <a:chOff x="3534" y="2064"/>
            <a:chExt cx="1390" cy="1205"/>
          </a:xfrm>
        </p:grpSpPr>
        <p:grpSp>
          <p:nvGrpSpPr>
            <p:cNvPr id="3" name="Group 12"/>
            <p:cNvGrpSpPr>
              <a:grpSpLocks/>
            </p:cNvGrpSpPr>
            <p:nvPr/>
          </p:nvGrpSpPr>
          <p:grpSpPr bwMode="auto">
            <a:xfrm>
              <a:off x="3642" y="2064"/>
              <a:ext cx="1215" cy="1205"/>
              <a:chOff x="3642" y="2304"/>
              <a:chExt cx="1215" cy="1205"/>
            </a:xfrm>
          </p:grpSpPr>
          <p:pic>
            <p:nvPicPr>
              <p:cNvPr id="1545229" name="Picture 13"/>
              <p:cNvPicPr>
                <a:picLocks noChangeAspect="1" noChangeArrowheads="1"/>
              </p:cNvPicPr>
              <p:nvPr/>
            </p:nvPicPr>
            <p:blipFill>
              <a:blip r:embed="rId11" cstate="print"/>
              <a:srcRect/>
              <a:stretch>
                <a:fillRect/>
              </a:stretch>
            </p:blipFill>
            <p:spPr bwMode="auto">
              <a:xfrm>
                <a:off x="3694" y="2309"/>
                <a:ext cx="1163" cy="1200"/>
              </a:xfrm>
              <a:prstGeom prst="rect">
                <a:avLst/>
              </a:prstGeom>
              <a:noFill/>
              <a:ln w="9525">
                <a:noFill/>
                <a:miter lim="800000"/>
                <a:headEnd/>
                <a:tailEnd/>
              </a:ln>
              <a:effectLst/>
            </p:spPr>
          </p:pic>
          <p:sp>
            <p:nvSpPr>
              <p:cNvPr id="1545230" name="Rectangle 14"/>
              <p:cNvSpPr>
                <a:spLocks noChangeArrowheads="1"/>
              </p:cNvSpPr>
              <p:nvPr/>
            </p:nvSpPr>
            <p:spPr bwMode="auto">
              <a:xfrm>
                <a:off x="3642" y="2304"/>
                <a:ext cx="288" cy="192"/>
              </a:xfrm>
              <a:prstGeom prst="rect">
                <a:avLst/>
              </a:prstGeom>
              <a:solidFill>
                <a:srgbClr val="CCFFCC"/>
              </a:solidFill>
              <a:ln w="38100">
                <a:noFill/>
                <a:miter lim="800000"/>
                <a:headEnd/>
                <a:tailEnd/>
              </a:ln>
              <a:effectLst/>
            </p:spPr>
            <p:txBody>
              <a:bodyPr wrap="none" anchor="ctr"/>
              <a:lstStyle/>
              <a:p>
                <a:endParaRPr lang="en-GB"/>
              </a:p>
            </p:txBody>
          </p:sp>
          <p:sp>
            <p:nvSpPr>
              <p:cNvPr id="1545231" name="Rectangle 15"/>
              <p:cNvSpPr>
                <a:spLocks noChangeArrowheads="1"/>
              </p:cNvSpPr>
              <p:nvPr/>
            </p:nvSpPr>
            <p:spPr bwMode="auto">
              <a:xfrm>
                <a:off x="4512" y="2304"/>
                <a:ext cx="288" cy="192"/>
              </a:xfrm>
              <a:prstGeom prst="rect">
                <a:avLst/>
              </a:prstGeom>
              <a:solidFill>
                <a:srgbClr val="CCFFCC"/>
              </a:solidFill>
              <a:ln w="38100">
                <a:noFill/>
                <a:miter lim="800000"/>
                <a:headEnd/>
                <a:tailEnd/>
              </a:ln>
              <a:effectLst/>
            </p:spPr>
            <p:txBody>
              <a:bodyPr wrap="none" anchor="ctr"/>
              <a:lstStyle/>
              <a:p>
                <a:endParaRPr lang="en-GB"/>
              </a:p>
            </p:txBody>
          </p:sp>
        </p:grpSp>
        <p:sp>
          <p:nvSpPr>
            <p:cNvPr id="1545232" name="Text Box 16"/>
            <p:cNvSpPr txBox="1">
              <a:spLocks noChangeArrowheads="1"/>
            </p:cNvSpPr>
            <p:nvPr/>
          </p:nvSpPr>
          <p:spPr bwMode="auto">
            <a:xfrm>
              <a:off x="4474" y="2064"/>
              <a:ext cx="450" cy="231"/>
            </a:xfrm>
            <a:prstGeom prst="rect">
              <a:avLst/>
            </a:prstGeom>
            <a:noFill/>
            <a:ln w="22225">
              <a:noFill/>
              <a:miter lim="800000"/>
              <a:headEnd/>
              <a:tailEnd/>
            </a:ln>
            <a:effectLst/>
          </p:spPr>
          <p:txBody>
            <a:bodyPr wrap="none">
              <a:spAutoFit/>
            </a:bodyPr>
            <a:lstStyle/>
            <a:p>
              <a:r>
                <a:rPr lang="en-GB" sz="1800" b="1">
                  <a:solidFill>
                    <a:schemeClr val="tx1"/>
                  </a:solidFill>
                </a:rPr>
                <a:t>70</a:t>
              </a:r>
              <a:r>
                <a:rPr lang="en-GB" sz="1800" b="1">
                  <a:solidFill>
                    <a:schemeClr val="tx1"/>
                  </a:solidFill>
                  <a:cs typeface="Tahoma" pitchFamily="34" charset="0"/>
                </a:rPr>
                <a:t>±5</a:t>
              </a:r>
            </a:p>
          </p:txBody>
        </p:sp>
        <p:sp>
          <p:nvSpPr>
            <p:cNvPr id="1545233" name="Text Box 17"/>
            <p:cNvSpPr txBox="1">
              <a:spLocks noChangeArrowheads="1"/>
            </p:cNvSpPr>
            <p:nvPr/>
          </p:nvSpPr>
          <p:spPr bwMode="auto">
            <a:xfrm>
              <a:off x="3534" y="2064"/>
              <a:ext cx="450" cy="231"/>
            </a:xfrm>
            <a:prstGeom prst="rect">
              <a:avLst/>
            </a:prstGeom>
            <a:noFill/>
            <a:ln w="22225">
              <a:noFill/>
              <a:miter lim="800000"/>
              <a:headEnd/>
              <a:tailEnd/>
            </a:ln>
            <a:effectLst/>
          </p:spPr>
          <p:txBody>
            <a:bodyPr wrap="none">
              <a:spAutoFit/>
            </a:bodyPr>
            <a:lstStyle/>
            <a:p>
              <a:r>
                <a:rPr lang="en-GB" sz="1800" b="1">
                  <a:solidFill>
                    <a:schemeClr val="tx1"/>
                  </a:solidFill>
                </a:rPr>
                <a:t>70</a:t>
              </a:r>
              <a:r>
                <a:rPr lang="en-GB" sz="1800" b="1">
                  <a:solidFill>
                    <a:schemeClr val="tx1"/>
                  </a:solidFill>
                  <a:cs typeface="Tahoma" pitchFamily="34" charset="0"/>
                </a:rPr>
                <a:t>±4</a:t>
              </a:r>
            </a:p>
          </p:txBody>
        </p:sp>
      </p:grpSp>
      <p:sp>
        <p:nvSpPr>
          <p:cNvPr id="18" name="Text Box 12"/>
          <p:cNvSpPr txBox="1">
            <a:spLocks noChangeArrowheads="1"/>
          </p:cNvSpPr>
          <p:nvPr/>
        </p:nvSpPr>
        <p:spPr bwMode="auto">
          <a:xfrm>
            <a:off x="575039" y="6165304"/>
            <a:ext cx="6013185" cy="523220"/>
          </a:xfrm>
          <a:prstGeom prst="rect">
            <a:avLst/>
          </a:prstGeom>
          <a:noFill/>
          <a:ln w="44450">
            <a:noFill/>
            <a:miter lim="800000"/>
            <a:headEnd/>
            <a:tailEnd/>
          </a:ln>
          <a:effectLst/>
        </p:spPr>
        <p:txBody>
          <a:bodyPr wrap="none">
            <a:spAutoFit/>
          </a:bodyPr>
          <a:lstStyle/>
          <a:p>
            <a:r>
              <a:rPr lang="en-GB" dirty="0" smtClean="0"/>
              <a:t>But no “smoking gun” for oscillations…</a:t>
            </a:r>
            <a:endParaRPr lang="en-GB" dirty="0"/>
          </a:p>
        </p:txBody>
      </p:sp>
    </p:spTree>
    <p:extLst>
      <p:ext uri="{BB962C8B-B14F-4D97-AF65-F5344CB8AC3E}">
        <p14:creationId xmlns:p14="http://schemas.microsoft.com/office/powerpoint/2010/main" val="129532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45225"/>
                                        </p:tgtEl>
                                        <p:attrNameLst>
                                          <p:attrName>style.visibility</p:attrName>
                                        </p:attrNameLst>
                                      </p:cBhvr>
                                      <p:to>
                                        <p:strVal val="visible"/>
                                      </p:to>
                                    </p:set>
                                    <p:animEffect transition="in" filter="wipe(down)">
                                      <p:cBhvr>
                                        <p:cTn id="7" dur="500"/>
                                        <p:tgtEl>
                                          <p:spTgt spid="15452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1058" name="Text Box 2"/>
          <p:cNvSpPr txBox="1">
            <a:spLocks noChangeArrowheads="1"/>
          </p:cNvSpPr>
          <p:nvPr/>
        </p:nvSpPr>
        <p:spPr bwMode="auto">
          <a:xfrm>
            <a:off x="7543800" y="6486525"/>
            <a:ext cx="1622425" cy="366713"/>
          </a:xfrm>
          <a:prstGeom prst="rect">
            <a:avLst/>
          </a:prstGeom>
          <a:noFill/>
          <a:ln w="9525">
            <a:noFill/>
            <a:miter lim="800000"/>
            <a:headEnd/>
            <a:tailEnd/>
          </a:ln>
          <a:effectLst/>
        </p:spPr>
        <p:txBody>
          <a:bodyPr wrap="none">
            <a:spAutoFit/>
          </a:bodyPr>
          <a:lstStyle/>
          <a:p>
            <a:r>
              <a:rPr lang="en-GB" sz="1800">
                <a:solidFill>
                  <a:schemeClr val="hlink"/>
                </a:solidFill>
                <a:latin typeface="Haettenschweiler" pitchFamily="34" charset="0"/>
              </a:rPr>
              <a:t>Imperial College/RAL</a:t>
            </a:r>
          </a:p>
        </p:txBody>
      </p:sp>
      <p:sp>
        <p:nvSpPr>
          <p:cNvPr id="1581059" name="Rectangle 3"/>
          <p:cNvSpPr>
            <a:spLocks noGrp="1" noChangeArrowheads="1"/>
          </p:cNvSpPr>
          <p:nvPr>
            <p:ph type="title"/>
          </p:nvPr>
        </p:nvSpPr>
        <p:spPr>
          <a:xfrm>
            <a:off x="1066800" y="-228600"/>
            <a:ext cx="7772400" cy="1143000"/>
          </a:xfrm>
          <a:noFill/>
          <a:ln/>
        </p:spPr>
        <p:txBody>
          <a:bodyPr/>
          <a:lstStyle/>
          <a:p>
            <a:r>
              <a:rPr lang="en-GB" sz="3600" i="1" dirty="0" smtClean="0">
                <a:latin typeface="Arial" charset="0"/>
              </a:rPr>
              <a:t>The Sudbury Neutrino Observatory</a:t>
            </a:r>
            <a:endParaRPr lang="en-GB" sz="3600" i="1" dirty="0">
              <a:latin typeface="Arial" charset="0"/>
            </a:endParaRPr>
          </a:p>
        </p:txBody>
      </p:sp>
      <p:pic>
        <p:nvPicPr>
          <p:cNvPr id="1581060" name="Picture 4" descr="SNOdeck"/>
          <p:cNvPicPr>
            <a:picLocks noChangeAspect="1" noChangeArrowheads="1"/>
          </p:cNvPicPr>
          <p:nvPr/>
        </p:nvPicPr>
        <p:blipFill>
          <a:blip r:embed="rId3" cstate="print"/>
          <a:srcRect/>
          <a:stretch>
            <a:fillRect/>
          </a:stretch>
        </p:blipFill>
        <p:spPr bwMode="auto">
          <a:xfrm>
            <a:off x="444500" y="838200"/>
            <a:ext cx="3975100" cy="5181600"/>
          </a:xfrm>
          <a:prstGeom prst="rect">
            <a:avLst/>
          </a:prstGeom>
          <a:noFill/>
        </p:spPr>
      </p:pic>
      <p:grpSp>
        <p:nvGrpSpPr>
          <p:cNvPr id="2" name="Group 5"/>
          <p:cNvGrpSpPr>
            <a:grpSpLocks/>
          </p:cNvGrpSpPr>
          <p:nvPr/>
        </p:nvGrpSpPr>
        <p:grpSpPr bwMode="auto">
          <a:xfrm>
            <a:off x="4849813" y="2840038"/>
            <a:ext cx="3886200" cy="615950"/>
            <a:chOff x="672" y="2062"/>
            <a:chExt cx="2448" cy="388"/>
          </a:xfrm>
        </p:grpSpPr>
        <p:sp>
          <p:nvSpPr>
            <p:cNvPr id="1581062" name="Oval 6"/>
            <p:cNvSpPr>
              <a:spLocks noChangeArrowheads="1"/>
            </p:cNvSpPr>
            <p:nvPr/>
          </p:nvSpPr>
          <p:spPr bwMode="auto">
            <a:xfrm>
              <a:off x="672" y="2064"/>
              <a:ext cx="350" cy="336"/>
            </a:xfrm>
            <a:prstGeom prst="ellipse">
              <a:avLst/>
            </a:prstGeom>
            <a:solidFill>
              <a:srgbClr val="009900"/>
            </a:solidFill>
            <a:ln w="9525">
              <a:solidFill>
                <a:schemeClr val="tx1"/>
              </a:solidFill>
              <a:round/>
              <a:headEnd/>
              <a:tailEnd/>
            </a:ln>
            <a:effectLst/>
          </p:spPr>
          <p:txBody>
            <a:bodyPr wrap="none" lIns="92998" tIns="46499" rIns="92998" bIns="46499" anchor="ctr"/>
            <a:lstStyle/>
            <a:p>
              <a:pPr defTabSz="930275" eaLnBrk="0" hangingPunct="0"/>
              <a:r>
                <a:rPr lang="en-US" altLang="en-US" sz="2000" b="1">
                  <a:solidFill>
                    <a:schemeClr val="tx1"/>
                  </a:solidFill>
                  <a:latin typeface="Helvetica" pitchFamily="34" charset="0"/>
                </a:rPr>
                <a:t>NC</a:t>
              </a:r>
              <a:endParaRPr lang="en-US" altLang="en-US" sz="2500">
                <a:solidFill>
                  <a:schemeClr val="tx1"/>
                </a:solidFill>
                <a:latin typeface="Times" pitchFamily="18" charset="0"/>
              </a:endParaRPr>
            </a:p>
          </p:txBody>
        </p:sp>
        <p:sp>
          <p:nvSpPr>
            <p:cNvPr id="1581063" name="Rectangle 7"/>
            <p:cNvSpPr>
              <a:spLocks noChangeArrowheads="1"/>
            </p:cNvSpPr>
            <p:nvPr/>
          </p:nvSpPr>
          <p:spPr bwMode="auto">
            <a:xfrm>
              <a:off x="1152" y="2064"/>
              <a:ext cx="1968" cy="386"/>
            </a:xfrm>
            <a:prstGeom prst="rect">
              <a:avLst/>
            </a:prstGeom>
            <a:gradFill rotWithShape="0">
              <a:gsLst>
                <a:gs pos="0">
                  <a:srgbClr val="339933"/>
                </a:gs>
                <a:gs pos="100000">
                  <a:srgbClr val="B2B2B2"/>
                </a:gs>
              </a:gsLst>
              <a:lin ang="2700000" scaled="1"/>
            </a:gradFill>
            <a:ln w="9525">
              <a:noFill/>
              <a:miter lim="800000"/>
              <a:headEnd/>
              <a:tailEnd/>
            </a:ln>
          </p:spPr>
          <p:txBody>
            <a:bodyPr/>
            <a:lstStyle/>
            <a:p>
              <a:endParaRPr lang="en-GB"/>
            </a:p>
          </p:txBody>
        </p:sp>
        <p:sp>
          <p:nvSpPr>
            <p:cNvPr id="1581064" name="Rectangle 8"/>
            <p:cNvSpPr>
              <a:spLocks noChangeArrowheads="1"/>
            </p:cNvSpPr>
            <p:nvPr/>
          </p:nvSpPr>
          <p:spPr bwMode="auto">
            <a:xfrm>
              <a:off x="3008" y="2252"/>
              <a:ext cx="67" cy="182"/>
            </a:xfrm>
            <a:prstGeom prst="rect">
              <a:avLst/>
            </a:prstGeom>
            <a:noFill/>
            <a:ln w="9525">
              <a:noFill/>
              <a:miter lim="800000"/>
              <a:headEnd/>
              <a:tailEnd/>
            </a:ln>
          </p:spPr>
          <p:txBody>
            <a:bodyPr wrap="none" lIns="0" tIns="0" rIns="0" bIns="0">
              <a:spAutoFit/>
            </a:bodyPr>
            <a:lstStyle/>
            <a:p>
              <a:pPr algn="l" eaLnBrk="0" hangingPunct="0"/>
              <a:r>
                <a:rPr lang="en-GB" sz="1900" i="1">
                  <a:solidFill>
                    <a:srgbClr val="000000"/>
                  </a:solidFill>
                </a:rPr>
                <a:t>x</a:t>
              </a:r>
              <a:endParaRPr lang="en-GB" sz="2400">
                <a:solidFill>
                  <a:srgbClr val="000000"/>
                </a:solidFill>
              </a:endParaRPr>
            </a:p>
          </p:txBody>
        </p:sp>
        <p:sp>
          <p:nvSpPr>
            <p:cNvPr id="1581065" name="Rectangle 9"/>
            <p:cNvSpPr>
              <a:spLocks noChangeArrowheads="1"/>
            </p:cNvSpPr>
            <p:nvPr/>
          </p:nvSpPr>
          <p:spPr bwMode="auto">
            <a:xfrm>
              <a:off x="1324" y="2252"/>
              <a:ext cx="67" cy="182"/>
            </a:xfrm>
            <a:prstGeom prst="rect">
              <a:avLst/>
            </a:prstGeom>
            <a:noFill/>
            <a:ln w="9525">
              <a:noFill/>
              <a:miter lim="800000"/>
              <a:headEnd/>
              <a:tailEnd/>
            </a:ln>
          </p:spPr>
          <p:txBody>
            <a:bodyPr wrap="none" lIns="0" tIns="0" rIns="0" bIns="0">
              <a:spAutoFit/>
            </a:bodyPr>
            <a:lstStyle/>
            <a:p>
              <a:pPr algn="l" eaLnBrk="0" hangingPunct="0"/>
              <a:r>
                <a:rPr lang="en-GB" sz="1900" i="1">
                  <a:solidFill>
                    <a:srgbClr val="000000"/>
                  </a:solidFill>
                </a:rPr>
                <a:t>x</a:t>
              </a:r>
              <a:endParaRPr lang="en-GB" sz="2400">
                <a:solidFill>
                  <a:srgbClr val="000000"/>
                </a:solidFill>
              </a:endParaRPr>
            </a:p>
          </p:txBody>
        </p:sp>
        <p:sp>
          <p:nvSpPr>
            <p:cNvPr id="1581066" name="Rectangle 10"/>
            <p:cNvSpPr>
              <a:spLocks noChangeArrowheads="1"/>
            </p:cNvSpPr>
            <p:nvPr/>
          </p:nvSpPr>
          <p:spPr bwMode="auto">
            <a:xfrm>
              <a:off x="2839" y="2062"/>
              <a:ext cx="133" cy="307"/>
            </a:xfrm>
            <a:prstGeom prst="rect">
              <a:avLst/>
            </a:prstGeom>
            <a:noFill/>
            <a:ln w="9525">
              <a:noFill/>
              <a:miter lim="800000"/>
              <a:headEnd/>
              <a:tailEnd/>
            </a:ln>
          </p:spPr>
          <p:txBody>
            <a:bodyPr wrap="none" lIns="0" tIns="0" rIns="0" bIns="0">
              <a:spAutoFit/>
            </a:bodyPr>
            <a:lstStyle/>
            <a:p>
              <a:pPr algn="l" eaLnBrk="0" hangingPunct="0"/>
              <a:r>
                <a:rPr lang="en-GB" sz="3200" i="1">
                  <a:solidFill>
                    <a:srgbClr val="000000"/>
                  </a:solidFill>
                  <a:latin typeface="Symbol" pitchFamily="18" charset="2"/>
                </a:rPr>
                <a:t>n</a:t>
              </a:r>
              <a:endParaRPr lang="en-GB" sz="2400">
                <a:solidFill>
                  <a:srgbClr val="000000"/>
                </a:solidFill>
              </a:endParaRPr>
            </a:p>
          </p:txBody>
        </p:sp>
        <p:sp>
          <p:nvSpPr>
            <p:cNvPr id="1581067" name="Rectangle 11"/>
            <p:cNvSpPr>
              <a:spLocks noChangeArrowheads="1"/>
            </p:cNvSpPr>
            <p:nvPr/>
          </p:nvSpPr>
          <p:spPr bwMode="auto">
            <a:xfrm>
              <a:off x="1155" y="2062"/>
              <a:ext cx="133" cy="307"/>
            </a:xfrm>
            <a:prstGeom prst="rect">
              <a:avLst/>
            </a:prstGeom>
            <a:noFill/>
            <a:ln w="9525">
              <a:noFill/>
              <a:miter lim="800000"/>
              <a:headEnd/>
              <a:tailEnd/>
            </a:ln>
          </p:spPr>
          <p:txBody>
            <a:bodyPr wrap="none" lIns="0" tIns="0" rIns="0" bIns="0">
              <a:spAutoFit/>
            </a:bodyPr>
            <a:lstStyle/>
            <a:p>
              <a:pPr algn="l" eaLnBrk="0" hangingPunct="0"/>
              <a:r>
                <a:rPr lang="en-GB" sz="3200" i="1">
                  <a:solidFill>
                    <a:srgbClr val="000000"/>
                  </a:solidFill>
                  <a:latin typeface="Symbol" pitchFamily="18" charset="2"/>
                </a:rPr>
                <a:t>n</a:t>
              </a:r>
              <a:endParaRPr lang="en-GB" sz="2400">
                <a:solidFill>
                  <a:srgbClr val="000000"/>
                </a:solidFill>
              </a:endParaRPr>
            </a:p>
          </p:txBody>
        </p:sp>
        <p:sp>
          <p:nvSpPr>
            <p:cNvPr id="1581068" name="Rectangle 12"/>
            <p:cNvSpPr>
              <a:spLocks noChangeArrowheads="1"/>
            </p:cNvSpPr>
            <p:nvPr/>
          </p:nvSpPr>
          <p:spPr bwMode="auto">
            <a:xfrm>
              <a:off x="2686" y="2062"/>
              <a:ext cx="141" cy="307"/>
            </a:xfrm>
            <a:prstGeom prst="rect">
              <a:avLst/>
            </a:prstGeom>
            <a:noFill/>
            <a:ln w="9525">
              <a:noFill/>
              <a:miter lim="800000"/>
              <a:headEnd/>
              <a:tailEnd/>
            </a:ln>
          </p:spPr>
          <p:txBody>
            <a:bodyPr wrap="none" lIns="0" tIns="0" rIns="0" bIns="0">
              <a:spAutoFit/>
            </a:bodyPr>
            <a:lstStyle/>
            <a:p>
              <a:pPr algn="l" eaLnBrk="0" hangingPunct="0"/>
              <a:r>
                <a:rPr lang="en-GB" sz="3200">
                  <a:solidFill>
                    <a:srgbClr val="000000"/>
                  </a:solidFill>
                  <a:latin typeface="Symbol" pitchFamily="18" charset="2"/>
                </a:rPr>
                <a:t>+</a:t>
              </a:r>
              <a:endParaRPr lang="en-GB" sz="2400">
                <a:solidFill>
                  <a:srgbClr val="000000"/>
                </a:solidFill>
              </a:endParaRPr>
            </a:p>
          </p:txBody>
        </p:sp>
        <p:sp>
          <p:nvSpPr>
            <p:cNvPr id="1581069" name="Rectangle 13"/>
            <p:cNvSpPr>
              <a:spLocks noChangeArrowheads="1"/>
            </p:cNvSpPr>
            <p:nvPr/>
          </p:nvSpPr>
          <p:spPr bwMode="auto">
            <a:xfrm>
              <a:off x="2317" y="2062"/>
              <a:ext cx="141" cy="307"/>
            </a:xfrm>
            <a:prstGeom prst="rect">
              <a:avLst/>
            </a:prstGeom>
            <a:noFill/>
            <a:ln w="9525">
              <a:noFill/>
              <a:miter lim="800000"/>
              <a:headEnd/>
              <a:tailEnd/>
            </a:ln>
          </p:spPr>
          <p:txBody>
            <a:bodyPr wrap="none" lIns="0" tIns="0" rIns="0" bIns="0">
              <a:spAutoFit/>
            </a:bodyPr>
            <a:lstStyle/>
            <a:p>
              <a:pPr algn="l" eaLnBrk="0" hangingPunct="0"/>
              <a:r>
                <a:rPr lang="en-GB" sz="3200">
                  <a:solidFill>
                    <a:srgbClr val="000000"/>
                  </a:solidFill>
                  <a:latin typeface="Symbol" pitchFamily="18" charset="2"/>
                </a:rPr>
                <a:t>+</a:t>
              </a:r>
              <a:endParaRPr lang="en-GB" sz="2400">
                <a:solidFill>
                  <a:srgbClr val="000000"/>
                </a:solidFill>
              </a:endParaRPr>
            </a:p>
          </p:txBody>
        </p:sp>
        <p:sp>
          <p:nvSpPr>
            <p:cNvPr id="1581070" name="Rectangle 14"/>
            <p:cNvSpPr>
              <a:spLocks noChangeArrowheads="1"/>
            </p:cNvSpPr>
            <p:nvPr/>
          </p:nvSpPr>
          <p:spPr bwMode="auto">
            <a:xfrm>
              <a:off x="1832" y="2062"/>
              <a:ext cx="261" cy="317"/>
            </a:xfrm>
            <a:prstGeom prst="rect">
              <a:avLst/>
            </a:prstGeom>
            <a:noFill/>
            <a:ln w="9525">
              <a:noFill/>
              <a:miter lim="800000"/>
              <a:headEnd/>
              <a:tailEnd/>
            </a:ln>
          </p:spPr>
          <p:txBody>
            <a:bodyPr wrap="none" lIns="0" tIns="0" rIns="0" bIns="0">
              <a:spAutoFit/>
            </a:bodyPr>
            <a:lstStyle/>
            <a:p>
              <a:pPr algn="l" eaLnBrk="0" hangingPunct="0"/>
              <a:r>
                <a:rPr lang="en-GB" sz="3300">
                  <a:solidFill>
                    <a:srgbClr val="000000"/>
                  </a:solidFill>
                  <a:latin typeface="Symbol" pitchFamily="18" charset="2"/>
                  <a:sym typeface="Symbol" pitchFamily="18" charset="2"/>
                </a:rPr>
                <a:t></a:t>
              </a:r>
            </a:p>
          </p:txBody>
        </p:sp>
        <p:sp>
          <p:nvSpPr>
            <p:cNvPr id="1581071" name="Rectangle 15"/>
            <p:cNvSpPr>
              <a:spLocks noChangeArrowheads="1"/>
            </p:cNvSpPr>
            <p:nvPr/>
          </p:nvSpPr>
          <p:spPr bwMode="auto">
            <a:xfrm>
              <a:off x="1463" y="2062"/>
              <a:ext cx="141" cy="307"/>
            </a:xfrm>
            <a:prstGeom prst="rect">
              <a:avLst/>
            </a:prstGeom>
            <a:noFill/>
            <a:ln w="9525">
              <a:noFill/>
              <a:miter lim="800000"/>
              <a:headEnd/>
              <a:tailEnd/>
            </a:ln>
          </p:spPr>
          <p:txBody>
            <a:bodyPr wrap="none" lIns="0" tIns="0" rIns="0" bIns="0">
              <a:spAutoFit/>
            </a:bodyPr>
            <a:lstStyle/>
            <a:p>
              <a:pPr algn="l" eaLnBrk="0" hangingPunct="0"/>
              <a:r>
                <a:rPr lang="en-GB" sz="3200">
                  <a:solidFill>
                    <a:srgbClr val="000000"/>
                  </a:solidFill>
                  <a:latin typeface="Symbol" pitchFamily="18" charset="2"/>
                </a:rPr>
                <a:t>+</a:t>
              </a:r>
              <a:endParaRPr lang="en-GB" sz="2400">
                <a:solidFill>
                  <a:srgbClr val="000000"/>
                </a:solidFill>
              </a:endParaRPr>
            </a:p>
          </p:txBody>
        </p:sp>
        <p:sp>
          <p:nvSpPr>
            <p:cNvPr id="1581072" name="Rectangle 16"/>
            <p:cNvSpPr>
              <a:spLocks noChangeArrowheads="1"/>
            </p:cNvSpPr>
            <p:nvPr/>
          </p:nvSpPr>
          <p:spPr bwMode="auto">
            <a:xfrm>
              <a:off x="2506" y="2092"/>
              <a:ext cx="128" cy="307"/>
            </a:xfrm>
            <a:prstGeom prst="rect">
              <a:avLst/>
            </a:prstGeom>
            <a:noFill/>
            <a:ln w="9525">
              <a:noFill/>
              <a:miter lim="800000"/>
              <a:headEnd/>
              <a:tailEnd/>
            </a:ln>
          </p:spPr>
          <p:txBody>
            <a:bodyPr wrap="none" lIns="0" tIns="0" rIns="0" bIns="0">
              <a:spAutoFit/>
            </a:bodyPr>
            <a:lstStyle/>
            <a:p>
              <a:pPr algn="l" eaLnBrk="0" hangingPunct="0"/>
              <a:r>
                <a:rPr lang="en-GB" sz="3200">
                  <a:solidFill>
                    <a:srgbClr val="000000"/>
                  </a:solidFill>
                </a:rPr>
                <a:t>n</a:t>
              </a:r>
              <a:endParaRPr lang="en-GB" sz="2400">
                <a:solidFill>
                  <a:srgbClr val="000000"/>
                </a:solidFill>
              </a:endParaRPr>
            </a:p>
          </p:txBody>
        </p:sp>
        <p:sp>
          <p:nvSpPr>
            <p:cNvPr id="1581073" name="Rectangle 17"/>
            <p:cNvSpPr>
              <a:spLocks noChangeArrowheads="1"/>
            </p:cNvSpPr>
            <p:nvPr/>
          </p:nvSpPr>
          <p:spPr bwMode="auto">
            <a:xfrm>
              <a:off x="2145" y="2092"/>
              <a:ext cx="128" cy="307"/>
            </a:xfrm>
            <a:prstGeom prst="rect">
              <a:avLst/>
            </a:prstGeom>
            <a:noFill/>
            <a:ln w="9525">
              <a:noFill/>
              <a:miter lim="800000"/>
              <a:headEnd/>
              <a:tailEnd/>
            </a:ln>
          </p:spPr>
          <p:txBody>
            <a:bodyPr wrap="none" lIns="0" tIns="0" rIns="0" bIns="0">
              <a:spAutoFit/>
            </a:bodyPr>
            <a:lstStyle/>
            <a:p>
              <a:pPr algn="l" eaLnBrk="0" hangingPunct="0"/>
              <a:r>
                <a:rPr lang="en-GB" sz="3200">
                  <a:solidFill>
                    <a:srgbClr val="000000"/>
                  </a:solidFill>
                </a:rPr>
                <a:t>p</a:t>
              </a:r>
              <a:endParaRPr lang="en-GB" sz="2400">
                <a:solidFill>
                  <a:srgbClr val="000000"/>
                </a:solidFill>
              </a:endParaRPr>
            </a:p>
          </p:txBody>
        </p:sp>
        <p:sp>
          <p:nvSpPr>
            <p:cNvPr id="1581074" name="Rectangle 18"/>
            <p:cNvSpPr>
              <a:spLocks noChangeArrowheads="1"/>
            </p:cNvSpPr>
            <p:nvPr/>
          </p:nvSpPr>
          <p:spPr bwMode="auto">
            <a:xfrm>
              <a:off x="1647" y="2092"/>
              <a:ext cx="128" cy="307"/>
            </a:xfrm>
            <a:prstGeom prst="rect">
              <a:avLst/>
            </a:prstGeom>
            <a:noFill/>
            <a:ln w="9525">
              <a:noFill/>
              <a:miter lim="800000"/>
              <a:headEnd/>
              <a:tailEnd/>
            </a:ln>
          </p:spPr>
          <p:txBody>
            <a:bodyPr wrap="none" lIns="0" tIns="0" rIns="0" bIns="0">
              <a:spAutoFit/>
            </a:bodyPr>
            <a:lstStyle/>
            <a:p>
              <a:pPr algn="l" eaLnBrk="0" hangingPunct="0"/>
              <a:r>
                <a:rPr lang="en-GB" sz="3200">
                  <a:solidFill>
                    <a:srgbClr val="000000"/>
                  </a:solidFill>
                </a:rPr>
                <a:t>d</a:t>
              </a:r>
              <a:endParaRPr lang="en-GB" sz="2400">
                <a:solidFill>
                  <a:srgbClr val="000000"/>
                </a:solidFill>
              </a:endParaRPr>
            </a:p>
          </p:txBody>
        </p:sp>
      </p:grpSp>
      <p:sp>
        <p:nvSpPr>
          <p:cNvPr id="1581075" name="Oval 19"/>
          <p:cNvSpPr>
            <a:spLocks noChangeArrowheads="1"/>
          </p:cNvSpPr>
          <p:nvPr/>
        </p:nvSpPr>
        <p:spPr bwMode="auto">
          <a:xfrm>
            <a:off x="4819650" y="4756150"/>
            <a:ext cx="555625" cy="531813"/>
          </a:xfrm>
          <a:prstGeom prst="ellipse">
            <a:avLst/>
          </a:prstGeom>
          <a:solidFill>
            <a:srgbClr val="007FD6"/>
          </a:solidFill>
          <a:ln w="9525">
            <a:solidFill>
              <a:schemeClr val="tx1"/>
            </a:solidFill>
            <a:round/>
            <a:headEnd/>
            <a:tailEnd/>
          </a:ln>
          <a:effectLst/>
        </p:spPr>
        <p:txBody>
          <a:bodyPr wrap="none" lIns="92998" tIns="46499" rIns="92998" bIns="46499" anchor="ctr"/>
          <a:lstStyle/>
          <a:p>
            <a:pPr defTabSz="930275" eaLnBrk="0" hangingPunct="0"/>
            <a:r>
              <a:rPr lang="en-US" altLang="en-US" sz="2000" b="1">
                <a:solidFill>
                  <a:schemeClr val="tx1"/>
                </a:solidFill>
                <a:latin typeface="Helvetica" pitchFamily="34" charset="0"/>
              </a:rPr>
              <a:t>ES</a:t>
            </a:r>
            <a:endParaRPr lang="en-US" altLang="en-US" sz="2500">
              <a:solidFill>
                <a:schemeClr val="tx1"/>
              </a:solidFill>
              <a:latin typeface="Times" pitchFamily="18" charset="0"/>
            </a:endParaRPr>
          </a:p>
        </p:txBody>
      </p:sp>
      <p:sp>
        <p:nvSpPr>
          <p:cNvPr id="1581076" name="Rectangle 20"/>
          <p:cNvSpPr>
            <a:spLocks noChangeArrowheads="1"/>
          </p:cNvSpPr>
          <p:nvPr/>
        </p:nvSpPr>
        <p:spPr bwMode="auto">
          <a:xfrm>
            <a:off x="5562600" y="4711700"/>
            <a:ext cx="2897188" cy="635000"/>
          </a:xfrm>
          <a:prstGeom prst="rect">
            <a:avLst/>
          </a:prstGeom>
          <a:gradFill rotWithShape="0">
            <a:gsLst>
              <a:gs pos="0">
                <a:schemeClr val="accent2"/>
              </a:gs>
              <a:gs pos="100000">
                <a:srgbClr val="B2B2B2"/>
              </a:gs>
            </a:gsLst>
            <a:lin ang="2700000" scaled="1"/>
          </a:gradFill>
          <a:ln w="9525">
            <a:noFill/>
            <a:miter lim="800000"/>
            <a:headEnd/>
            <a:tailEnd/>
          </a:ln>
        </p:spPr>
        <p:txBody>
          <a:bodyPr/>
          <a:lstStyle/>
          <a:p>
            <a:endParaRPr lang="en-GB"/>
          </a:p>
        </p:txBody>
      </p:sp>
      <p:sp>
        <p:nvSpPr>
          <p:cNvPr id="1581077" name="Rectangle 21"/>
          <p:cNvSpPr>
            <a:spLocks noChangeArrowheads="1"/>
          </p:cNvSpPr>
          <p:nvPr/>
        </p:nvSpPr>
        <p:spPr bwMode="auto">
          <a:xfrm>
            <a:off x="8256588" y="4662488"/>
            <a:ext cx="76200" cy="365125"/>
          </a:xfrm>
          <a:prstGeom prst="rect">
            <a:avLst/>
          </a:prstGeom>
          <a:noFill/>
          <a:ln w="9525">
            <a:noFill/>
            <a:miter lim="800000"/>
            <a:headEnd/>
            <a:tailEnd/>
          </a:ln>
        </p:spPr>
        <p:txBody>
          <a:bodyPr wrap="none" lIns="0" tIns="0" rIns="0" bIns="0">
            <a:spAutoFit/>
          </a:bodyPr>
          <a:lstStyle/>
          <a:p>
            <a:pPr algn="l" eaLnBrk="0" hangingPunct="0"/>
            <a:r>
              <a:rPr lang="en-GB" sz="2400">
                <a:solidFill>
                  <a:schemeClr val="tx1"/>
                </a:solidFill>
              </a:rPr>
              <a:t> </a:t>
            </a:r>
            <a:endParaRPr lang="en-GB" sz="2400">
              <a:solidFill>
                <a:srgbClr val="99FF66"/>
              </a:solidFill>
            </a:endParaRPr>
          </a:p>
        </p:txBody>
      </p:sp>
      <p:sp>
        <p:nvSpPr>
          <p:cNvPr id="1581078" name="Rectangle 22"/>
          <p:cNvSpPr>
            <a:spLocks noChangeArrowheads="1"/>
          </p:cNvSpPr>
          <p:nvPr/>
        </p:nvSpPr>
        <p:spPr bwMode="auto">
          <a:xfrm>
            <a:off x="7767638" y="4673600"/>
            <a:ext cx="223837" cy="487363"/>
          </a:xfrm>
          <a:prstGeom prst="rect">
            <a:avLst/>
          </a:prstGeom>
          <a:noFill/>
          <a:ln w="9525">
            <a:noFill/>
            <a:miter lim="800000"/>
            <a:headEnd/>
            <a:tailEnd/>
          </a:ln>
        </p:spPr>
        <p:txBody>
          <a:bodyPr wrap="none" lIns="0" tIns="0" rIns="0" bIns="0">
            <a:spAutoFit/>
          </a:bodyPr>
          <a:lstStyle/>
          <a:p>
            <a:pPr algn="l" eaLnBrk="0" hangingPunct="0"/>
            <a:r>
              <a:rPr lang="en-GB" sz="3200">
                <a:solidFill>
                  <a:srgbClr val="000000"/>
                </a:solidFill>
                <a:latin typeface="Symbol" pitchFamily="18" charset="2"/>
              </a:rPr>
              <a:t>+</a:t>
            </a:r>
            <a:endParaRPr lang="en-GB" sz="2400">
              <a:solidFill>
                <a:srgbClr val="000000"/>
              </a:solidFill>
            </a:endParaRPr>
          </a:p>
        </p:txBody>
      </p:sp>
      <p:sp>
        <p:nvSpPr>
          <p:cNvPr id="1581079" name="Rectangle 23"/>
          <p:cNvSpPr>
            <a:spLocks noChangeArrowheads="1"/>
          </p:cNvSpPr>
          <p:nvPr/>
        </p:nvSpPr>
        <p:spPr bwMode="auto">
          <a:xfrm>
            <a:off x="6819900" y="4673600"/>
            <a:ext cx="414338" cy="503238"/>
          </a:xfrm>
          <a:prstGeom prst="rect">
            <a:avLst/>
          </a:prstGeom>
          <a:noFill/>
          <a:ln w="9525">
            <a:noFill/>
            <a:miter lim="800000"/>
            <a:headEnd/>
            <a:tailEnd/>
          </a:ln>
        </p:spPr>
        <p:txBody>
          <a:bodyPr wrap="none" lIns="0" tIns="0" rIns="0" bIns="0">
            <a:spAutoFit/>
          </a:bodyPr>
          <a:lstStyle/>
          <a:p>
            <a:pPr algn="l" eaLnBrk="0" hangingPunct="0"/>
            <a:r>
              <a:rPr lang="en-GB" sz="3300">
                <a:solidFill>
                  <a:srgbClr val="000000"/>
                </a:solidFill>
                <a:latin typeface="Symbol" pitchFamily="18" charset="2"/>
                <a:sym typeface="Symbol" pitchFamily="18" charset="2"/>
              </a:rPr>
              <a:t></a:t>
            </a:r>
          </a:p>
        </p:txBody>
      </p:sp>
      <p:sp>
        <p:nvSpPr>
          <p:cNvPr id="1581080" name="Rectangle 24"/>
          <p:cNvSpPr>
            <a:spLocks noChangeArrowheads="1"/>
          </p:cNvSpPr>
          <p:nvPr/>
        </p:nvSpPr>
        <p:spPr bwMode="auto">
          <a:xfrm>
            <a:off x="6076950" y="4673600"/>
            <a:ext cx="223838" cy="487363"/>
          </a:xfrm>
          <a:prstGeom prst="rect">
            <a:avLst/>
          </a:prstGeom>
          <a:noFill/>
          <a:ln w="9525">
            <a:noFill/>
            <a:miter lim="800000"/>
            <a:headEnd/>
            <a:tailEnd/>
          </a:ln>
        </p:spPr>
        <p:txBody>
          <a:bodyPr wrap="none" lIns="0" tIns="0" rIns="0" bIns="0">
            <a:spAutoFit/>
          </a:bodyPr>
          <a:lstStyle/>
          <a:p>
            <a:pPr algn="l" eaLnBrk="0" hangingPunct="0"/>
            <a:r>
              <a:rPr lang="en-GB" sz="3200">
                <a:solidFill>
                  <a:srgbClr val="000000"/>
                </a:solidFill>
                <a:latin typeface="Symbol" pitchFamily="18" charset="2"/>
              </a:rPr>
              <a:t>+</a:t>
            </a:r>
            <a:endParaRPr lang="en-GB" sz="2400">
              <a:solidFill>
                <a:srgbClr val="000000"/>
              </a:solidFill>
            </a:endParaRPr>
          </a:p>
        </p:txBody>
      </p:sp>
      <p:sp>
        <p:nvSpPr>
          <p:cNvPr id="1581081" name="Rectangle 25"/>
          <p:cNvSpPr>
            <a:spLocks noChangeArrowheads="1"/>
          </p:cNvSpPr>
          <p:nvPr/>
        </p:nvSpPr>
        <p:spPr bwMode="auto">
          <a:xfrm>
            <a:off x="8058150" y="4719638"/>
            <a:ext cx="331788" cy="487362"/>
          </a:xfrm>
          <a:prstGeom prst="rect">
            <a:avLst/>
          </a:prstGeom>
          <a:noFill/>
          <a:ln w="9525">
            <a:noFill/>
            <a:miter lim="800000"/>
            <a:headEnd/>
            <a:tailEnd/>
          </a:ln>
        </p:spPr>
        <p:txBody>
          <a:bodyPr wrap="none" lIns="0" tIns="0" rIns="0" bIns="0">
            <a:spAutoFit/>
          </a:bodyPr>
          <a:lstStyle/>
          <a:p>
            <a:pPr algn="l" eaLnBrk="0" hangingPunct="0"/>
            <a:r>
              <a:rPr lang="en-GB" sz="3200">
                <a:solidFill>
                  <a:srgbClr val="000000"/>
                </a:solidFill>
              </a:rPr>
              <a:t>e</a:t>
            </a:r>
            <a:r>
              <a:rPr lang="en-GB" sz="3200" baseline="30000">
                <a:solidFill>
                  <a:srgbClr val="000000"/>
                </a:solidFill>
                <a:cs typeface="Times New Roman" pitchFamily="18" charset="0"/>
              </a:rPr>
              <a:t>−</a:t>
            </a:r>
          </a:p>
        </p:txBody>
      </p:sp>
      <p:sp>
        <p:nvSpPr>
          <p:cNvPr id="1581082" name="Rectangle 26"/>
          <p:cNvSpPr>
            <a:spLocks noChangeArrowheads="1"/>
          </p:cNvSpPr>
          <p:nvPr/>
        </p:nvSpPr>
        <p:spPr bwMode="auto">
          <a:xfrm>
            <a:off x="7326313" y="4719638"/>
            <a:ext cx="211137" cy="487362"/>
          </a:xfrm>
          <a:prstGeom prst="rect">
            <a:avLst/>
          </a:prstGeom>
          <a:noFill/>
          <a:ln w="9525">
            <a:noFill/>
            <a:miter lim="800000"/>
            <a:headEnd/>
            <a:tailEnd/>
          </a:ln>
        </p:spPr>
        <p:txBody>
          <a:bodyPr wrap="none" lIns="0" tIns="0" rIns="0" bIns="0">
            <a:spAutoFit/>
          </a:bodyPr>
          <a:lstStyle/>
          <a:p>
            <a:pPr algn="l" eaLnBrk="0" hangingPunct="0"/>
            <a:r>
              <a:rPr lang="en-GB" sz="3200" i="1">
                <a:solidFill>
                  <a:srgbClr val="000000"/>
                </a:solidFill>
                <a:latin typeface="Symbol" pitchFamily="18" charset="2"/>
              </a:rPr>
              <a:t>n</a:t>
            </a:r>
            <a:endParaRPr lang="en-GB" sz="2400" i="1">
              <a:solidFill>
                <a:srgbClr val="000000"/>
              </a:solidFill>
              <a:latin typeface="Symbol" pitchFamily="18" charset="2"/>
            </a:endParaRPr>
          </a:p>
        </p:txBody>
      </p:sp>
      <p:sp>
        <p:nvSpPr>
          <p:cNvPr id="1581083" name="Rectangle 27"/>
          <p:cNvSpPr>
            <a:spLocks noChangeArrowheads="1"/>
          </p:cNvSpPr>
          <p:nvPr/>
        </p:nvSpPr>
        <p:spPr bwMode="auto">
          <a:xfrm>
            <a:off x="6367463" y="4719638"/>
            <a:ext cx="331787" cy="487362"/>
          </a:xfrm>
          <a:prstGeom prst="rect">
            <a:avLst/>
          </a:prstGeom>
          <a:noFill/>
          <a:ln w="9525">
            <a:noFill/>
            <a:miter lim="800000"/>
            <a:headEnd/>
            <a:tailEnd/>
          </a:ln>
        </p:spPr>
        <p:txBody>
          <a:bodyPr wrap="none" lIns="0" tIns="0" rIns="0" bIns="0">
            <a:spAutoFit/>
          </a:bodyPr>
          <a:lstStyle/>
          <a:p>
            <a:pPr algn="l" eaLnBrk="0" hangingPunct="0"/>
            <a:r>
              <a:rPr lang="en-GB" sz="3200">
                <a:solidFill>
                  <a:srgbClr val="000000"/>
                </a:solidFill>
              </a:rPr>
              <a:t>e</a:t>
            </a:r>
            <a:r>
              <a:rPr lang="en-GB" sz="3200" baseline="30000">
                <a:solidFill>
                  <a:srgbClr val="000000"/>
                </a:solidFill>
                <a:cs typeface="Times New Roman" pitchFamily="18" charset="0"/>
              </a:rPr>
              <a:t>−</a:t>
            </a:r>
          </a:p>
        </p:txBody>
      </p:sp>
      <p:sp>
        <p:nvSpPr>
          <p:cNvPr id="1581084" name="Rectangle 28"/>
          <p:cNvSpPr>
            <a:spLocks noChangeArrowheads="1"/>
          </p:cNvSpPr>
          <p:nvPr/>
        </p:nvSpPr>
        <p:spPr bwMode="auto">
          <a:xfrm>
            <a:off x="5635625" y="4719638"/>
            <a:ext cx="211138" cy="852487"/>
          </a:xfrm>
          <a:prstGeom prst="rect">
            <a:avLst/>
          </a:prstGeom>
          <a:noFill/>
          <a:ln w="9525">
            <a:noFill/>
            <a:miter lim="800000"/>
            <a:headEnd/>
            <a:tailEnd/>
          </a:ln>
        </p:spPr>
        <p:txBody>
          <a:bodyPr wrap="none" lIns="0" tIns="0" rIns="0" bIns="0">
            <a:spAutoFit/>
          </a:bodyPr>
          <a:lstStyle/>
          <a:p>
            <a:pPr algn="l" eaLnBrk="0" hangingPunct="0"/>
            <a:r>
              <a:rPr lang="en-GB" sz="3200" i="1">
                <a:solidFill>
                  <a:srgbClr val="000000"/>
                </a:solidFill>
                <a:latin typeface="Symbol" pitchFamily="18" charset="2"/>
              </a:rPr>
              <a:t>n</a:t>
            </a:r>
            <a:endParaRPr lang="en-GB" sz="2400" i="1">
              <a:solidFill>
                <a:srgbClr val="000000"/>
              </a:solidFill>
              <a:latin typeface="Symbol" pitchFamily="18" charset="2"/>
            </a:endParaRPr>
          </a:p>
          <a:p>
            <a:pPr algn="l" eaLnBrk="0" hangingPunct="0"/>
            <a:endParaRPr lang="en-GB" sz="2400">
              <a:solidFill>
                <a:srgbClr val="99FF66"/>
              </a:solidFill>
            </a:endParaRPr>
          </a:p>
        </p:txBody>
      </p:sp>
      <p:sp>
        <p:nvSpPr>
          <p:cNvPr id="1581085" name="Rectangle 29"/>
          <p:cNvSpPr>
            <a:spLocks noChangeArrowheads="1"/>
          </p:cNvSpPr>
          <p:nvPr/>
        </p:nvSpPr>
        <p:spPr bwMode="auto">
          <a:xfrm>
            <a:off x="7548563" y="4967288"/>
            <a:ext cx="158750" cy="274637"/>
          </a:xfrm>
          <a:prstGeom prst="rect">
            <a:avLst/>
          </a:prstGeom>
          <a:noFill/>
          <a:ln w="9525">
            <a:noFill/>
            <a:miter lim="800000"/>
            <a:headEnd/>
            <a:tailEnd/>
          </a:ln>
        </p:spPr>
        <p:txBody>
          <a:bodyPr wrap="none" lIns="0" tIns="0" rIns="0" bIns="0">
            <a:spAutoFit/>
          </a:bodyPr>
          <a:lstStyle/>
          <a:p>
            <a:pPr algn="l" eaLnBrk="0" hangingPunct="0"/>
            <a:r>
              <a:rPr lang="en-GB" sz="1800" i="1">
                <a:solidFill>
                  <a:srgbClr val="000000"/>
                </a:solidFill>
              </a:rPr>
              <a:t>x </a:t>
            </a:r>
          </a:p>
        </p:txBody>
      </p:sp>
      <p:sp>
        <p:nvSpPr>
          <p:cNvPr id="1581086" name="Rectangle 30"/>
          <p:cNvSpPr>
            <a:spLocks noChangeArrowheads="1"/>
          </p:cNvSpPr>
          <p:nvPr/>
        </p:nvSpPr>
        <p:spPr bwMode="auto">
          <a:xfrm>
            <a:off x="5857875" y="4967288"/>
            <a:ext cx="1588" cy="365125"/>
          </a:xfrm>
          <a:prstGeom prst="rect">
            <a:avLst/>
          </a:prstGeom>
          <a:noFill/>
          <a:ln w="9525">
            <a:noFill/>
            <a:miter lim="800000"/>
            <a:headEnd/>
            <a:tailEnd/>
          </a:ln>
        </p:spPr>
        <p:txBody>
          <a:bodyPr wrap="none" lIns="0" tIns="0" rIns="0" bIns="0">
            <a:spAutoFit/>
          </a:bodyPr>
          <a:lstStyle/>
          <a:p>
            <a:pPr algn="l" eaLnBrk="0" hangingPunct="0"/>
            <a:endParaRPr lang="en-US" sz="2400">
              <a:solidFill>
                <a:schemeClr val="tx1"/>
              </a:solidFill>
            </a:endParaRPr>
          </a:p>
        </p:txBody>
      </p:sp>
      <p:sp>
        <p:nvSpPr>
          <p:cNvPr id="1581087" name="Oval 31"/>
          <p:cNvSpPr>
            <a:spLocks noChangeArrowheads="1"/>
          </p:cNvSpPr>
          <p:nvPr/>
        </p:nvSpPr>
        <p:spPr bwMode="auto">
          <a:xfrm>
            <a:off x="4849813" y="841375"/>
            <a:ext cx="555625" cy="533400"/>
          </a:xfrm>
          <a:prstGeom prst="ellipse">
            <a:avLst/>
          </a:prstGeom>
          <a:solidFill>
            <a:srgbClr val="FF0000"/>
          </a:solidFill>
          <a:ln w="9525">
            <a:solidFill>
              <a:schemeClr val="tx1"/>
            </a:solidFill>
            <a:round/>
            <a:headEnd/>
            <a:tailEnd/>
          </a:ln>
          <a:effectLst/>
        </p:spPr>
        <p:txBody>
          <a:bodyPr wrap="none" lIns="92998" tIns="46499" rIns="92998" bIns="46499" anchor="ctr"/>
          <a:lstStyle/>
          <a:p>
            <a:pPr defTabSz="930275" eaLnBrk="0" hangingPunct="0"/>
            <a:r>
              <a:rPr lang="en-US" altLang="en-US" sz="2000" b="1">
                <a:solidFill>
                  <a:schemeClr val="tx1"/>
                </a:solidFill>
                <a:latin typeface="Helvetica" pitchFamily="34" charset="0"/>
              </a:rPr>
              <a:t>CC</a:t>
            </a:r>
            <a:endParaRPr lang="en-US" altLang="en-US" sz="2500">
              <a:solidFill>
                <a:schemeClr val="tx1"/>
              </a:solidFill>
              <a:latin typeface="Times" pitchFamily="18" charset="0"/>
            </a:endParaRPr>
          </a:p>
        </p:txBody>
      </p:sp>
      <p:sp>
        <p:nvSpPr>
          <p:cNvPr id="1581088" name="Rectangle 32"/>
          <p:cNvSpPr>
            <a:spLocks noChangeArrowheads="1"/>
          </p:cNvSpPr>
          <p:nvPr/>
        </p:nvSpPr>
        <p:spPr bwMode="auto">
          <a:xfrm>
            <a:off x="5586413" y="765175"/>
            <a:ext cx="3162300" cy="663575"/>
          </a:xfrm>
          <a:prstGeom prst="rect">
            <a:avLst/>
          </a:prstGeom>
          <a:gradFill rotWithShape="0">
            <a:gsLst>
              <a:gs pos="0">
                <a:srgbClr val="FF0000"/>
              </a:gs>
              <a:gs pos="100000">
                <a:srgbClr val="B2B2B2"/>
              </a:gs>
            </a:gsLst>
            <a:lin ang="2700000" scaled="1"/>
          </a:gradFill>
          <a:ln w="9525">
            <a:noFill/>
            <a:miter lim="800000"/>
            <a:headEnd/>
            <a:tailEnd/>
          </a:ln>
        </p:spPr>
        <p:txBody>
          <a:bodyPr/>
          <a:lstStyle/>
          <a:p>
            <a:endParaRPr lang="en-GB"/>
          </a:p>
        </p:txBody>
      </p:sp>
      <p:sp>
        <p:nvSpPr>
          <p:cNvPr id="1581089" name="Rectangle 33"/>
          <p:cNvSpPr>
            <a:spLocks noChangeArrowheads="1"/>
          </p:cNvSpPr>
          <p:nvPr/>
        </p:nvSpPr>
        <p:spPr bwMode="auto">
          <a:xfrm>
            <a:off x="8529638" y="812800"/>
            <a:ext cx="1587" cy="365125"/>
          </a:xfrm>
          <a:prstGeom prst="rect">
            <a:avLst/>
          </a:prstGeom>
          <a:noFill/>
          <a:ln w="9525">
            <a:noFill/>
            <a:miter lim="800000"/>
            <a:headEnd/>
            <a:tailEnd/>
          </a:ln>
        </p:spPr>
        <p:txBody>
          <a:bodyPr wrap="none" lIns="0" tIns="0" rIns="0" bIns="0">
            <a:spAutoFit/>
          </a:bodyPr>
          <a:lstStyle/>
          <a:p>
            <a:pPr algn="l" eaLnBrk="0" hangingPunct="0"/>
            <a:endParaRPr lang="en-US" sz="2400">
              <a:solidFill>
                <a:srgbClr val="99FF66"/>
              </a:solidFill>
            </a:endParaRPr>
          </a:p>
        </p:txBody>
      </p:sp>
      <p:sp>
        <p:nvSpPr>
          <p:cNvPr id="1581090" name="Rectangle 34"/>
          <p:cNvSpPr>
            <a:spLocks noChangeArrowheads="1"/>
          </p:cNvSpPr>
          <p:nvPr/>
        </p:nvSpPr>
        <p:spPr bwMode="auto">
          <a:xfrm>
            <a:off x="8326438" y="846138"/>
            <a:ext cx="342900" cy="503237"/>
          </a:xfrm>
          <a:prstGeom prst="rect">
            <a:avLst/>
          </a:prstGeom>
          <a:noFill/>
          <a:ln w="9525">
            <a:noFill/>
            <a:miter lim="800000"/>
            <a:headEnd/>
            <a:tailEnd/>
          </a:ln>
        </p:spPr>
        <p:txBody>
          <a:bodyPr wrap="none" lIns="0" tIns="0" rIns="0" bIns="0">
            <a:spAutoFit/>
          </a:bodyPr>
          <a:lstStyle/>
          <a:p>
            <a:pPr algn="l" eaLnBrk="0" hangingPunct="0"/>
            <a:r>
              <a:rPr lang="en-GB" sz="3300">
                <a:solidFill>
                  <a:srgbClr val="000000"/>
                </a:solidFill>
              </a:rPr>
              <a:t>e</a:t>
            </a:r>
            <a:r>
              <a:rPr lang="en-GB" sz="3300" baseline="30000">
                <a:solidFill>
                  <a:srgbClr val="000000"/>
                </a:solidFill>
                <a:cs typeface="Times New Roman" pitchFamily="18" charset="0"/>
              </a:rPr>
              <a:t>−</a:t>
            </a:r>
          </a:p>
        </p:txBody>
      </p:sp>
      <p:sp>
        <p:nvSpPr>
          <p:cNvPr id="1581091" name="Rectangle 35"/>
          <p:cNvSpPr>
            <a:spLocks noChangeArrowheads="1"/>
          </p:cNvSpPr>
          <p:nvPr/>
        </p:nvSpPr>
        <p:spPr bwMode="auto">
          <a:xfrm>
            <a:off x="7740650" y="846138"/>
            <a:ext cx="209550" cy="503237"/>
          </a:xfrm>
          <a:prstGeom prst="rect">
            <a:avLst/>
          </a:prstGeom>
          <a:noFill/>
          <a:ln w="9525">
            <a:noFill/>
            <a:miter lim="800000"/>
            <a:headEnd/>
            <a:tailEnd/>
          </a:ln>
        </p:spPr>
        <p:txBody>
          <a:bodyPr wrap="none" lIns="0" tIns="0" rIns="0" bIns="0">
            <a:spAutoFit/>
          </a:bodyPr>
          <a:lstStyle/>
          <a:p>
            <a:pPr algn="l" eaLnBrk="0" hangingPunct="0"/>
            <a:r>
              <a:rPr lang="en-GB" sz="3300">
                <a:solidFill>
                  <a:srgbClr val="000000"/>
                </a:solidFill>
              </a:rPr>
              <a:t>p</a:t>
            </a:r>
            <a:endParaRPr lang="en-GB" sz="2400">
              <a:solidFill>
                <a:srgbClr val="000000"/>
              </a:solidFill>
            </a:endParaRPr>
          </a:p>
        </p:txBody>
      </p:sp>
      <p:sp>
        <p:nvSpPr>
          <p:cNvPr id="1581092" name="Rectangle 36"/>
          <p:cNvSpPr>
            <a:spLocks noChangeArrowheads="1"/>
          </p:cNvSpPr>
          <p:nvPr/>
        </p:nvSpPr>
        <p:spPr bwMode="auto">
          <a:xfrm>
            <a:off x="7146925" y="846138"/>
            <a:ext cx="209550" cy="503237"/>
          </a:xfrm>
          <a:prstGeom prst="rect">
            <a:avLst/>
          </a:prstGeom>
          <a:noFill/>
          <a:ln w="9525">
            <a:noFill/>
            <a:miter lim="800000"/>
            <a:headEnd/>
            <a:tailEnd/>
          </a:ln>
        </p:spPr>
        <p:txBody>
          <a:bodyPr wrap="none" lIns="0" tIns="0" rIns="0" bIns="0">
            <a:spAutoFit/>
          </a:bodyPr>
          <a:lstStyle/>
          <a:p>
            <a:pPr algn="l" eaLnBrk="0" hangingPunct="0"/>
            <a:r>
              <a:rPr lang="en-GB" sz="3300">
                <a:solidFill>
                  <a:srgbClr val="000000"/>
                </a:solidFill>
              </a:rPr>
              <a:t>p</a:t>
            </a:r>
            <a:endParaRPr lang="en-GB" sz="2400">
              <a:solidFill>
                <a:srgbClr val="000000"/>
              </a:solidFill>
            </a:endParaRPr>
          </a:p>
        </p:txBody>
      </p:sp>
      <p:sp>
        <p:nvSpPr>
          <p:cNvPr id="1581093" name="Rectangle 37"/>
          <p:cNvSpPr>
            <a:spLocks noChangeArrowheads="1"/>
          </p:cNvSpPr>
          <p:nvPr/>
        </p:nvSpPr>
        <p:spPr bwMode="auto">
          <a:xfrm>
            <a:off x="6330950" y="846138"/>
            <a:ext cx="209550" cy="503237"/>
          </a:xfrm>
          <a:prstGeom prst="rect">
            <a:avLst/>
          </a:prstGeom>
          <a:noFill/>
          <a:ln w="9525">
            <a:noFill/>
            <a:miter lim="800000"/>
            <a:headEnd/>
            <a:tailEnd/>
          </a:ln>
        </p:spPr>
        <p:txBody>
          <a:bodyPr wrap="none" lIns="0" tIns="0" rIns="0" bIns="0">
            <a:spAutoFit/>
          </a:bodyPr>
          <a:lstStyle/>
          <a:p>
            <a:pPr algn="l" eaLnBrk="0" hangingPunct="0"/>
            <a:r>
              <a:rPr lang="en-GB" sz="3300">
                <a:solidFill>
                  <a:srgbClr val="000000"/>
                </a:solidFill>
              </a:rPr>
              <a:t>d</a:t>
            </a:r>
            <a:endParaRPr lang="en-GB" sz="2400">
              <a:solidFill>
                <a:srgbClr val="000000"/>
              </a:solidFill>
            </a:endParaRPr>
          </a:p>
        </p:txBody>
      </p:sp>
      <p:sp>
        <p:nvSpPr>
          <p:cNvPr id="1581094" name="Rectangle 38"/>
          <p:cNvSpPr>
            <a:spLocks noChangeArrowheads="1"/>
          </p:cNvSpPr>
          <p:nvPr/>
        </p:nvSpPr>
        <p:spPr bwMode="auto">
          <a:xfrm>
            <a:off x="8023225" y="798513"/>
            <a:ext cx="230188" cy="503237"/>
          </a:xfrm>
          <a:prstGeom prst="rect">
            <a:avLst/>
          </a:prstGeom>
          <a:noFill/>
          <a:ln w="9525">
            <a:noFill/>
            <a:miter lim="800000"/>
            <a:headEnd/>
            <a:tailEnd/>
          </a:ln>
        </p:spPr>
        <p:txBody>
          <a:bodyPr wrap="none" lIns="0" tIns="0" rIns="0" bIns="0">
            <a:spAutoFit/>
          </a:bodyPr>
          <a:lstStyle/>
          <a:p>
            <a:pPr algn="l" eaLnBrk="0" hangingPunct="0"/>
            <a:r>
              <a:rPr lang="en-GB" sz="3300">
                <a:solidFill>
                  <a:srgbClr val="000000"/>
                </a:solidFill>
                <a:latin typeface="Symbol" pitchFamily="18" charset="2"/>
              </a:rPr>
              <a:t>+</a:t>
            </a:r>
            <a:endParaRPr lang="en-GB" sz="2400">
              <a:solidFill>
                <a:srgbClr val="000000"/>
              </a:solidFill>
            </a:endParaRPr>
          </a:p>
        </p:txBody>
      </p:sp>
      <p:sp>
        <p:nvSpPr>
          <p:cNvPr id="1581095" name="Rectangle 39"/>
          <p:cNvSpPr>
            <a:spLocks noChangeArrowheads="1"/>
          </p:cNvSpPr>
          <p:nvPr/>
        </p:nvSpPr>
        <p:spPr bwMode="auto">
          <a:xfrm>
            <a:off x="7431088" y="798513"/>
            <a:ext cx="230187" cy="503237"/>
          </a:xfrm>
          <a:prstGeom prst="rect">
            <a:avLst/>
          </a:prstGeom>
          <a:noFill/>
          <a:ln w="9525">
            <a:noFill/>
            <a:miter lim="800000"/>
            <a:headEnd/>
            <a:tailEnd/>
          </a:ln>
        </p:spPr>
        <p:txBody>
          <a:bodyPr wrap="none" lIns="0" tIns="0" rIns="0" bIns="0">
            <a:spAutoFit/>
          </a:bodyPr>
          <a:lstStyle/>
          <a:p>
            <a:pPr algn="l" eaLnBrk="0" hangingPunct="0"/>
            <a:r>
              <a:rPr lang="en-GB" sz="3300">
                <a:solidFill>
                  <a:srgbClr val="000000"/>
                </a:solidFill>
                <a:latin typeface="Symbol" pitchFamily="18" charset="2"/>
              </a:rPr>
              <a:t>+</a:t>
            </a:r>
            <a:endParaRPr lang="en-GB" sz="2400">
              <a:solidFill>
                <a:srgbClr val="000000"/>
              </a:solidFill>
            </a:endParaRPr>
          </a:p>
        </p:txBody>
      </p:sp>
      <p:sp>
        <p:nvSpPr>
          <p:cNvPr id="1581096" name="Rectangle 40"/>
          <p:cNvSpPr>
            <a:spLocks noChangeArrowheads="1"/>
          </p:cNvSpPr>
          <p:nvPr/>
        </p:nvSpPr>
        <p:spPr bwMode="auto">
          <a:xfrm>
            <a:off x="6634163" y="798513"/>
            <a:ext cx="414337" cy="503237"/>
          </a:xfrm>
          <a:prstGeom prst="rect">
            <a:avLst/>
          </a:prstGeom>
          <a:noFill/>
          <a:ln w="9525">
            <a:noFill/>
            <a:miter lim="800000"/>
            <a:headEnd/>
            <a:tailEnd/>
          </a:ln>
        </p:spPr>
        <p:txBody>
          <a:bodyPr wrap="none" lIns="0" tIns="0" rIns="0" bIns="0">
            <a:spAutoFit/>
          </a:bodyPr>
          <a:lstStyle/>
          <a:p>
            <a:pPr algn="l" eaLnBrk="0" hangingPunct="0"/>
            <a:r>
              <a:rPr lang="en-GB" sz="3300">
                <a:solidFill>
                  <a:srgbClr val="000000"/>
                </a:solidFill>
                <a:latin typeface="Symbol" pitchFamily="18" charset="2"/>
                <a:sym typeface="Symbol" pitchFamily="18" charset="2"/>
              </a:rPr>
              <a:t></a:t>
            </a:r>
            <a:endParaRPr lang="en-GB" sz="2400">
              <a:solidFill>
                <a:srgbClr val="000000"/>
              </a:solidFill>
              <a:sym typeface="Symbol" pitchFamily="18" charset="2"/>
            </a:endParaRPr>
          </a:p>
        </p:txBody>
      </p:sp>
      <p:sp>
        <p:nvSpPr>
          <p:cNvPr id="1581097" name="Rectangle 41"/>
          <p:cNvSpPr>
            <a:spLocks noChangeArrowheads="1"/>
          </p:cNvSpPr>
          <p:nvPr/>
        </p:nvSpPr>
        <p:spPr bwMode="auto">
          <a:xfrm>
            <a:off x="6027738" y="798513"/>
            <a:ext cx="230187" cy="503237"/>
          </a:xfrm>
          <a:prstGeom prst="rect">
            <a:avLst/>
          </a:prstGeom>
          <a:noFill/>
          <a:ln w="9525">
            <a:noFill/>
            <a:miter lim="800000"/>
            <a:headEnd/>
            <a:tailEnd/>
          </a:ln>
        </p:spPr>
        <p:txBody>
          <a:bodyPr wrap="none" lIns="0" tIns="0" rIns="0" bIns="0">
            <a:spAutoFit/>
          </a:bodyPr>
          <a:lstStyle/>
          <a:p>
            <a:pPr algn="l" eaLnBrk="0" hangingPunct="0"/>
            <a:r>
              <a:rPr lang="en-GB" sz="3300">
                <a:solidFill>
                  <a:srgbClr val="000000"/>
                </a:solidFill>
                <a:latin typeface="Symbol" pitchFamily="18" charset="2"/>
              </a:rPr>
              <a:t>+</a:t>
            </a:r>
            <a:endParaRPr lang="en-GB" sz="2400">
              <a:solidFill>
                <a:srgbClr val="000000"/>
              </a:solidFill>
            </a:endParaRPr>
          </a:p>
        </p:txBody>
      </p:sp>
      <p:sp>
        <p:nvSpPr>
          <p:cNvPr id="1581098" name="Rectangle 42"/>
          <p:cNvSpPr>
            <a:spLocks noChangeArrowheads="1"/>
          </p:cNvSpPr>
          <p:nvPr/>
        </p:nvSpPr>
        <p:spPr bwMode="auto">
          <a:xfrm>
            <a:off x="5576888" y="798513"/>
            <a:ext cx="219075" cy="503237"/>
          </a:xfrm>
          <a:prstGeom prst="rect">
            <a:avLst/>
          </a:prstGeom>
          <a:noFill/>
          <a:ln w="9525">
            <a:noFill/>
            <a:miter lim="800000"/>
            <a:headEnd/>
            <a:tailEnd/>
          </a:ln>
        </p:spPr>
        <p:txBody>
          <a:bodyPr wrap="none" lIns="0" tIns="0" rIns="0" bIns="0">
            <a:spAutoFit/>
          </a:bodyPr>
          <a:lstStyle/>
          <a:p>
            <a:pPr algn="l" eaLnBrk="0" hangingPunct="0"/>
            <a:r>
              <a:rPr lang="en-GB" sz="3300" i="1">
                <a:solidFill>
                  <a:srgbClr val="000000"/>
                </a:solidFill>
                <a:latin typeface="Symbol" pitchFamily="18" charset="2"/>
              </a:rPr>
              <a:t>n</a:t>
            </a:r>
            <a:endParaRPr lang="en-GB" sz="2400">
              <a:solidFill>
                <a:srgbClr val="000000"/>
              </a:solidFill>
            </a:endParaRPr>
          </a:p>
        </p:txBody>
      </p:sp>
      <p:sp>
        <p:nvSpPr>
          <p:cNvPr id="1581099" name="Rectangle 43"/>
          <p:cNvSpPr>
            <a:spLocks noChangeArrowheads="1"/>
          </p:cNvSpPr>
          <p:nvPr/>
        </p:nvSpPr>
        <p:spPr bwMode="auto">
          <a:xfrm>
            <a:off x="5802313" y="1104900"/>
            <a:ext cx="106362" cy="288925"/>
          </a:xfrm>
          <a:prstGeom prst="rect">
            <a:avLst/>
          </a:prstGeom>
          <a:noFill/>
          <a:ln w="9525">
            <a:noFill/>
            <a:miter lim="800000"/>
            <a:headEnd/>
            <a:tailEnd/>
          </a:ln>
        </p:spPr>
        <p:txBody>
          <a:bodyPr wrap="none" lIns="0" tIns="0" rIns="0" bIns="0">
            <a:spAutoFit/>
          </a:bodyPr>
          <a:lstStyle/>
          <a:p>
            <a:pPr algn="l" eaLnBrk="0" hangingPunct="0"/>
            <a:r>
              <a:rPr lang="en-GB" sz="1900" i="1">
                <a:solidFill>
                  <a:srgbClr val="000000"/>
                </a:solidFill>
              </a:rPr>
              <a:t>e</a:t>
            </a:r>
            <a:endParaRPr lang="en-GB" sz="2400">
              <a:solidFill>
                <a:srgbClr val="000000"/>
              </a:solidFill>
            </a:endParaRPr>
          </a:p>
        </p:txBody>
      </p:sp>
      <p:sp>
        <p:nvSpPr>
          <p:cNvPr id="1581100" name="Rectangle 44"/>
          <p:cNvSpPr>
            <a:spLocks noChangeArrowheads="1"/>
          </p:cNvSpPr>
          <p:nvPr/>
        </p:nvSpPr>
        <p:spPr bwMode="auto">
          <a:xfrm>
            <a:off x="5795963" y="4927600"/>
            <a:ext cx="287337" cy="366713"/>
          </a:xfrm>
          <a:prstGeom prst="rect">
            <a:avLst/>
          </a:prstGeom>
          <a:noFill/>
          <a:ln w="38100">
            <a:noFill/>
            <a:miter lim="800000"/>
            <a:headEnd/>
            <a:tailEnd/>
          </a:ln>
          <a:effectLst/>
        </p:spPr>
        <p:txBody>
          <a:bodyPr>
            <a:spAutoFit/>
          </a:bodyPr>
          <a:lstStyle/>
          <a:p>
            <a:pPr algn="l" eaLnBrk="0" hangingPunct="0"/>
            <a:r>
              <a:rPr lang="en-GB" sz="1800" i="1">
                <a:solidFill>
                  <a:srgbClr val="000000"/>
                </a:solidFill>
              </a:rPr>
              <a:t>x</a:t>
            </a:r>
            <a:endParaRPr lang="en-US" sz="1800" i="1">
              <a:solidFill>
                <a:srgbClr val="000000"/>
              </a:solidFill>
            </a:endParaRPr>
          </a:p>
        </p:txBody>
      </p:sp>
      <p:sp>
        <p:nvSpPr>
          <p:cNvPr id="1581101" name="Text Box 45"/>
          <p:cNvSpPr txBox="1">
            <a:spLocks noChangeArrowheads="1"/>
          </p:cNvSpPr>
          <p:nvPr/>
        </p:nvSpPr>
        <p:spPr bwMode="auto">
          <a:xfrm>
            <a:off x="4392613" y="1479550"/>
            <a:ext cx="4575175" cy="1190625"/>
          </a:xfrm>
          <a:prstGeom prst="rect">
            <a:avLst/>
          </a:prstGeom>
          <a:noFill/>
          <a:ln w="9525">
            <a:noFill/>
            <a:miter lim="800000"/>
            <a:headEnd/>
            <a:tailEnd/>
          </a:ln>
          <a:effectLst/>
        </p:spPr>
        <p:txBody>
          <a:bodyPr wrap="none">
            <a:spAutoFit/>
          </a:bodyPr>
          <a:lstStyle/>
          <a:p>
            <a:pPr lvl="1" algn="l" eaLnBrk="0" hangingPunct="0">
              <a:buFontTx/>
              <a:buChar char="-"/>
            </a:pPr>
            <a:r>
              <a:rPr lang="en-GB" sz="1800">
                <a:solidFill>
                  <a:srgbClr val="FF0000"/>
                </a:solidFill>
              </a:rPr>
              <a:t> Q = 1.445 MeV</a:t>
            </a:r>
          </a:p>
          <a:p>
            <a:pPr lvl="1" algn="l" eaLnBrk="0" hangingPunct="0">
              <a:buFontTx/>
              <a:buChar char="-"/>
            </a:pPr>
            <a:r>
              <a:rPr lang="en-GB" sz="1800">
                <a:solidFill>
                  <a:srgbClr val="FF0000"/>
                </a:solidFill>
              </a:rPr>
              <a:t> good measurement of </a:t>
            </a:r>
            <a:r>
              <a:rPr lang="en-GB" sz="1800">
                <a:solidFill>
                  <a:srgbClr val="FF0000"/>
                </a:solidFill>
                <a:latin typeface="Symbol" pitchFamily="18" charset="2"/>
              </a:rPr>
              <a:t>n</a:t>
            </a:r>
            <a:r>
              <a:rPr lang="en-GB" sz="1800" baseline="-25000">
                <a:solidFill>
                  <a:srgbClr val="FF0000"/>
                </a:solidFill>
              </a:rPr>
              <a:t>e</a:t>
            </a:r>
            <a:r>
              <a:rPr lang="en-GB" sz="1800">
                <a:solidFill>
                  <a:srgbClr val="FF0000"/>
                </a:solidFill>
              </a:rPr>
              <a:t> energy spectrum</a:t>
            </a:r>
            <a:endParaRPr lang="en-GB" sz="1800">
              <a:solidFill>
                <a:srgbClr val="FF0000"/>
              </a:solidFill>
              <a:sym typeface="Math1" pitchFamily="2" charset="2"/>
            </a:endParaRPr>
          </a:p>
          <a:p>
            <a:pPr lvl="1" algn="l" eaLnBrk="0" hangingPunct="0">
              <a:buFontTx/>
              <a:buChar char="-"/>
            </a:pPr>
            <a:r>
              <a:rPr lang="en-GB" sz="1800">
                <a:solidFill>
                  <a:srgbClr val="FF0000"/>
                </a:solidFill>
                <a:sym typeface="Math1" pitchFamily="2" charset="2"/>
              </a:rPr>
              <a:t> some directional info </a:t>
            </a:r>
            <a:r>
              <a:rPr lang="en-GB" sz="1800">
                <a:solidFill>
                  <a:srgbClr val="FF0000"/>
                </a:solidFill>
                <a:sym typeface="Symbol" pitchFamily="18" charset="2"/>
              </a:rPr>
              <a:t></a:t>
            </a:r>
            <a:r>
              <a:rPr lang="en-GB" sz="1800">
                <a:solidFill>
                  <a:srgbClr val="33CC33"/>
                </a:solidFill>
              </a:rPr>
              <a:t> </a:t>
            </a:r>
            <a:r>
              <a:rPr lang="en-GB" sz="1800">
                <a:solidFill>
                  <a:srgbClr val="FF0000"/>
                </a:solidFill>
              </a:rPr>
              <a:t>(1 – 1/3 cos</a:t>
            </a:r>
            <a:r>
              <a:rPr lang="en-GB" sz="1800">
                <a:solidFill>
                  <a:srgbClr val="FF0000"/>
                </a:solidFill>
                <a:latin typeface="Symbol" pitchFamily="18" charset="2"/>
              </a:rPr>
              <a:t>q</a:t>
            </a:r>
            <a:r>
              <a:rPr lang="en-GB" sz="1800">
                <a:solidFill>
                  <a:srgbClr val="FF0000"/>
                </a:solidFill>
              </a:rPr>
              <a:t>)</a:t>
            </a:r>
          </a:p>
          <a:p>
            <a:pPr lvl="1" algn="l" eaLnBrk="0" hangingPunct="0">
              <a:buFontTx/>
              <a:buChar char="-"/>
            </a:pPr>
            <a:r>
              <a:rPr lang="en-GB" sz="1800">
                <a:solidFill>
                  <a:srgbClr val="FF0000"/>
                </a:solidFill>
              </a:rPr>
              <a:t> </a:t>
            </a:r>
            <a:r>
              <a:rPr lang="en-GB" sz="1800">
                <a:solidFill>
                  <a:srgbClr val="FF0000"/>
                </a:solidFill>
                <a:latin typeface="Symbol" pitchFamily="18" charset="2"/>
              </a:rPr>
              <a:t>n</a:t>
            </a:r>
            <a:r>
              <a:rPr lang="en-GB" sz="1800" baseline="-25000">
                <a:solidFill>
                  <a:srgbClr val="FF0000"/>
                </a:solidFill>
              </a:rPr>
              <a:t>e </a:t>
            </a:r>
            <a:r>
              <a:rPr lang="en-GB" sz="1800">
                <a:solidFill>
                  <a:srgbClr val="FF0000"/>
                </a:solidFill>
              </a:rPr>
              <a:t>only</a:t>
            </a:r>
          </a:p>
        </p:txBody>
      </p:sp>
      <p:sp>
        <p:nvSpPr>
          <p:cNvPr id="1581102" name="Text Box 46"/>
          <p:cNvSpPr txBox="1">
            <a:spLocks noChangeArrowheads="1"/>
          </p:cNvSpPr>
          <p:nvPr/>
        </p:nvSpPr>
        <p:spPr bwMode="auto">
          <a:xfrm>
            <a:off x="4392613" y="3584575"/>
            <a:ext cx="4227512" cy="915988"/>
          </a:xfrm>
          <a:prstGeom prst="rect">
            <a:avLst/>
          </a:prstGeom>
          <a:noFill/>
          <a:ln w="9525">
            <a:noFill/>
            <a:miter lim="800000"/>
            <a:headEnd/>
            <a:tailEnd/>
          </a:ln>
          <a:effectLst/>
        </p:spPr>
        <p:txBody>
          <a:bodyPr wrap="none">
            <a:spAutoFit/>
          </a:bodyPr>
          <a:lstStyle/>
          <a:p>
            <a:pPr lvl="1" algn="l" eaLnBrk="0" hangingPunct="0">
              <a:buFontTx/>
              <a:buChar char="-"/>
            </a:pPr>
            <a:r>
              <a:rPr lang="en-GB" sz="1800">
                <a:solidFill>
                  <a:srgbClr val="003300"/>
                </a:solidFill>
              </a:rPr>
              <a:t> </a:t>
            </a:r>
            <a:r>
              <a:rPr lang="en-GB" sz="1800">
                <a:solidFill>
                  <a:srgbClr val="33CC33"/>
                </a:solidFill>
              </a:rPr>
              <a:t>Q = 2.22 MeV </a:t>
            </a:r>
          </a:p>
          <a:p>
            <a:pPr lvl="1" algn="l" eaLnBrk="0" hangingPunct="0">
              <a:buFontTx/>
              <a:buChar char="-"/>
            </a:pPr>
            <a:r>
              <a:rPr lang="en-GB" sz="1800">
                <a:solidFill>
                  <a:srgbClr val="33CC33"/>
                </a:solidFill>
              </a:rPr>
              <a:t> measures total </a:t>
            </a:r>
            <a:r>
              <a:rPr lang="en-GB" sz="1800" baseline="30000">
                <a:solidFill>
                  <a:srgbClr val="33CC33"/>
                </a:solidFill>
              </a:rPr>
              <a:t>8</a:t>
            </a:r>
            <a:r>
              <a:rPr lang="en-GB" sz="1800">
                <a:solidFill>
                  <a:srgbClr val="33CC33"/>
                </a:solidFill>
              </a:rPr>
              <a:t>B </a:t>
            </a:r>
            <a:r>
              <a:rPr lang="en-GB" sz="1800">
                <a:solidFill>
                  <a:srgbClr val="33CC33"/>
                </a:solidFill>
                <a:latin typeface="Symbol" pitchFamily="18" charset="2"/>
              </a:rPr>
              <a:t>n</a:t>
            </a:r>
            <a:r>
              <a:rPr lang="en-GB" sz="1800">
                <a:solidFill>
                  <a:srgbClr val="33CC33"/>
                </a:solidFill>
              </a:rPr>
              <a:t> flux from the Sun</a:t>
            </a:r>
          </a:p>
          <a:p>
            <a:pPr lvl="1" algn="l" eaLnBrk="0" hangingPunct="0">
              <a:buFontTx/>
              <a:buChar char="-"/>
            </a:pPr>
            <a:r>
              <a:rPr lang="en-GB" sz="1800">
                <a:solidFill>
                  <a:srgbClr val="33CC33"/>
                </a:solidFill>
              </a:rPr>
              <a:t> equal cross section for all </a:t>
            </a:r>
            <a:r>
              <a:rPr lang="en-GB" sz="1800">
                <a:solidFill>
                  <a:srgbClr val="33CC33"/>
                </a:solidFill>
                <a:latin typeface="Symbol" pitchFamily="18" charset="2"/>
              </a:rPr>
              <a:t>n</a:t>
            </a:r>
            <a:r>
              <a:rPr lang="en-GB" sz="1800">
                <a:solidFill>
                  <a:srgbClr val="33CC33"/>
                </a:solidFill>
              </a:rPr>
              <a:t> types</a:t>
            </a:r>
            <a:endParaRPr lang="en-GB" sz="2400">
              <a:solidFill>
                <a:srgbClr val="33CC33"/>
              </a:solidFill>
            </a:endParaRPr>
          </a:p>
        </p:txBody>
      </p:sp>
      <p:sp>
        <p:nvSpPr>
          <p:cNvPr id="1581103" name="Text Box 47"/>
          <p:cNvSpPr txBox="1">
            <a:spLocks noChangeArrowheads="1"/>
          </p:cNvSpPr>
          <p:nvPr/>
        </p:nvSpPr>
        <p:spPr bwMode="auto">
          <a:xfrm>
            <a:off x="4697413" y="5451475"/>
            <a:ext cx="4338637" cy="915988"/>
          </a:xfrm>
          <a:prstGeom prst="rect">
            <a:avLst/>
          </a:prstGeom>
          <a:noFill/>
          <a:ln w="9525">
            <a:noFill/>
            <a:miter lim="800000"/>
            <a:headEnd/>
            <a:tailEnd/>
          </a:ln>
          <a:effectLst/>
        </p:spPr>
        <p:txBody>
          <a:bodyPr>
            <a:spAutoFit/>
          </a:bodyPr>
          <a:lstStyle/>
          <a:p>
            <a:pPr marL="114300" lvl="1" algn="l" eaLnBrk="0" hangingPunct="0">
              <a:buFontTx/>
              <a:buChar char="-"/>
            </a:pPr>
            <a:r>
              <a:rPr lang="en-GB" sz="1800">
                <a:solidFill>
                  <a:srgbClr val="000066"/>
                </a:solidFill>
              </a:rPr>
              <a:t> </a:t>
            </a:r>
            <a:r>
              <a:rPr lang="en-GB" sz="1800">
                <a:solidFill>
                  <a:srgbClr val="3366FF"/>
                </a:solidFill>
              </a:rPr>
              <a:t>low statistics </a:t>
            </a:r>
          </a:p>
          <a:p>
            <a:pPr marL="114300" lvl="1" algn="l" eaLnBrk="0" hangingPunct="0">
              <a:buFontTx/>
              <a:buChar char="-"/>
            </a:pPr>
            <a:r>
              <a:rPr lang="en-GB" sz="1800">
                <a:solidFill>
                  <a:srgbClr val="3366FF"/>
                </a:solidFill>
              </a:rPr>
              <a:t> mainly sensitive to </a:t>
            </a:r>
            <a:r>
              <a:rPr lang="en-GB" sz="1800">
                <a:solidFill>
                  <a:srgbClr val="3366FF"/>
                </a:solidFill>
                <a:latin typeface="Symbol" pitchFamily="18" charset="2"/>
              </a:rPr>
              <a:t>n</a:t>
            </a:r>
            <a:r>
              <a:rPr lang="en-GB" sz="1800" baseline="-25000">
                <a:solidFill>
                  <a:srgbClr val="3366FF"/>
                </a:solidFill>
              </a:rPr>
              <a:t>e</a:t>
            </a:r>
            <a:r>
              <a:rPr lang="en-GB" sz="1800">
                <a:solidFill>
                  <a:srgbClr val="3366FF"/>
                </a:solidFill>
              </a:rPr>
              <a:t>, some </a:t>
            </a:r>
            <a:r>
              <a:rPr lang="en-GB" sz="1800">
                <a:solidFill>
                  <a:srgbClr val="3366FF"/>
                </a:solidFill>
                <a:latin typeface="Symbol" pitchFamily="18" charset="2"/>
              </a:rPr>
              <a:t>n</a:t>
            </a:r>
            <a:r>
              <a:rPr lang="en-GB" sz="1800" baseline="-25000">
                <a:solidFill>
                  <a:srgbClr val="3366FF"/>
                </a:solidFill>
                <a:sym typeface="Symbol" pitchFamily="18" charset="2"/>
              </a:rPr>
              <a:t>  </a:t>
            </a:r>
            <a:r>
              <a:rPr lang="en-GB" sz="1800">
                <a:solidFill>
                  <a:srgbClr val="3366FF"/>
                </a:solidFill>
                <a:sym typeface="Symbol" pitchFamily="18" charset="2"/>
              </a:rPr>
              <a:t>and </a:t>
            </a:r>
            <a:r>
              <a:rPr lang="en-GB" sz="1800" baseline="-25000">
                <a:solidFill>
                  <a:srgbClr val="3366FF"/>
                </a:solidFill>
                <a:sym typeface="Symbol" pitchFamily="18" charset="2"/>
              </a:rPr>
              <a:t> </a:t>
            </a:r>
            <a:r>
              <a:rPr lang="en-GB" sz="1800">
                <a:solidFill>
                  <a:srgbClr val="3366FF"/>
                </a:solidFill>
                <a:latin typeface="Symbol" pitchFamily="18" charset="2"/>
              </a:rPr>
              <a:t>n</a:t>
            </a:r>
            <a:r>
              <a:rPr lang="en-GB" sz="1800" baseline="-25000">
                <a:solidFill>
                  <a:srgbClr val="3366FF"/>
                </a:solidFill>
                <a:sym typeface="Symbol" pitchFamily="18" charset="2"/>
              </a:rPr>
              <a:t></a:t>
            </a:r>
            <a:endParaRPr lang="en-US" sz="1800" baseline="-25000">
              <a:solidFill>
                <a:srgbClr val="3366FF"/>
              </a:solidFill>
            </a:endParaRPr>
          </a:p>
          <a:p>
            <a:pPr marL="114300" lvl="1" algn="l" eaLnBrk="0" hangingPunct="0">
              <a:buFontTx/>
              <a:buChar char="-"/>
            </a:pPr>
            <a:r>
              <a:rPr lang="en-GB" sz="1800">
                <a:solidFill>
                  <a:srgbClr val="3366FF"/>
                </a:solidFill>
                <a:sym typeface="Math1" pitchFamily="2" charset="2"/>
              </a:rPr>
              <a:t> strong directional sensitivity</a:t>
            </a:r>
          </a:p>
        </p:txBody>
      </p:sp>
    </p:spTree>
    <p:extLst>
      <p:ext uri="{BB962C8B-B14F-4D97-AF65-F5344CB8AC3E}">
        <p14:creationId xmlns:p14="http://schemas.microsoft.com/office/powerpoint/2010/main" val="4258773634"/>
      </p:ext>
    </p:extLst>
  </p:cSld>
  <p:clrMapOvr>
    <a:masterClrMapping/>
  </p:clrMapOvr>
  <p:transition>
    <p:wipe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1937" name="Picture 1"/>
          <p:cNvPicPr>
            <a:picLocks noChangeAspect="1" noChangeArrowheads="1"/>
          </p:cNvPicPr>
          <p:nvPr/>
        </p:nvPicPr>
        <p:blipFill>
          <a:blip r:embed="rId3" cstate="print"/>
          <a:srcRect/>
          <a:stretch>
            <a:fillRect/>
          </a:stretch>
        </p:blipFill>
        <p:spPr bwMode="auto">
          <a:xfrm>
            <a:off x="423614" y="260648"/>
            <a:ext cx="8324850" cy="6238875"/>
          </a:xfrm>
          <a:prstGeom prst="rect">
            <a:avLst/>
          </a:prstGeom>
          <a:noFill/>
          <a:ln w="9525">
            <a:noFill/>
            <a:miter lim="800000"/>
            <a:headEnd/>
            <a:tailEnd/>
          </a:ln>
        </p:spPr>
      </p:pic>
      <p:sp>
        <p:nvSpPr>
          <p:cNvPr id="6" name="Text Box 30"/>
          <p:cNvSpPr txBox="1">
            <a:spLocks noChangeArrowheads="1"/>
          </p:cNvSpPr>
          <p:nvPr/>
        </p:nvSpPr>
        <p:spPr bwMode="auto">
          <a:xfrm>
            <a:off x="387510" y="6453336"/>
            <a:ext cx="4834657" cy="461665"/>
          </a:xfrm>
          <a:prstGeom prst="rect">
            <a:avLst/>
          </a:prstGeom>
          <a:noFill/>
          <a:ln w="44450">
            <a:noFill/>
            <a:miter lim="800000"/>
            <a:headEnd/>
            <a:tailEnd/>
          </a:ln>
          <a:effectLst/>
        </p:spPr>
        <p:txBody>
          <a:bodyPr wrap="none">
            <a:spAutoFit/>
          </a:bodyPr>
          <a:lstStyle/>
          <a:p>
            <a:r>
              <a:rPr lang="en-GB" sz="2400" dirty="0" smtClean="0"/>
              <a:t>From Art McDonald’s Nu2012 talk... </a:t>
            </a:r>
            <a:endParaRPr lang="en-US" sz="2400" dirty="0"/>
          </a:p>
        </p:txBody>
      </p:sp>
      <p:sp>
        <p:nvSpPr>
          <p:cNvPr id="7" name="TextBox 6"/>
          <p:cNvSpPr txBox="1"/>
          <p:nvPr/>
        </p:nvSpPr>
        <p:spPr>
          <a:xfrm>
            <a:off x="6300192" y="980728"/>
            <a:ext cx="2222019" cy="954107"/>
          </a:xfrm>
          <a:prstGeom prst="rect">
            <a:avLst/>
          </a:prstGeom>
          <a:solidFill>
            <a:schemeClr val="accent2"/>
          </a:solidFill>
        </p:spPr>
        <p:txBody>
          <a:bodyPr wrap="none" rtlCol="0">
            <a:spAutoFit/>
          </a:bodyPr>
          <a:lstStyle/>
          <a:p>
            <a:r>
              <a:rPr lang="en-GB" dirty="0" smtClean="0"/>
              <a:t>Doesn’t prove</a:t>
            </a:r>
          </a:p>
          <a:p>
            <a:r>
              <a:rPr lang="en-GB" dirty="0" smtClean="0"/>
              <a:t>mechanism!</a:t>
            </a:r>
            <a:endParaRPr lang="en-GB" dirty="0"/>
          </a:p>
        </p:txBody>
      </p:sp>
    </p:spTree>
    <p:extLst>
      <p:ext uri="{BB962C8B-B14F-4D97-AF65-F5344CB8AC3E}">
        <p14:creationId xmlns:p14="http://schemas.microsoft.com/office/powerpoint/2010/main" val="61424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5154" name="Text Box 2"/>
          <p:cNvSpPr txBox="1">
            <a:spLocks noChangeArrowheads="1"/>
          </p:cNvSpPr>
          <p:nvPr/>
        </p:nvSpPr>
        <p:spPr bwMode="auto">
          <a:xfrm>
            <a:off x="7543800" y="6486525"/>
            <a:ext cx="1622425" cy="366713"/>
          </a:xfrm>
          <a:prstGeom prst="rect">
            <a:avLst/>
          </a:prstGeom>
          <a:noFill/>
          <a:ln w="9525">
            <a:noFill/>
            <a:miter lim="800000"/>
            <a:headEnd/>
            <a:tailEnd/>
          </a:ln>
          <a:effectLst/>
        </p:spPr>
        <p:txBody>
          <a:bodyPr wrap="none">
            <a:spAutoFit/>
          </a:bodyPr>
          <a:lstStyle/>
          <a:p>
            <a:r>
              <a:rPr lang="en-GB" sz="1800">
                <a:solidFill>
                  <a:schemeClr val="hlink"/>
                </a:solidFill>
                <a:latin typeface="Haettenschweiler" pitchFamily="34" charset="0"/>
              </a:rPr>
              <a:t>Imperial College/RAL</a:t>
            </a:r>
          </a:p>
        </p:txBody>
      </p:sp>
      <p:sp>
        <p:nvSpPr>
          <p:cNvPr id="1585155" name="Text Box 3"/>
          <p:cNvSpPr txBox="1">
            <a:spLocks noChangeArrowheads="1"/>
          </p:cNvSpPr>
          <p:nvPr/>
        </p:nvSpPr>
        <p:spPr bwMode="auto">
          <a:xfrm>
            <a:off x="7935913" y="6272213"/>
            <a:ext cx="1006475" cy="366712"/>
          </a:xfrm>
          <a:prstGeom prst="rect">
            <a:avLst/>
          </a:prstGeom>
          <a:noFill/>
          <a:ln w="9525">
            <a:noFill/>
            <a:miter lim="800000"/>
            <a:headEnd/>
            <a:tailEnd/>
          </a:ln>
          <a:effectLst/>
        </p:spPr>
        <p:txBody>
          <a:bodyPr wrap="none">
            <a:spAutoFit/>
          </a:bodyPr>
          <a:lstStyle/>
          <a:p>
            <a:r>
              <a:rPr lang="en-GB" sz="1800">
                <a:solidFill>
                  <a:schemeClr val="hlink"/>
                </a:solidFill>
                <a:latin typeface="Haettenschweiler" pitchFamily="34" charset="0"/>
              </a:rPr>
              <a:t>Dave Wark </a:t>
            </a:r>
          </a:p>
        </p:txBody>
      </p:sp>
      <p:pic>
        <p:nvPicPr>
          <p:cNvPr id="1585156" name="Picture 4"/>
          <p:cNvPicPr>
            <a:picLocks noChangeAspect="1" noChangeArrowheads="1"/>
          </p:cNvPicPr>
          <p:nvPr/>
        </p:nvPicPr>
        <p:blipFill>
          <a:blip r:embed="rId3" cstate="print"/>
          <a:srcRect/>
          <a:stretch>
            <a:fillRect/>
          </a:stretch>
        </p:blipFill>
        <p:spPr bwMode="auto">
          <a:xfrm>
            <a:off x="1066800" y="874713"/>
            <a:ext cx="7143750" cy="614362"/>
          </a:xfrm>
          <a:prstGeom prst="rect">
            <a:avLst/>
          </a:prstGeom>
          <a:noFill/>
          <a:ln w="9525">
            <a:noFill/>
            <a:miter lim="800000"/>
            <a:headEnd/>
            <a:tailEnd/>
          </a:ln>
          <a:effectLst/>
        </p:spPr>
      </p:pic>
      <p:sp>
        <p:nvSpPr>
          <p:cNvPr id="1585157" name="Rectangle 5"/>
          <p:cNvSpPr>
            <a:spLocks noGrp="1" noChangeArrowheads="1"/>
          </p:cNvSpPr>
          <p:nvPr>
            <p:ph type="title"/>
          </p:nvPr>
        </p:nvSpPr>
        <p:spPr>
          <a:xfrm>
            <a:off x="1066800" y="-228600"/>
            <a:ext cx="7772400" cy="1143000"/>
          </a:xfrm>
          <a:noFill/>
          <a:ln/>
        </p:spPr>
        <p:txBody>
          <a:bodyPr/>
          <a:lstStyle/>
          <a:p>
            <a:r>
              <a:rPr lang="en-GB" sz="2400">
                <a:latin typeface="Arial" charset="0"/>
              </a:rPr>
              <a:t>Global Solar Analysis with SNO 391-day salt data</a:t>
            </a:r>
          </a:p>
        </p:txBody>
      </p:sp>
      <p:pic>
        <p:nvPicPr>
          <p:cNvPr id="1585158" name="Picture 6" descr="plot_global_nsp_top"/>
          <p:cNvPicPr>
            <a:picLocks noChangeAspect="1" noChangeArrowheads="1"/>
          </p:cNvPicPr>
          <p:nvPr/>
        </p:nvPicPr>
        <p:blipFill>
          <a:blip r:embed="rId4" cstate="print"/>
          <a:srcRect/>
          <a:stretch>
            <a:fillRect/>
          </a:stretch>
        </p:blipFill>
        <p:spPr bwMode="auto">
          <a:xfrm>
            <a:off x="2362200" y="685800"/>
            <a:ext cx="4333875" cy="4157663"/>
          </a:xfrm>
          <a:prstGeom prst="rect">
            <a:avLst/>
          </a:prstGeom>
          <a:noFill/>
        </p:spPr>
      </p:pic>
      <p:sp>
        <p:nvSpPr>
          <p:cNvPr id="1585159" name="Rectangle 7"/>
          <p:cNvSpPr>
            <a:spLocks noGrp="1" noChangeArrowheads="1"/>
          </p:cNvSpPr>
          <p:nvPr>
            <p:ph type="body" idx="1"/>
          </p:nvPr>
        </p:nvSpPr>
        <p:spPr>
          <a:xfrm>
            <a:off x="1066800" y="5562600"/>
            <a:ext cx="7772400" cy="4114800"/>
          </a:xfrm>
          <a:noFill/>
          <a:ln/>
        </p:spPr>
        <p:txBody>
          <a:bodyPr/>
          <a:lstStyle/>
          <a:p>
            <a:pPr>
              <a:buFontTx/>
              <a:buNone/>
            </a:pPr>
            <a:endParaRPr lang="en-GB" sz="2000" i="1" dirty="0">
              <a:solidFill>
                <a:srgbClr val="FFFF00"/>
              </a:solidFill>
              <a:latin typeface="Arial" charset="0"/>
            </a:endParaRPr>
          </a:p>
          <a:p>
            <a:r>
              <a:rPr lang="en-GB" sz="2000" dirty="0">
                <a:latin typeface="Arial" charset="0"/>
              </a:rPr>
              <a:t>SNO suppression factor &gt; 2 for L &gt;&gt; </a:t>
            </a:r>
            <a:r>
              <a:rPr lang="en-GB" sz="2000" dirty="0" err="1">
                <a:latin typeface="Arial" charset="0"/>
              </a:rPr>
              <a:t>L</a:t>
            </a:r>
            <a:r>
              <a:rPr lang="en-GB" sz="2000" baseline="-25000" dirty="0" err="1">
                <a:latin typeface="Arial" charset="0"/>
              </a:rPr>
              <a:t>v</a:t>
            </a:r>
            <a:r>
              <a:rPr lang="en-GB" sz="2000" dirty="0">
                <a:latin typeface="Arial" charset="0"/>
              </a:rPr>
              <a:t> </a:t>
            </a:r>
            <a:r>
              <a:rPr lang="en-GB" sz="2000" dirty="0">
                <a:latin typeface="Arial" charset="0"/>
                <a:sym typeface="Symbol" pitchFamily="18" charset="2"/>
              </a:rPr>
              <a:t> MSW effect</a:t>
            </a:r>
          </a:p>
          <a:p>
            <a:r>
              <a:rPr lang="en-GB" sz="2000" dirty="0">
                <a:latin typeface="Arial" charset="0"/>
                <a:sym typeface="Symbol" pitchFamily="18" charset="2"/>
              </a:rPr>
              <a:t>Possible to observe on Earth?</a:t>
            </a:r>
          </a:p>
        </p:txBody>
      </p:sp>
      <p:pic>
        <p:nvPicPr>
          <p:cNvPr id="1585160" name="Picture 8"/>
          <p:cNvPicPr>
            <a:picLocks noChangeAspect="1" noChangeArrowheads="1"/>
          </p:cNvPicPr>
          <p:nvPr/>
        </p:nvPicPr>
        <p:blipFill>
          <a:blip r:embed="rId5" cstate="print"/>
          <a:srcRect/>
          <a:stretch>
            <a:fillRect/>
          </a:stretch>
        </p:blipFill>
        <p:spPr bwMode="auto">
          <a:xfrm>
            <a:off x="3581400" y="5021263"/>
            <a:ext cx="4487863" cy="769937"/>
          </a:xfrm>
          <a:prstGeom prst="rect">
            <a:avLst/>
          </a:prstGeom>
          <a:noFill/>
          <a:ln w="44450">
            <a:noFill/>
            <a:miter lim="800000"/>
            <a:headEnd/>
            <a:tailEnd/>
          </a:ln>
          <a:effectLst/>
        </p:spPr>
      </p:pic>
      <p:grpSp>
        <p:nvGrpSpPr>
          <p:cNvPr id="2" name="Group 9"/>
          <p:cNvGrpSpPr>
            <a:grpSpLocks/>
          </p:cNvGrpSpPr>
          <p:nvPr/>
        </p:nvGrpSpPr>
        <p:grpSpPr bwMode="auto">
          <a:xfrm>
            <a:off x="4495800" y="2906713"/>
            <a:ext cx="4484688" cy="522287"/>
            <a:chOff x="2832" y="1831"/>
            <a:chExt cx="2825" cy="329"/>
          </a:xfrm>
        </p:grpSpPr>
        <p:sp>
          <p:nvSpPr>
            <p:cNvPr id="1585162" name="Text Box 10"/>
            <p:cNvSpPr txBox="1">
              <a:spLocks noChangeArrowheads="1"/>
            </p:cNvSpPr>
            <p:nvPr/>
          </p:nvSpPr>
          <p:spPr bwMode="auto">
            <a:xfrm>
              <a:off x="3655" y="1831"/>
              <a:ext cx="2002" cy="274"/>
            </a:xfrm>
            <a:prstGeom prst="rect">
              <a:avLst/>
            </a:prstGeom>
            <a:solidFill>
              <a:srgbClr val="66FFFF"/>
            </a:solidFill>
            <a:ln w="38100">
              <a:solidFill>
                <a:srgbClr val="000066"/>
              </a:solidFill>
              <a:miter lim="800000"/>
              <a:headEnd/>
              <a:tailEnd/>
            </a:ln>
            <a:effectLst/>
          </p:spPr>
          <p:txBody>
            <a:bodyPr wrap="none">
              <a:spAutoFit/>
            </a:bodyPr>
            <a:lstStyle/>
            <a:p>
              <a:r>
                <a:rPr lang="en-GB" sz="2000" i="1" dirty="0">
                  <a:solidFill>
                    <a:srgbClr val="000066"/>
                  </a:solidFill>
                  <a:latin typeface="Arial" charset="0"/>
                </a:rPr>
                <a:t>Best fit implies </a:t>
              </a:r>
              <a:r>
                <a:rPr lang="en-GB" sz="2000" i="1" dirty="0" err="1">
                  <a:solidFill>
                    <a:srgbClr val="000066"/>
                  </a:solidFill>
                  <a:latin typeface="Arial" charset="0"/>
                </a:rPr>
                <a:t>L</a:t>
              </a:r>
              <a:r>
                <a:rPr lang="en-GB" sz="2000" i="1" baseline="-25000" dirty="0" err="1">
                  <a:solidFill>
                    <a:srgbClr val="000066"/>
                  </a:solidFill>
                  <a:latin typeface="Arial" charset="0"/>
                </a:rPr>
                <a:t>v</a:t>
              </a:r>
              <a:r>
                <a:rPr lang="en-GB" sz="2000" i="1" baseline="-25000" dirty="0">
                  <a:solidFill>
                    <a:srgbClr val="000066"/>
                  </a:solidFill>
                  <a:latin typeface="Arial" charset="0"/>
                </a:rPr>
                <a:t> </a:t>
              </a:r>
              <a:r>
                <a:rPr lang="en-GB" sz="2000" i="1" dirty="0">
                  <a:solidFill>
                    <a:srgbClr val="000066"/>
                  </a:solidFill>
                  <a:latin typeface="Arial" charset="0"/>
                </a:rPr>
                <a:t>~ 100km</a:t>
              </a:r>
            </a:p>
          </p:txBody>
        </p:sp>
        <p:sp>
          <p:nvSpPr>
            <p:cNvPr id="1585163" name="Line 11"/>
            <p:cNvSpPr>
              <a:spLocks noChangeShapeType="1"/>
            </p:cNvSpPr>
            <p:nvPr/>
          </p:nvSpPr>
          <p:spPr bwMode="auto">
            <a:xfrm flipH="1">
              <a:off x="2832" y="1920"/>
              <a:ext cx="816" cy="240"/>
            </a:xfrm>
            <a:prstGeom prst="line">
              <a:avLst/>
            </a:prstGeom>
            <a:noFill/>
            <a:ln w="44450">
              <a:solidFill>
                <a:srgbClr val="000066"/>
              </a:solidFill>
              <a:round/>
              <a:headEnd/>
              <a:tailEnd type="triangle" w="med" len="med"/>
            </a:ln>
            <a:effectLst/>
          </p:spPr>
          <p:txBody>
            <a:bodyPr/>
            <a:lstStyle/>
            <a:p>
              <a:endParaRPr lang="en-GB"/>
            </a:p>
          </p:txBody>
        </p:sp>
      </p:grpSp>
      <p:sp>
        <p:nvSpPr>
          <p:cNvPr id="1585164" name="Text Box 12"/>
          <p:cNvSpPr txBox="1">
            <a:spLocks noChangeArrowheads="1"/>
          </p:cNvSpPr>
          <p:nvPr/>
        </p:nvSpPr>
        <p:spPr bwMode="auto">
          <a:xfrm>
            <a:off x="1366838" y="5105400"/>
            <a:ext cx="1795462" cy="519113"/>
          </a:xfrm>
          <a:prstGeom prst="rect">
            <a:avLst/>
          </a:prstGeom>
          <a:noFill/>
          <a:ln w="44450">
            <a:noFill/>
            <a:miter lim="800000"/>
            <a:headEnd/>
            <a:tailEnd/>
          </a:ln>
          <a:effectLst/>
        </p:spPr>
        <p:txBody>
          <a:bodyPr wrap="none">
            <a:spAutoFit/>
          </a:bodyPr>
          <a:lstStyle/>
          <a:p>
            <a:r>
              <a:rPr lang="en-GB"/>
              <a:t>SNO finds:</a:t>
            </a:r>
          </a:p>
        </p:txBody>
      </p:sp>
    </p:spTree>
    <p:extLst>
      <p:ext uri="{BB962C8B-B14F-4D97-AF65-F5344CB8AC3E}">
        <p14:creationId xmlns:p14="http://schemas.microsoft.com/office/powerpoint/2010/main" val="3988266210"/>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ChangeArrowheads="1"/>
          </p:cNvSpPr>
          <p:nvPr/>
        </p:nvSpPr>
        <p:spPr bwMode="auto">
          <a:xfrm>
            <a:off x="152400" y="1447800"/>
            <a:ext cx="8991600" cy="2209800"/>
          </a:xfrm>
          <a:prstGeom prst="rect">
            <a:avLst/>
          </a:prstGeom>
          <a:noFill/>
          <a:ln w="38100">
            <a:noFill/>
            <a:miter lim="800000"/>
            <a:headEnd/>
            <a:tailEnd/>
          </a:ln>
        </p:spPr>
        <p:txBody>
          <a:bodyPr wrap="none" anchor="ctr"/>
          <a:lstStyle/>
          <a:p>
            <a:endParaRPr lang="en-US" sz="2400"/>
          </a:p>
        </p:txBody>
      </p:sp>
      <p:graphicFrame>
        <p:nvGraphicFramePr>
          <p:cNvPr id="1026" name="Object 4"/>
          <p:cNvGraphicFramePr>
            <a:graphicFrameLocks noChangeAspect="1"/>
          </p:cNvGraphicFramePr>
          <p:nvPr/>
        </p:nvGraphicFramePr>
        <p:xfrm>
          <a:off x="1479376" y="4077072"/>
          <a:ext cx="6477000" cy="1149350"/>
        </p:xfrm>
        <a:graphic>
          <a:graphicData uri="http://schemas.openxmlformats.org/presentationml/2006/ole">
            <mc:AlternateContent xmlns:mc="http://schemas.openxmlformats.org/markup-compatibility/2006">
              <mc:Choice xmlns:v="urn:schemas-microsoft-com:vml" Requires="v">
                <p:oleObj spid="_x0000_s746511" name="Equation" r:id="rId4" imgW="2361960" imgH="419040" progId="Equation.3">
                  <p:embed/>
                </p:oleObj>
              </mc:Choice>
              <mc:Fallback>
                <p:oleObj name="Equation" r:id="rId4" imgW="2361960" imgH="41904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9376" y="4077072"/>
                        <a:ext cx="6477000" cy="114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32" name="Rectangle 12"/>
          <p:cNvSpPr>
            <a:spLocks noGrp="1" noChangeArrowheads="1"/>
          </p:cNvSpPr>
          <p:nvPr>
            <p:ph type="title"/>
          </p:nvPr>
        </p:nvSpPr>
        <p:spPr>
          <a:xfrm>
            <a:off x="1066800" y="-306388"/>
            <a:ext cx="7772400" cy="1143001"/>
          </a:xfrm>
        </p:spPr>
        <p:txBody>
          <a:bodyPr/>
          <a:lstStyle/>
          <a:p>
            <a:pPr eaLnBrk="1" hangingPunct="1"/>
            <a:r>
              <a:rPr lang="en-GB" sz="3600" i="1" dirty="0" smtClean="0">
                <a:latin typeface="Arial" charset="0"/>
              </a:rPr>
              <a:t>Three neutrino mixing.</a:t>
            </a:r>
          </a:p>
        </p:txBody>
      </p:sp>
      <p:pic>
        <p:nvPicPr>
          <p:cNvPr id="1034" name="Picture 6"/>
          <p:cNvPicPr>
            <a:picLocks noChangeAspect="1" noChangeArrowheads="1"/>
          </p:cNvPicPr>
          <p:nvPr/>
        </p:nvPicPr>
        <p:blipFill>
          <a:blip r:embed="rId6" cstate="print"/>
          <a:srcRect/>
          <a:stretch>
            <a:fillRect/>
          </a:stretch>
        </p:blipFill>
        <p:spPr bwMode="auto">
          <a:xfrm>
            <a:off x="395288" y="549275"/>
            <a:ext cx="8497887" cy="2303463"/>
          </a:xfrm>
          <a:prstGeom prst="rect">
            <a:avLst/>
          </a:prstGeom>
          <a:noFill/>
          <a:ln w="44450">
            <a:noFill/>
            <a:miter lim="800000"/>
            <a:headEnd/>
            <a:tailEnd/>
          </a:ln>
        </p:spPr>
      </p:pic>
      <p:sp>
        <p:nvSpPr>
          <p:cNvPr id="10" name="Rectangle 12"/>
          <p:cNvSpPr txBox="1">
            <a:spLocks noChangeArrowheads="1"/>
          </p:cNvSpPr>
          <p:nvPr/>
        </p:nvSpPr>
        <p:spPr bwMode="auto">
          <a:xfrm>
            <a:off x="395536" y="3078087"/>
            <a:ext cx="7772400" cy="11430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1" u="none" strike="noStrike" kern="0" cap="none" spc="0" normalizeH="0" baseline="0" noProof="0" dirty="0" smtClean="0">
                <a:ln>
                  <a:noFill/>
                </a:ln>
                <a:solidFill>
                  <a:srgbClr val="66FFFF"/>
                </a:solidFill>
                <a:effectLst/>
                <a:uLnTx/>
                <a:uFillTx/>
                <a:latin typeface="Arial" charset="0"/>
                <a:ea typeface="+mj-ea"/>
                <a:cs typeface="+mj-cs"/>
              </a:rPr>
              <a:t>If only two neutrinos contribute:</a:t>
            </a:r>
          </a:p>
        </p:txBody>
      </p:sp>
      <p:pic>
        <p:nvPicPr>
          <p:cNvPr id="7" name="Picture 7" descr="vuve"/>
          <p:cNvPicPr>
            <a:picLocks noChangeAspect="1" noChangeArrowheads="1"/>
          </p:cNvPicPr>
          <p:nvPr/>
        </p:nvPicPr>
        <p:blipFill>
          <a:blip r:embed="rId7" cstate="print"/>
          <a:srcRect/>
          <a:stretch>
            <a:fillRect/>
          </a:stretch>
        </p:blipFill>
        <p:spPr bwMode="auto">
          <a:xfrm>
            <a:off x="611188" y="3284984"/>
            <a:ext cx="8305800" cy="3486150"/>
          </a:xfrm>
          <a:prstGeom prst="rect">
            <a:avLst/>
          </a:prstGeom>
          <a:noFill/>
          <a:ln w="9525">
            <a:noFill/>
            <a:miter lim="800000"/>
            <a:headEnd/>
            <a:tailEnd/>
          </a:ln>
        </p:spPr>
      </p:pic>
      <p:sp>
        <p:nvSpPr>
          <p:cNvPr id="8" name="TextBox 7"/>
          <p:cNvSpPr txBox="1"/>
          <p:nvPr/>
        </p:nvSpPr>
        <p:spPr>
          <a:xfrm>
            <a:off x="3995936" y="2492896"/>
            <a:ext cx="4968552" cy="830997"/>
          </a:xfrm>
          <a:prstGeom prst="rect">
            <a:avLst/>
          </a:prstGeom>
          <a:solidFill>
            <a:srgbClr val="1407B9"/>
          </a:solidFill>
        </p:spPr>
        <p:txBody>
          <a:bodyPr wrap="square" rtlCol="0">
            <a:spAutoFit/>
          </a:bodyPr>
          <a:lstStyle/>
          <a:p>
            <a:r>
              <a:rPr lang="en-GB" sz="2400" dirty="0" smtClean="0"/>
              <a:t>Complicated equation means</a:t>
            </a:r>
          </a:p>
          <a:p>
            <a:r>
              <a:rPr lang="en-GB" sz="2400" dirty="0" err="1" smtClean="0"/>
              <a:t>covariances</a:t>
            </a:r>
            <a:r>
              <a:rPr lang="en-GB" sz="2400" dirty="0" smtClean="0"/>
              <a:t> and </a:t>
            </a:r>
            <a:r>
              <a:rPr lang="en-GB" sz="2400" dirty="0" err="1" smtClean="0"/>
              <a:t>degeneracies</a:t>
            </a:r>
            <a:r>
              <a:rPr lang="en-GB" sz="2400" dirty="0" smtClean="0"/>
              <a:t>!.</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02" name="Text Box 2"/>
          <p:cNvSpPr txBox="1">
            <a:spLocks noChangeArrowheads="1"/>
          </p:cNvSpPr>
          <p:nvPr/>
        </p:nvSpPr>
        <p:spPr bwMode="auto">
          <a:xfrm>
            <a:off x="7543800" y="6486525"/>
            <a:ext cx="1622425" cy="366713"/>
          </a:xfrm>
          <a:prstGeom prst="rect">
            <a:avLst/>
          </a:prstGeom>
          <a:noFill/>
          <a:ln w="9525">
            <a:noFill/>
            <a:miter lim="800000"/>
            <a:headEnd/>
            <a:tailEnd/>
          </a:ln>
          <a:effectLst/>
        </p:spPr>
        <p:txBody>
          <a:bodyPr wrap="none">
            <a:spAutoFit/>
          </a:bodyPr>
          <a:lstStyle/>
          <a:p>
            <a:r>
              <a:rPr lang="en-GB" sz="1800">
                <a:solidFill>
                  <a:schemeClr val="hlink"/>
                </a:solidFill>
                <a:latin typeface="Haettenschweiler" pitchFamily="34" charset="0"/>
              </a:rPr>
              <a:t>Imperial College/RAL</a:t>
            </a:r>
          </a:p>
        </p:txBody>
      </p:sp>
      <p:sp>
        <p:nvSpPr>
          <p:cNvPr id="1587203" name="Text Box 3"/>
          <p:cNvSpPr txBox="1">
            <a:spLocks noChangeArrowheads="1"/>
          </p:cNvSpPr>
          <p:nvPr/>
        </p:nvSpPr>
        <p:spPr bwMode="auto">
          <a:xfrm>
            <a:off x="7935913" y="6272213"/>
            <a:ext cx="1006475" cy="366712"/>
          </a:xfrm>
          <a:prstGeom prst="rect">
            <a:avLst/>
          </a:prstGeom>
          <a:noFill/>
          <a:ln w="9525">
            <a:noFill/>
            <a:miter lim="800000"/>
            <a:headEnd/>
            <a:tailEnd/>
          </a:ln>
          <a:effectLst/>
        </p:spPr>
        <p:txBody>
          <a:bodyPr wrap="none">
            <a:spAutoFit/>
          </a:bodyPr>
          <a:lstStyle/>
          <a:p>
            <a:r>
              <a:rPr lang="en-GB" sz="1800">
                <a:solidFill>
                  <a:schemeClr val="hlink"/>
                </a:solidFill>
                <a:latin typeface="Haettenschweiler" pitchFamily="34" charset="0"/>
              </a:rPr>
              <a:t>Dave Wark </a:t>
            </a:r>
          </a:p>
        </p:txBody>
      </p:sp>
      <p:pic>
        <p:nvPicPr>
          <p:cNvPr id="1587204" name="Picture 4"/>
          <p:cNvPicPr>
            <a:picLocks noChangeAspect="1" noChangeArrowheads="1"/>
          </p:cNvPicPr>
          <p:nvPr/>
        </p:nvPicPr>
        <p:blipFill>
          <a:blip r:embed="rId3" cstate="print"/>
          <a:srcRect/>
          <a:stretch>
            <a:fillRect/>
          </a:stretch>
        </p:blipFill>
        <p:spPr bwMode="auto">
          <a:xfrm>
            <a:off x="1066800" y="874713"/>
            <a:ext cx="7143750" cy="614362"/>
          </a:xfrm>
          <a:prstGeom prst="rect">
            <a:avLst/>
          </a:prstGeom>
          <a:noFill/>
          <a:ln w="9525">
            <a:noFill/>
            <a:miter lim="800000"/>
            <a:headEnd/>
            <a:tailEnd/>
          </a:ln>
          <a:effectLst/>
        </p:spPr>
      </p:pic>
      <p:sp>
        <p:nvSpPr>
          <p:cNvPr id="1587205" name="Rectangle 5"/>
          <p:cNvSpPr>
            <a:spLocks noGrp="1" noChangeArrowheads="1"/>
          </p:cNvSpPr>
          <p:nvPr>
            <p:ph type="title"/>
          </p:nvPr>
        </p:nvSpPr>
        <p:spPr>
          <a:xfrm>
            <a:off x="1066800" y="-228600"/>
            <a:ext cx="7772400" cy="1143000"/>
          </a:xfrm>
          <a:noFill/>
          <a:ln/>
        </p:spPr>
        <p:txBody>
          <a:bodyPr/>
          <a:lstStyle/>
          <a:p>
            <a:r>
              <a:rPr lang="en-GB" sz="3600" i="1">
                <a:latin typeface="Arial" charset="0"/>
              </a:rPr>
              <a:t> KamLAND</a:t>
            </a:r>
          </a:p>
        </p:txBody>
      </p:sp>
      <p:sp>
        <p:nvSpPr>
          <p:cNvPr id="1587206" name="Rectangle 6"/>
          <p:cNvSpPr>
            <a:spLocks noChangeArrowheads="1"/>
          </p:cNvSpPr>
          <p:nvPr/>
        </p:nvSpPr>
        <p:spPr bwMode="auto">
          <a:xfrm>
            <a:off x="76200" y="5791200"/>
            <a:ext cx="7772400" cy="1143000"/>
          </a:xfrm>
          <a:prstGeom prst="rect">
            <a:avLst/>
          </a:prstGeom>
          <a:noFill/>
          <a:ln w="9525">
            <a:noFill/>
            <a:miter lim="800000"/>
            <a:headEnd/>
            <a:tailEnd/>
          </a:ln>
          <a:effectLst/>
        </p:spPr>
        <p:txBody>
          <a:bodyPr anchor="ctr"/>
          <a:lstStyle/>
          <a:p>
            <a:r>
              <a:rPr lang="en-GB" sz="2000">
                <a:latin typeface="Arial" charset="0"/>
              </a:rPr>
              <a:t>Sum over all Japanese power reactors...</a:t>
            </a:r>
          </a:p>
        </p:txBody>
      </p:sp>
      <p:pic>
        <p:nvPicPr>
          <p:cNvPr id="1587207" name="Picture 7" descr="kamland_pic"/>
          <p:cNvPicPr>
            <a:picLocks noChangeAspect="1" noChangeArrowheads="1"/>
          </p:cNvPicPr>
          <p:nvPr/>
        </p:nvPicPr>
        <p:blipFill>
          <a:blip r:embed="rId4" cstate="print"/>
          <a:srcRect/>
          <a:stretch>
            <a:fillRect/>
          </a:stretch>
        </p:blipFill>
        <p:spPr bwMode="auto">
          <a:xfrm>
            <a:off x="396875" y="1147763"/>
            <a:ext cx="8005763" cy="4848225"/>
          </a:xfrm>
          <a:prstGeom prst="rect">
            <a:avLst/>
          </a:prstGeom>
          <a:noFill/>
        </p:spPr>
      </p:pic>
      <p:pic>
        <p:nvPicPr>
          <p:cNvPr id="1587208" name="Picture 8" descr="kamland_det2"/>
          <p:cNvPicPr>
            <a:picLocks noChangeAspect="1" noChangeArrowheads="1"/>
          </p:cNvPicPr>
          <p:nvPr/>
        </p:nvPicPr>
        <p:blipFill>
          <a:blip r:embed="rId5" cstate="print"/>
          <a:srcRect/>
          <a:stretch>
            <a:fillRect/>
          </a:stretch>
        </p:blipFill>
        <p:spPr bwMode="auto">
          <a:xfrm>
            <a:off x="4576763" y="769938"/>
            <a:ext cx="3832225" cy="5334000"/>
          </a:xfrm>
          <a:prstGeom prst="rect">
            <a:avLst/>
          </a:prstGeom>
          <a:noFill/>
        </p:spPr>
      </p:pic>
      <p:pic>
        <p:nvPicPr>
          <p:cNvPr id="1587209" name="Picture 9" descr="kamland_det"/>
          <p:cNvPicPr>
            <a:picLocks noChangeAspect="1" noChangeArrowheads="1"/>
          </p:cNvPicPr>
          <p:nvPr/>
        </p:nvPicPr>
        <p:blipFill>
          <a:blip r:embed="rId6" cstate="print"/>
          <a:srcRect/>
          <a:stretch>
            <a:fillRect/>
          </a:stretch>
        </p:blipFill>
        <p:spPr bwMode="auto">
          <a:xfrm>
            <a:off x="407988" y="781050"/>
            <a:ext cx="4173537" cy="5314950"/>
          </a:xfrm>
          <a:prstGeom prst="rect">
            <a:avLst/>
          </a:prstGeom>
          <a:noFill/>
        </p:spPr>
      </p:pic>
      <p:pic>
        <p:nvPicPr>
          <p:cNvPr id="1587210" name="Picture 10"/>
          <p:cNvPicPr>
            <a:picLocks noChangeAspect="1" noChangeArrowheads="1"/>
          </p:cNvPicPr>
          <p:nvPr/>
        </p:nvPicPr>
        <p:blipFill>
          <a:blip r:embed="rId7" cstate="print"/>
          <a:srcRect/>
          <a:stretch>
            <a:fillRect/>
          </a:stretch>
        </p:blipFill>
        <p:spPr bwMode="auto">
          <a:xfrm>
            <a:off x="501650" y="2355850"/>
            <a:ext cx="4070350" cy="1030288"/>
          </a:xfrm>
          <a:prstGeom prst="rect">
            <a:avLst/>
          </a:prstGeom>
          <a:noFill/>
          <a:ln w="22225">
            <a:noFill/>
            <a:miter lim="800000"/>
            <a:headEnd/>
            <a:tailEnd/>
          </a:ln>
          <a:effectLst/>
        </p:spPr>
      </p:pic>
    </p:spTree>
    <p:extLst>
      <p:ext uri="{BB962C8B-B14F-4D97-AF65-F5344CB8AC3E}">
        <p14:creationId xmlns:p14="http://schemas.microsoft.com/office/powerpoint/2010/main" val="167949318"/>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87209"/>
                                        </p:tgtEl>
                                        <p:attrNameLst>
                                          <p:attrName>style.visibility</p:attrName>
                                        </p:attrNameLst>
                                      </p:cBhvr>
                                      <p:to>
                                        <p:strVal val="visible"/>
                                      </p:to>
                                    </p:set>
                                    <p:animEffect transition="in" filter="wipe(left)">
                                      <p:cBhvr>
                                        <p:cTn id="7" dur="500"/>
                                        <p:tgtEl>
                                          <p:spTgt spid="158720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587208"/>
                                        </p:tgtEl>
                                        <p:attrNameLst>
                                          <p:attrName>style.visibility</p:attrName>
                                        </p:attrNameLst>
                                      </p:cBhvr>
                                      <p:to>
                                        <p:strVal val="visible"/>
                                      </p:to>
                                    </p:set>
                                    <p:animEffect transition="in" filter="wipe(right)">
                                      <p:cBhvr>
                                        <p:cTn id="12" dur="500"/>
                                        <p:tgtEl>
                                          <p:spTgt spid="1587208"/>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587210"/>
                                        </p:tgtEl>
                                        <p:attrNameLst>
                                          <p:attrName>style.visibility</p:attrName>
                                        </p:attrNameLst>
                                      </p:cBhvr>
                                      <p:to>
                                        <p:strVal val="visible"/>
                                      </p:to>
                                    </p:set>
                                    <p:anim calcmode="lin" valueType="num">
                                      <p:cBhvr>
                                        <p:cTn id="17" dur="500" fill="hold"/>
                                        <p:tgtEl>
                                          <p:spTgt spid="1587210"/>
                                        </p:tgtEl>
                                        <p:attrNameLst>
                                          <p:attrName>ppt_w</p:attrName>
                                        </p:attrNameLst>
                                      </p:cBhvr>
                                      <p:tavLst>
                                        <p:tav tm="0">
                                          <p:val>
                                            <p:fltVal val="0"/>
                                          </p:val>
                                        </p:tav>
                                        <p:tav tm="100000">
                                          <p:val>
                                            <p:strVal val="#ppt_w"/>
                                          </p:val>
                                        </p:tav>
                                      </p:tavLst>
                                    </p:anim>
                                    <p:anim calcmode="lin" valueType="num">
                                      <p:cBhvr>
                                        <p:cTn id="18" dur="500" fill="hold"/>
                                        <p:tgtEl>
                                          <p:spTgt spid="1587210"/>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587206"/>
                                        </p:tgtEl>
                                        <p:attrNameLst>
                                          <p:attrName>style.visibility</p:attrName>
                                        </p:attrNameLst>
                                      </p:cBhvr>
                                      <p:to>
                                        <p:strVal val="visible"/>
                                      </p:to>
                                    </p:set>
                                    <p:animEffect transition="in" filter="wipe(up)">
                                      <p:cBhvr>
                                        <p:cTn id="23" dur="500"/>
                                        <p:tgtEl>
                                          <p:spTgt spid="1587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06"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9250" name="Text Box 2"/>
          <p:cNvSpPr txBox="1">
            <a:spLocks noChangeArrowheads="1"/>
          </p:cNvSpPr>
          <p:nvPr/>
        </p:nvSpPr>
        <p:spPr bwMode="auto">
          <a:xfrm>
            <a:off x="7543800" y="6486525"/>
            <a:ext cx="1622425" cy="366713"/>
          </a:xfrm>
          <a:prstGeom prst="rect">
            <a:avLst/>
          </a:prstGeom>
          <a:noFill/>
          <a:ln w="9525">
            <a:noFill/>
            <a:miter lim="800000"/>
            <a:headEnd/>
            <a:tailEnd/>
          </a:ln>
          <a:effectLst/>
        </p:spPr>
        <p:txBody>
          <a:bodyPr wrap="none">
            <a:spAutoFit/>
          </a:bodyPr>
          <a:lstStyle/>
          <a:p>
            <a:r>
              <a:rPr lang="en-GB" sz="1800">
                <a:solidFill>
                  <a:schemeClr val="hlink"/>
                </a:solidFill>
                <a:latin typeface="Haettenschweiler" pitchFamily="34" charset="0"/>
              </a:rPr>
              <a:t>Imperial College/RAL</a:t>
            </a:r>
          </a:p>
        </p:txBody>
      </p:sp>
      <p:sp>
        <p:nvSpPr>
          <p:cNvPr id="1589251" name="Text Box 3"/>
          <p:cNvSpPr txBox="1">
            <a:spLocks noChangeArrowheads="1"/>
          </p:cNvSpPr>
          <p:nvPr/>
        </p:nvSpPr>
        <p:spPr bwMode="auto">
          <a:xfrm>
            <a:off x="7935913" y="6272213"/>
            <a:ext cx="1006475" cy="366712"/>
          </a:xfrm>
          <a:prstGeom prst="rect">
            <a:avLst/>
          </a:prstGeom>
          <a:noFill/>
          <a:ln w="9525">
            <a:noFill/>
            <a:miter lim="800000"/>
            <a:headEnd/>
            <a:tailEnd/>
          </a:ln>
          <a:effectLst/>
        </p:spPr>
        <p:txBody>
          <a:bodyPr wrap="none">
            <a:spAutoFit/>
          </a:bodyPr>
          <a:lstStyle/>
          <a:p>
            <a:r>
              <a:rPr lang="en-GB" sz="1800">
                <a:solidFill>
                  <a:schemeClr val="hlink"/>
                </a:solidFill>
                <a:latin typeface="Haettenschweiler" pitchFamily="34" charset="0"/>
              </a:rPr>
              <a:t>Dave Wark </a:t>
            </a:r>
          </a:p>
        </p:txBody>
      </p:sp>
      <p:pic>
        <p:nvPicPr>
          <p:cNvPr id="1589252" name="Picture 4"/>
          <p:cNvPicPr>
            <a:picLocks noChangeAspect="1" noChangeArrowheads="1"/>
          </p:cNvPicPr>
          <p:nvPr/>
        </p:nvPicPr>
        <p:blipFill>
          <a:blip r:embed="rId3" cstate="print"/>
          <a:srcRect/>
          <a:stretch>
            <a:fillRect/>
          </a:stretch>
        </p:blipFill>
        <p:spPr bwMode="auto">
          <a:xfrm>
            <a:off x="1066800" y="874713"/>
            <a:ext cx="7143750" cy="614362"/>
          </a:xfrm>
          <a:prstGeom prst="rect">
            <a:avLst/>
          </a:prstGeom>
          <a:noFill/>
          <a:ln w="9525">
            <a:noFill/>
            <a:miter lim="800000"/>
            <a:headEnd/>
            <a:tailEnd/>
          </a:ln>
          <a:effectLst/>
        </p:spPr>
      </p:pic>
      <p:sp>
        <p:nvSpPr>
          <p:cNvPr id="1589253" name="Rectangle 5"/>
          <p:cNvSpPr>
            <a:spLocks noGrp="1" noChangeArrowheads="1"/>
          </p:cNvSpPr>
          <p:nvPr>
            <p:ph type="title"/>
          </p:nvPr>
        </p:nvSpPr>
        <p:spPr>
          <a:xfrm>
            <a:off x="1066800" y="-228600"/>
            <a:ext cx="7772400" cy="1143000"/>
          </a:xfrm>
          <a:noFill/>
          <a:ln/>
        </p:spPr>
        <p:txBody>
          <a:bodyPr/>
          <a:lstStyle/>
          <a:p>
            <a:r>
              <a:rPr lang="en-GB" sz="3600" i="1">
                <a:latin typeface="Arial" charset="0"/>
              </a:rPr>
              <a:t>KamLAND</a:t>
            </a:r>
          </a:p>
        </p:txBody>
      </p:sp>
      <p:pic>
        <p:nvPicPr>
          <p:cNvPr id="1589254" name="Picture 6" descr="Inoue-JPS2005_ページ_21_画像_0001"/>
          <p:cNvPicPr>
            <a:picLocks noChangeAspect="1" noChangeArrowheads="1"/>
          </p:cNvPicPr>
          <p:nvPr/>
        </p:nvPicPr>
        <p:blipFill>
          <a:blip r:embed="rId4" cstate="print"/>
          <a:srcRect l="4411" t="38614" r="14706" b="17822"/>
          <a:stretch>
            <a:fillRect/>
          </a:stretch>
        </p:blipFill>
        <p:spPr bwMode="auto">
          <a:xfrm>
            <a:off x="228600" y="685800"/>
            <a:ext cx="4191000" cy="3352800"/>
          </a:xfrm>
          <a:prstGeom prst="rect">
            <a:avLst/>
          </a:prstGeom>
          <a:noFill/>
        </p:spPr>
      </p:pic>
      <p:pic>
        <p:nvPicPr>
          <p:cNvPr id="1589255" name="Picture 7" descr="Inoue-JPS2005_ページ_21_画像_0002"/>
          <p:cNvPicPr>
            <a:picLocks noChangeAspect="1" noChangeArrowheads="1"/>
          </p:cNvPicPr>
          <p:nvPr/>
        </p:nvPicPr>
        <p:blipFill>
          <a:blip r:embed="rId5" cstate="print"/>
          <a:srcRect b="9041"/>
          <a:stretch>
            <a:fillRect/>
          </a:stretch>
        </p:blipFill>
        <p:spPr bwMode="auto">
          <a:xfrm>
            <a:off x="3124200" y="2895600"/>
            <a:ext cx="5948363" cy="2843213"/>
          </a:xfrm>
          <a:prstGeom prst="rect">
            <a:avLst/>
          </a:prstGeom>
          <a:noFill/>
        </p:spPr>
      </p:pic>
      <p:sp>
        <p:nvSpPr>
          <p:cNvPr id="1589256" name="Text Box 8"/>
          <p:cNvSpPr txBox="1">
            <a:spLocks noChangeArrowheads="1"/>
          </p:cNvSpPr>
          <p:nvPr/>
        </p:nvSpPr>
        <p:spPr bwMode="auto">
          <a:xfrm>
            <a:off x="2209800" y="5856288"/>
            <a:ext cx="6718300" cy="396875"/>
          </a:xfrm>
          <a:prstGeom prst="rect">
            <a:avLst/>
          </a:prstGeom>
          <a:noFill/>
          <a:ln w="9525">
            <a:noFill/>
            <a:miter lim="800000"/>
            <a:headEnd/>
            <a:tailEnd/>
          </a:ln>
          <a:effectLst/>
        </p:spPr>
        <p:txBody>
          <a:bodyPr wrap="none">
            <a:spAutoFit/>
          </a:bodyPr>
          <a:lstStyle/>
          <a:p>
            <a:pPr algn="l"/>
            <a:r>
              <a:rPr kumimoji="1" lang="ja-JP" altLang="en-US" sz="2000">
                <a:latin typeface="Arial" charset="0"/>
                <a:ea typeface="ＤＦＰ平成丸ゴシック体W4" pitchFamily="50" charset="-128"/>
              </a:rPr>
              <a:t>80% </a:t>
            </a:r>
            <a:r>
              <a:rPr kumimoji="1" lang="en-US" altLang="ja-JP" sz="2000">
                <a:latin typeface="Arial" charset="0"/>
                <a:ea typeface="ＤＦＰ平成丸ゴシック体W4" pitchFamily="50" charset="-128"/>
              </a:rPr>
              <a:t>of total contribution comes from 130~220km distance</a:t>
            </a:r>
          </a:p>
        </p:txBody>
      </p:sp>
      <p:sp>
        <p:nvSpPr>
          <p:cNvPr id="1589257" name="Oval 9"/>
          <p:cNvSpPr>
            <a:spLocks noChangeArrowheads="1"/>
          </p:cNvSpPr>
          <p:nvPr/>
        </p:nvSpPr>
        <p:spPr bwMode="auto">
          <a:xfrm>
            <a:off x="2438400" y="2286000"/>
            <a:ext cx="152400" cy="152400"/>
          </a:xfrm>
          <a:prstGeom prst="ellipse">
            <a:avLst/>
          </a:prstGeom>
          <a:solidFill>
            <a:srgbClr val="000000"/>
          </a:solidFill>
          <a:ln w="9525">
            <a:solidFill>
              <a:schemeClr val="tx1"/>
            </a:solidFill>
            <a:round/>
            <a:headEnd/>
            <a:tailEnd/>
          </a:ln>
          <a:effectLst/>
        </p:spPr>
        <p:txBody>
          <a:bodyPr wrap="none" anchor="ctr"/>
          <a:lstStyle/>
          <a:p>
            <a:endParaRPr lang="en-GB"/>
          </a:p>
        </p:txBody>
      </p:sp>
      <p:sp>
        <p:nvSpPr>
          <p:cNvPr id="1589258" name="Oval 10"/>
          <p:cNvSpPr>
            <a:spLocks noChangeArrowheads="1"/>
          </p:cNvSpPr>
          <p:nvPr/>
        </p:nvSpPr>
        <p:spPr bwMode="auto">
          <a:xfrm>
            <a:off x="1981200" y="1828800"/>
            <a:ext cx="1066800" cy="1066800"/>
          </a:xfrm>
          <a:prstGeom prst="ellipse">
            <a:avLst/>
          </a:prstGeom>
          <a:noFill/>
          <a:ln w="25400">
            <a:solidFill>
              <a:schemeClr val="tx1"/>
            </a:solidFill>
            <a:round/>
            <a:headEnd/>
            <a:tailEnd/>
          </a:ln>
          <a:effectLst/>
        </p:spPr>
        <p:txBody>
          <a:bodyPr wrap="none" anchor="ctr"/>
          <a:lstStyle/>
          <a:p>
            <a:endParaRPr lang="en-GB"/>
          </a:p>
        </p:txBody>
      </p:sp>
    </p:spTree>
    <p:extLst>
      <p:ext uri="{BB962C8B-B14F-4D97-AF65-F5344CB8AC3E}">
        <p14:creationId xmlns:p14="http://schemas.microsoft.com/office/powerpoint/2010/main" val="743770448"/>
      </p:ext>
    </p:extLst>
  </p:cSld>
  <p:clrMapOvr>
    <a:masterClrMapping/>
  </p:clrMapOvr>
  <p:transition>
    <p:wipe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3346" name="Text Box 2"/>
          <p:cNvSpPr txBox="1">
            <a:spLocks noChangeArrowheads="1"/>
          </p:cNvSpPr>
          <p:nvPr/>
        </p:nvSpPr>
        <p:spPr bwMode="auto">
          <a:xfrm>
            <a:off x="7543800" y="6486525"/>
            <a:ext cx="1622425" cy="366713"/>
          </a:xfrm>
          <a:prstGeom prst="rect">
            <a:avLst/>
          </a:prstGeom>
          <a:noFill/>
          <a:ln w="9525">
            <a:noFill/>
            <a:miter lim="800000"/>
            <a:headEnd/>
            <a:tailEnd/>
          </a:ln>
          <a:effectLst/>
        </p:spPr>
        <p:txBody>
          <a:bodyPr wrap="none">
            <a:spAutoFit/>
          </a:bodyPr>
          <a:lstStyle/>
          <a:p>
            <a:r>
              <a:rPr lang="en-GB" sz="1800">
                <a:solidFill>
                  <a:schemeClr val="hlink"/>
                </a:solidFill>
                <a:latin typeface="Haettenschweiler" pitchFamily="34" charset="0"/>
              </a:rPr>
              <a:t>Imperial College/RAL</a:t>
            </a:r>
          </a:p>
        </p:txBody>
      </p:sp>
      <p:sp>
        <p:nvSpPr>
          <p:cNvPr id="1593347" name="Text Box 3"/>
          <p:cNvSpPr txBox="1">
            <a:spLocks noChangeArrowheads="1"/>
          </p:cNvSpPr>
          <p:nvPr/>
        </p:nvSpPr>
        <p:spPr bwMode="auto">
          <a:xfrm>
            <a:off x="7935913" y="6272213"/>
            <a:ext cx="1006475" cy="366712"/>
          </a:xfrm>
          <a:prstGeom prst="rect">
            <a:avLst/>
          </a:prstGeom>
          <a:noFill/>
          <a:ln w="9525">
            <a:noFill/>
            <a:miter lim="800000"/>
            <a:headEnd/>
            <a:tailEnd/>
          </a:ln>
          <a:effectLst/>
        </p:spPr>
        <p:txBody>
          <a:bodyPr wrap="none">
            <a:spAutoFit/>
          </a:bodyPr>
          <a:lstStyle/>
          <a:p>
            <a:r>
              <a:rPr lang="en-GB" sz="1800">
                <a:solidFill>
                  <a:schemeClr val="hlink"/>
                </a:solidFill>
                <a:latin typeface="Haettenschweiler" pitchFamily="34" charset="0"/>
              </a:rPr>
              <a:t>Dave Wark </a:t>
            </a:r>
          </a:p>
        </p:txBody>
      </p:sp>
      <p:pic>
        <p:nvPicPr>
          <p:cNvPr id="1593348" name="Picture 4"/>
          <p:cNvPicPr>
            <a:picLocks noChangeAspect="1" noChangeArrowheads="1"/>
          </p:cNvPicPr>
          <p:nvPr/>
        </p:nvPicPr>
        <p:blipFill>
          <a:blip r:embed="rId3" cstate="print"/>
          <a:srcRect/>
          <a:stretch>
            <a:fillRect/>
          </a:stretch>
        </p:blipFill>
        <p:spPr bwMode="auto">
          <a:xfrm>
            <a:off x="1066800" y="874713"/>
            <a:ext cx="7143750" cy="614362"/>
          </a:xfrm>
          <a:prstGeom prst="rect">
            <a:avLst/>
          </a:prstGeom>
          <a:noFill/>
          <a:ln w="9525">
            <a:noFill/>
            <a:miter lim="800000"/>
            <a:headEnd/>
            <a:tailEnd/>
          </a:ln>
          <a:effectLst/>
        </p:spPr>
      </p:pic>
      <p:sp>
        <p:nvSpPr>
          <p:cNvPr id="1593349" name="Rectangle 5"/>
          <p:cNvSpPr>
            <a:spLocks noGrp="1" noChangeArrowheads="1"/>
          </p:cNvSpPr>
          <p:nvPr>
            <p:ph type="title"/>
          </p:nvPr>
        </p:nvSpPr>
        <p:spPr>
          <a:xfrm>
            <a:off x="1066800" y="-228600"/>
            <a:ext cx="7772400" cy="1143000"/>
          </a:xfrm>
          <a:noFill/>
          <a:ln/>
        </p:spPr>
        <p:txBody>
          <a:bodyPr/>
          <a:lstStyle/>
          <a:p>
            <a:r>
              <a:rPr lang="en-GB" sz="3600" i="1">
                <a:latin typeface="Arial" charset="0"/>
              </a:rPr>
              <a:t>KamLAND</a:t>
            </a:r>
          </a:p>
        </p:txBody>
      </p:sp>
      <p:sp>
        <p:nvSpPr>
          <p:cNvPr id="1593353" name="Rectangle 9"/>
          <p:cNvSpPr>
            <a:spLocks noChangeArrowheads="1"/>
          </p:cNvSpPr>
          <p:nvPr/>
        </p:nvSpPr>
        <p:spPr bwMode="auto">
          <a:xfrm>
            <a:off x="-228600" y="5445224"/>
            <a:ext cx="7772400" cy="1143000"/>
          </a:xfrm>
          <a:prstGeom prst="rect">
            <a:avLst/>
          </a:prstGeom>
          <a:noFill/>
          <a:ln w="9525">
            <a:noFill/>
            <a:miter lim="800000"/>
            <a:headEnd/>
            <a:tailEnd/>
          </a:ln>
          <a:effectLst/>
        </p:spPr>
        <p:txBody>
          <a:bodyPr anchor="ctr"/>
          <a:lstStyle/>
          <a:p>
            <a:r>
              <a:rPr lang="en-GB" sz="2000" dirty="0">
                <a:latin typeface="Arial" charset="0"/>
              </a:rPr>
              <a:t>Proved (with other results) that neutrinos oscillate…</a:t>
            </a:r>
          </a:p>
        </p:txBody>
      </p:sp>
      <p:sp>
        <p:nvSpPr>
          <p:cNvPr id="1593354" name="Rectangle 10"/>
          <p:cNvSpPr>
            <a:spLocks noChangeArrowheads="1"/>
          </p:cNvSpPr>
          <p:nvPr/>
        </p:nvSpPr>
        <p:spPr bwMode="auto">
          <a:xfrm>
            <a:off x="-236538" y="5733256"/>
            <a:ext cx="7772401" cy="1143000"/>
          </a:xfrm>
          <a:prstGeom prst="rect">
            <a:avLst/>
          </a:prstGeom>
          <a:noFill/>
          <a:ln w="9525">
            <a:noFill/>
            <a:miter lim="800000"/>
            <a:headEnd/>
            <a:tailEnd/>
          </a:ln>
          <a:effectLst/>
        </p:spPr>
        <p:txBody>
          <a:bodyPr anchor="ctr"/>
          <a:lstStyle/>
          <a:p>
            <a:r>
              <a:rPr lang="en-GB" sz="2000" dirty="0">
                <a:latin typeface="Arial" charset="0"/>
              </a:rPr>
              <a:t>…or at least do a damned fine impression.</a:t>
            </a:r>
          </a:p>
        </p:txBody>
      </p:sp>
      <p:pic>
        <p:nvPicPr>
          <p:cNvPr id="1293314" name="Picture 2"/>
          <p:cNvPicPr>
            <a:picLocks noChangeAspect="1" noChangeArrowheads="1"/>
          </p:cNvPicPr>
          <p:nvPr/>
        </p:nvPicPr>
        <p:blipFill>
          <a:blip r:embed="rId4" cstate="print"/>
          <a:srcRect/>
          <a:stretch>
            <a:fillRect/>
          </a:stretch>
        </p:blipFill>
        <p:spPr bwMode="auto">
          <a:xfrm>
            <a:off x="0" y="836712"/>
            <a:ext cx="4499992" cy="3499993"/>
          </a:xfrm>
          <a:prstGeom prst="rect">
            <a:avLst/>
          </a:prstGeom>
          <a:noFill/>
          <a:ln w="9525">
            <a:noFill/>
            <a:miter lim="800000"/>
            <a:headEnd/>
            <a:tailEnd/>
          </a:ln>
        </p:spPr>
      </p:pic>
      <p:pic>
        <p:nvPicPr>
          <p:cNvPr id="1293315" name="Picture 3"/>
          <p:cNvPicPr>
            <a:picLocks noChangeAspect="1" noChangeArrowheads="1"/>
          </p:cNvPicPr>
          <p:nvPr/>
        </p:nvPicPr>
        <p:blipFill>
          <a:blip r:embed="rId5" cstate="print"/>
          <a:srcRect/>
          <a:stretch>
            <a:fillRect/>
          </a:stretch>
        </p:blipFill>
        <p:spPr bwMode="auto">
          <a:xfrm>
            <a:off x="4427984" y="2276872"/>
            <a:ext cx="4717028" cy="3456384"/>
          </a:xfrm>
          <a:prstGeom prst="rect">
            <a:avLst/>
          </a:prstGeom>
          <a:noFill/>
          <a:ln w="9525">
            <a:noFill/>
            <a:miter lim="800000"/>
            <a:headEnd/>
            <a:tailEnd/>
          </a:ln>
        </p:spPr>
      </p:pic>
    </p:spTree>
    <p:extLst>
      <p:ext uri="{BB962C8B-B14F-4D97-AF65-F5344CB8AC3E}">
        <p14:creationId xmlns:p14="http://schemas.microsoft.com/office/powerpoint/2010/main" val="3213260950"/>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93353"/>
                                        </p:tgtEl>
                                        <p:attrNameLst>
                                          <p:attrName>style.visibility</p:attrName>
                                        </p:attrNameLst>
                                      </p:cBhvr>
                                      <p:to>
                                        <p:strVal val="visible"/>
                                      </p:to>
                                    </p:set>
                                    <p:animEffect transition="in" filter="wipe(up)">
                                      <p:cBhvr>
                                        <p:cTn id="7" dur="500"/>
                                        <p:tgtEl>
                                          <p:spTgt spid="15933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93354"/>
                                        </p:tgtEl>
                                        <p:attrNameLst>
                                          <p:attrName>style.visibility</p:attrName>
                                        </p:attrNameLst>
                                      </p:cBhvr>
                                      <p:to>
                                        <p:strVal val="visible"/>
                                      </p:to>
                                    </p:set>
                                    <p:animEffect transition="in" filter="wipe(up)">
                                      <p:cBhvr>
                                        <p:cTn id="12" dur="500"/>
                                        <p:tgtEl>
                                          <p:spTgt spid="1593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3353" grpId="0" autoUpdateAnimBg="0"/>
      <p:bldP spid="1593354"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42" name="Picture 2"/>
          <p:cNvPicPr>
            <a:picLocks noChangeAspect="1" noChangeArrowheads="1"/>
          </p:cNvPicPr>
          <p:nvPr/>
        </p:nvPicPr>
        <p:blipFill>
          <a:blip r:embed="rId3" cstate="print"/>
          <a:srcRect/>
          <a:stretch>
            <a:fillRect/>
          </a:stretch>
        </p:blipFill>
        <p:spPr bwMode="auto">
          <a:xfrm>
            <a:off x="-60325" y="-76200"/>
            <a:ext cx="4403725" cy="5786438"/>
          </a:xfrm>
          <a:prstGeom prst="rect">
            <a:avLst/>
          </a:prstGeom>
          <a:noFill/>
        </p:spPr>
      </p:pic>
      <p:pic>
        <p:nvPicPr>
          <p:cNvPr id="1597443" name="Picture 3"/>
          <p:cNvPicPr>
            <a:picLocks noChangeAspect="1" noChangeArrowheads="1"/>
          </p:cNvPicPr>
          <p:nvPr/>
        </p:nvPicPr>
        <p:blipFill>
          <a:blip r:embed="rId4" cstate="print"/>
          <a:srcRect/>
          <a:stretch>
            <a:fillRect/>
          </a:stretch>
        </p:blipFill>
        <p:spPr bwMode="auto">
          <a:xfrm>
            <a:off x="3657600" y="-304800"/>
            <a:ext cx="5611813" cy="7596188"/>
          </a:xfrm>
          <a:prstGeom prst="rect">
            <a:avLst/>
          </a:prstGeom>
          <a:noFill/>
        </p:spPr>
      </p:pic>
      <p:pic>
        <p:nvPicPr>
          <p:cNvPr id="1597444" name="Picture 4"/>
          <p:cNvPicPr>
            <a:picLocks noChangeAspect="1" noChangeArrowheads="1"/>
          </p:cNvPicPr>
          <p:nvPr/>
        </p:nvPicPr>
        <p:blipFill>
          <a:blip r:embed="rId5" cstate="print"/>
          <a:srcRect/>
          <a:stretch>
            <a:fillRect/>
          </a:stretch>
        </p:blipFill>
        <p:spPr bwMode="auto">
          <a:xfrm>
            <a:off x="-12700" y="4495800"/>
            <a:ext cx="3746500" cy="2444750"/>
          </a:xfrm>
          <a:prstGeom prst="rect">
            <a:avLst/>
          </a:prstGeom>
          <a:noFill/>
        </p:spPr>
      </p:pic>
      <p:sp>
        <p:nvSpPr>
          <p:cNvPr id="5" name="TextBox 4"/>
          <p:cNvSpPr txBox="1"/>
          <p:nvPr/>
        </p:nvSpPr>
        <p:spPr>
          <a:xfrm>
            <a:off x="899592" y="0"/>
            <a:ext cx="2093843" cy="707886"/>
          </a:xfrm>
          <a:prstGeom prst="rect">
            <a:avLst/>
          </a:prstGeom>
          <a:noFill/>
        </p:spPr>
        <p:txBody>
          <a:bodyPr wrap="none" rtlCol="0">
            <a:spAutoFit/>
          </a:bodyPr>
          <a:lstStyle/>
          <a:p>
            <a:r>
              <a:rPr lang="en-GB" sz="4000" dirty="0" err="1" smtClean="0">
                <a:solidFill>
                  <a:schemeClr val="accent6"/>
                </a:solidFill>
              </a:rPr>
              <a:t>Borexino</a:t>
            </a:r>
            <a:endParaRPr lang="en-GB" sz="4000" dirty="0">
              <a:solidFill>
                <a:schemeClr val="accent6"/>
              </a:solidFill>
            </a:endParaRPr>
          </a:p>
        </p:txBody>
      </p:sp>
      <p:pic>
        <p:nvPicPr>
          <p:cNvPr id="1296386" name="Picture 2" descr="http://www.mi.infn.it/ISAPP/editionsold/seillacnew2007/www.apc.univ-paris7.fr/APC_CS/system/files/FCKeditor/image/Neutrinos/BorexinoVessel.jpg"/>
          <p:cNvPicPr>
            <a:picLocks noChangeAspect="1" noChangeArrowheads="1"/>
          </p:cNvPicPr>
          <p:nvPr/>
        </p:nvPicPr>
        <p:blipFill>
          <a:blip r:embed="rId6" cstate="print"/>
          <a:srcRect/>
          <a:stretch>
            <a:fillRect/>
          </a:stretch>
        </p:blipFill>
        <p:spPr bwMode="auto">
          <a:xfrm>
            <a:off x="4499992" y="3573016"/>
            <a:ext cx="4238625" cy="2847976"/>
          </a:xfrm>
          <a:prstGeom prst="rect">
            <a:avLst/>
          </a:prstGeom>
          <a:noFill/>
        </p:spPr>
      </p:pic>
    </p:spTree>
    <p:extLst>
      <p:ext uri="{BB962C8B-B14F-4D97-AF65-F5344CB8AC3E}">
        <p14:creationId xmlns:p14="http://schemas.microsoft.com/office/powerpoint/2010/main" val="304481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296386"/>
                                        </p:tgtEl>
                                        <p:attrNameLst>
                                          <p:attrName>style.visibility</p:attrName>
                                        </p:attrNameLst>
                                      </p:cBhvr>
                                      <p:to>
                                        <p:strVal val="visible"/>
                                      </p:to>
                                    </p:set>
                                    <p:anim calcmode="lin" valueType="num">
                                      <p:cBhvr>
                                        <p:cTn id="7" dur="500" fill="hold"/>
                                        <p:tgtEl>
                                          <p:spTgt spid="1296386"/>
                                        </p:tgtEl>
                                        <p:attrNameLst>
                                          <p:attrName>ppt_w</p:attrName>
                                        </p:attrNameLst>
                                      </p:cBhvr>
                                      <p:tavLst>
                                        <p:tav tm="0">
                                          <p:val>
                                            <p:fltVal val="0"/>
                                          </p:val>
                                        </p:tav>
                                        <p:tav tm="100000">
                                          <p:val>
                                            <p:strVal val="#ppt_w"/>
                                          </p:val>
                                        </p:tav>
                                      </p:tavLst>
                                    </p:anim>
                                    <p:anim calcmode="lin" valueType="num">
                                      <p:cBhvr>
                                        <p:cTn id="8" dur="500" fill="hold"/>
                                        <p:tgtEl>
                                          <p:spTgt spid="129638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7029400"/>
          </a:xfrm>
          <a:prstGeom prst="rect">
            <a:avLst/>
          </a:prstGeom>
          <a:solidFill>
            <a:srgbClr val="FFFFFF"/>
          </a:solidFill>
          <a:ln w="444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smtClean="0">
              <a:ln>
                <a:noFill/>
              </a:ln>
              <a:solidFill>
                <a:schemeClr val="accent6"/>
              </a:solidFill>
              <a:effectLst/>
              <a:latin typeface="Times New Roman" pitchFamily="18" charset="0"/>
            </a:endParaRPr>
          </a:p>
        </p:txBody>
      </p:sp>
      <p:pic>
        <p:nvPicPr>
          <p:cNvPr id="868358" name="Picture 6"/>
          <p:cNvPicPr>
            <a:picLocks noChangeAspect="1" noChangeArrowheads="1"/>
          </p:cNvPicPr>
          <p:nvPr/>
        </p:nvPicPr>
        <p:blipFill>
          <a:blip r:embed="rId2" cstate="print"/>
          <a:srcRect/>
          <a:stretch>
            <a:fillRect/>
          </a:stretch>
        </p:blipFill>
        <p:spPr bwMode="auto">
          <a:xfrm>
            <a:off x="5605586" y="2060848"/>
            <a:ext cx="3430910" cy="4051577"/>
          </a:xfrm>
          <a:prstGeom prst="rect">
            <a:avLst/>
          </a:prstGeom>
          <a:noFill/>
          <a:ln w="9525">
            <a:noFill/>
            <a:miter lim="800000"/>
            <a:headEnd/>
            <a:tailEnd/>
          </a:ln>
        </p:spPr>
      </p:pic>
      <p:sp>
        <p:nvSpPr>
          <p:cNvPr id="8" name="TextBox 7"/>
          <p:cNvSpPr txBox="1"/>
          <p:nvPr/>
        </p:nvSpPr>
        <p:spPr>
          <a:xfrm>
            <a:off x="-36512" y="-27384"/>
            <a:ext cx="2448106" cy="523220"/>
          </a:xfrm>
          <a:prstGeom prst="rect">
            <a:avLst/>
          </a:prstGeom>
          <a:noFill/>
        </p:spPr>
        <p:txBody>
          <a:bodyPr wrap="none" rtlCol="0">
            <a:spAutoFit/>
          </a:bodyPr>
          <a:lstStyle/>
          <a:p>
            <a:r>
              <a:rPr lang="en-GB" dirty="0" smtClean="0">
                <a:solidFill>
                  <a:schemeClr val="accent6"/>
                </a:solidFill>
              </a:rPr>
              <a:t>Solar Neutrinos</a:t>
            </a:r>
            <a:endParaRPr lang="en-GB" dirty="0">
              <a:solidFill>
                <a:schemeClr val="accent6"/>
              </a:solidFill>
            </a:endParaRPr>
          </a:p>
        </p:txBody>
      </p:sp>
      <p:pic>
        <p:nvPicPr>
          <p:cNvPr id="868354" name="Picture 2"/>
          <p:cNvPicPr>
            <a:picLocks noChangeAspect="1" noChangeArrowheads="1"/>
          </p:cNvPicPr>
          <p:nvPr/>
        </p:nvPicPr>
        <p:blipFill>
          <a:blip r:embed="rId3" cstate="print"/>
          <a:srcRect/>
          <a:stretch>
            <a:fillRect/>
          </a:stretch>
        </p:blipFill>
        <p:spPr bwMode="auto">
          <a:xfrm>
            <a:off x="107504" y="3393762"/>
            <a:ext cx="4320480" cy="2987566"/>
          </a:xfrm>
          <a:prstGeom prst="rect">
            <a:avLst/>
          </a:prstGeom>
          <a:noFill/>
          <a:ln w="9525">
            <a:noFill/>
            <a:miter lim="800000"/>
            <a:headEnd/>
            <a:tailEnd/>
          </a:ln>
        </p:spPr>
      </p:pic>
      <p:pic>
        <p:nvPicPr>
          <p:cNvPr id="868355" name="Picture 3"/>
          <p:cNvPicPr>
            <a:picLocks noChangeAspect="1" noChangeArrowheads="1"/>
          </p:cNvPicPr>
          <p:nvPr/>
        </p:nvPicPr>
        <p:blipFill>
          <a:blip r:embed="rId4" cstate="print"/>
          <a:srcRect/>
          <a:stretch>
            <a:fillRect/>
          </a:stretch>
        </p:blipFill>
        <p:spPr bwMode="auto">
          <a:xfrm>
            <a:off x="126943" y="426541"/>
            <a:ext cx="4301041" cy="2930451"/>
          </a:xfrm>
          <a:prstGeom prst="rect">
            <a:avLst/>
          </a:prstGeom>
          <a:noFill/>
          <a:ln w="9525">
            <a:noFill/>
            <a:miter lim="800000"/>
            <a:headEnd/>
            <a:tailEnd/>
          </a:ln>
        </p:spPr>
      </p:pic>
      <p:grpSp>
        <p:nvGrpSpPr>
          <p:cNvPr id="9" name="Group 8"/>
          <p:cNvGrpSpPr/>
          <p:nvPr/>
        </p:nvGrpSpPr>
        <p:grpSpPr>
          <a:xfrm>
            <a:off x="4499992" y="188640"/>
            <a:ext cx="3995936" cy="1872208"/>
            <a:chOff x="4139952" y="836712"/>
            <a:chExt cx="4724400" cy="2343150"/>
          </a:xfrm>
        </p:grpSpPr>
        <p:pic>
          <p:nvPicPr>
            <p:cNvPr id="868356" name="Picture 4"/>
            <p:cNvPicPr>
              <a:picLocks noChangeAspect="1" noChangeArrowheads="1"/>
            </p:cNvPicPr>
            <p:nvPr/>
          </p:nvPicPr>
          <p:blipFill>
            <a:blip r:embed="rId5" cstate="print"/>
            <a:srcRect/>
            <a:stretch>
              <a:fillRect/>
            </a:stretch>
          </p:blipFill>
          <p:spPr bwMode="auto">
            <a:xfrm>
              <a:off x="4139952" y="836712"/>
              <a:ext cx="4724400" cy="2343150"/>
            </a:xfrm>
            <a:prstGeom prst="rect">
              <a:avLst/>
            </a:prstGeom>
            <a:noFill/>
            <a:ln w="9525">
              <a:noFill/>
              <a:miter lim="800000"/>
              <a:headEnd/>
              <a:tailEnd/>
            </a:ln>
          </p:spPr>
        </p:pic>
        <p:sp>
          <p:nvSpPr>
            <p:cNvPr id="7" name="Rectangle 6"/>
            <p:cNvSpPr/>
            <p:nvPr/>
          </p:nvSpPr>
          <p:spPr bwMode="auto">
            <a:xfrm>
              <a:off x="4644008" y="1412776"/>
              <a:ext cx="360040" cy="216024"/>
            </a:xfrm>
            <a:prstGeom prst="rect">
              <a:avLst/>
            </a:prstGeom>
            <a:solidFill>
              <a:srgbClr val="FFFFFF"/>
            </a:solidFill>
            <a:ln w="444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66FFFF"/>
                </a:solidFill>
                <a:effectLst/>
                <a:latin typeface="Times New Roman" pitchFamily="18" charset="0"/>
              </a:endParaRPr>
            </a:p>
          </p:txBody>
        </p:sp>
      </p:grpSp>
      <p:pic>
        <p:nvPicPr>
          <p:cNvPr id="868357" name="Picture 5"/>
          <p:cNvPicPr>
            <a:picLocks noChangeAspect="1" noChangeArrowheads="1"/>
          </p:cNvPicPr>
          <p:nvPr/>
        </p:nvPicPr>
        <p:blipFill>
          <a:blip r:embed="rId6" cstate="print"/>
          <a:srcRect/>
          <a:stretch>
            <a:fillRect/>
          </a:stretch>
        </p:blipFill>
        <p:spPr bwMode="auto">
          <a:xfrm>
            <a:off x="3995936" y="5323284"/>
            <a:ext cx="2514600" cy="1562100"/>
          </a:xfrm>
          <a:prstGeom prst="rect">
            <a:avLst/>
          </a:prstGeom>
          <a:noFill/>
          <a:ln w="9525">
            <a:noFill/>
            <a:miter lim="800000"/>
            <a:headEnd/>
            <a:tailEnd/>
          </a:ln>
        </p:spPr>
      </p:pic>
      <p:sp>
        <p:nvSpPr>
          <p:cNvPr id="10" name="TextBox 9"/>
          <p:cNvSpPr txBox="1"/>
          <p:nvPr/>
        </p:nvSpPr>
        <p:spPr>
          <a:xfrm>
            <a:off x="1435670" y="6334780"/>
            <a:ext cx="1519968" cy="523220"/>
          </a:xfrm>
          <a:prstGeom prst="rect">
            <a:avLst/>
          </a:prstGeom>
          <a:noFill/>
        </p:spPr>
        <p:txBody>
          <a:bodyPr wrap="none" rtlCol="0">
            <a:spAutoFit/>
          </a:bodyPr>
          <a:lstStyle/>
          <a:p>
            <a:r>
              <a:rPr lang="en-GB" dirty="0" err="1" smtClean="0">
                <a:solidFill>
                  <a:schemeClr val="accent6"/>
                </a:solidFill>
              </a:rPr>
              <a:t>Borexino</a:t>
            </a:r>
            <a:endParaRPr lang="en-GB" dirty="0">
              <a:solidFill>
                <a:schemeClr val="accent6"/>
              </a:solidFill>
            </a:endParaRPr>
          </a:p>
        </p:txBody>
      </p:sp>
      <p:sp>
        <p:nvSpPr>
          <p:cNvPr id="11" name="TextBox 10"/>
          <p:cNvSpPr txBox="1"/>
          <p:nvPr/>
        </p:nvSpPr>
        <p:spPr>
          <a:xfrm>
            <a:off x="4860032" y="2348880"/>
            <a:ext cx="904415" cy="523220"/>
          </a:xfrm>
          <a:prstGeom prst="rect">
            <a:avLst/>
          </a:prstGeom>
          <a:noFill/>
        </p:spPr>
        <p:txBody>
          <a:bodyPr wrap="none" rtlCol="0">
            <a:spAutoFit/>
          </a:bodyPr>
          <a:lstStyle/>
          <a:p>
            <a:r>
              <a:rPr lang="en-GB" dirty="0" smtClean="0">
                <a:solidFill>
                  <a:schemeClr val="accent6"/>
                </a:solidFill>
              </a:rPr>
              <a:t>SNO</a:t>
            </a:r>
            <a:endParaRPr lang="en-GB" dirty="0">
              <a:solidFill>
                <a:schemeClr val="accent6"/>
              </a:solidFill>
            </a:endParaRPr>
          </a:p>
        </p:txBody>
      </p:sp>
      <p:cxnSp>
        <p:nvCxnSpPr>
          <p:cNvPr id="14" name="Straight Arrow Connector 13"/>
          <p:cNvCxnSpPr/>
          <p:nvPr/>
        </p:nvCxnSpPr>
        <p:spPr bwMode="auto">
          <a:xfrm flipV="1">
            <a:off x="5292080" y="1988840"/>
            <a:ext cx="288032" cy="360040"/>
          </a:xfrm>
          <a:prstGeom prst="straightConnector1">
            <a:avLst/>
          </a:prstGeom>
          <a:solidFill>
            <a:srgbClr val="FFFFFF"/>
          </a:solidFill>
          <a:ln w="19050" cap="flat" cmpd="sng" algn="ctr">
            <a:solidFill>
              <a:schemeClr val="accent2"/>
            </a:solidFill>
            <a:prstDash val="solid"/>
            <a:round/>
            <a:headEnd type="none" w="med" len="med"/>
            <a:tailEnd type="arrow"/>
          </a:ln>
          <a:effectLst/>
        </p:spPr>
      </p:cxnSp>
      <p:cxnSp>
        <p:nvCxnSpPr>
          <p:cNvPr id="15" name="Straight Arrow Connector 14"/>
          <p:cNvCxnSpPr>
            <a:stCxn id="11" idx="2"/>
          </p:cNvCxnSpPr>
          <p:nvPr/>
        </p:nvCxnSpPr>
        <p:spPr bwMode="auto">
          <a:xfrm>
            <a:off x="5312240" y="2872100"/>
            <a:ext cx="555904" cy="196860"/>
          </a:xfrm>
          <a:prstGeom prst="straightConnector1">
            <a:avLst/>
          </a:prstGeom>
          <a:solidFill>
            <a:srgbClr val="FFFFFF"/>
          </a:solidFill>
          <a:ln w="19050" cap="flat" cmpd="sng" algn="ctr">
            <a:solidFill>
              <a:schemeClr val="accent2"/>
            </a:solidFill>
            <a:prstDash val="solid"/>
            <a:round/>
            <a:headEnd type="none" w="med" len="med"/>
            <a:tailEnd type="arrow"/>
          </a:ln>
          <a:effectLst/>
        </p:spPr>
      </p:cxnSp>
      <p:grpSp>
        <p:nvGrpSpPr>
          <p:cNvPr id="23" name="Group 22"/>
          <p:cNvGrpSpPr/>
          <p:nvPr/>
        </p:nvGrpSpPr>
        <p:grpSpPr>
          <a:xfrm>
            <a:off x="5436096" y="188640"/>
            <a:ext cx="2952328" cy="648073"/>
            <a:chOff x="5436096" y="188640"/>
            <a:chExt cx="2952328" cy="648073"/>
          </a:xfrm>
        </p:grpSpPr>
        <p:sp>
          <p:nvSpPr>
            <p:cNvPr id="18" name="TextBox 17"/>
            <p:cNvSpPr txBox="1"/>
            <p:nvPr/>
          </p:nvSpPr>
          <p:spPr>
            <a:xfrm>
              <a:off x="5868144" y="188640"/>
              <a:ext cx="2520280" cy="369332"/>
            </a:xfrm>
            <a:prstGeom prst="rect">
              <a:avLst/>
            </a:prstGeom>
            <a:noFill/>
            <a:ln>
              <a:solidFill>
                <a:schemeClr val="accent2"/>
              </a:solidFill>
            </a:ln>
          </p:spPr>
          <p:txBody>
            <a:bodyPr wrap="square" rtlCol="0">
              <a:spAutoFit/>
            </a:bodyPr>
            <a:lstStyle/>
            <a:p>
              <a:r>
                <a:rPr lang="en-GB" sz="1800" dirty="0" smtClean="0">
                  <a:solidFill>
                    <a:schemeClr val="accent6"/>
                  </a:solidFill>
                </a:rPr>
                <a:t>Turn-up not observed?</a:t>
              </a:r>
              <a:endParaRPr lang="en-GB" sz="1800" dirty="0">
                <a:solidFill>
                  <a:schemeClr val="accent6"/>
                </a:solidFill>
              </a:endParaRPr>
            </a:p>
          </p:txBody>
        </p:sp>
        <p:cxnSp>
          <p:nvCxnSpPr>
            <p:cNvPr id="19" name="Straight Arrow Connector 18"/>
            <p:cNvCxnSpPr>
              <a:stCxn id="18" idx="2"/>
            </p:cNvCxnSpPr>
            <p:nvPr/>
          </p:nvCxnSpPr>
          <p:spPr bwMode="auto">
            <a:xfrm flipH="1">
              <a:off x="5436096" y="557972"/>
              <a:ext cx="1692188" cy="278741"/>
            </a:xfrm>
            <a:prstGeom prst="straightConnector1">
              <a:avLst/>
            </a:prstGeom>
            <a:solidFill>
              <a:srgbClr val="FFFFFF"/>
            </a:solidFill>
            <a:ln w="19050" cap="flat" cmpd="sng" algn="ctr">
              <a:solidFill>
                <a:schemeClr val="accent2"/>
              </a:solidFill>
              <a:prstDash val="solid"/>
              <a:round/>
              <a:headEnd type="none" w="med" len="med"/>
              <a:tailEnd type="arrow"/>
            </a:ln>
            <a:effectLst/>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68357"/>
                                        </p:tgtEl>
                                        <p:attrNameLst>
                                          <p:attrName>style.visibility</p:attrName>
                                        </p:attrNameLst>
                                      </p:cBhvr>
                                      <p:to>
                                        <p:strVal val="visible"/>
                                      </p:to>
                                    </p:set>
                                    <p:anim calcmode="lin" valueType="num">
                                      <p:cBhvr>
                                        <p:cTn id="7" dur="500" fill="hold"/>
                                        <p:tgtEl>
                                          <p:spTgt spid="868357"/>
                                        </p:tgtEl>
                                        <p:attrNameLst>
                                          <p:attrName>ppt_w</p:attrName>
                                        </p:attrNameLst>
                                      </p:cBhvr>
                                      <p:tavLst>
                                        <p:tav tm="0">
                                          <p:val>
                                            <p:fltVal val="0"/>
                                          </p:val>
                                        </p:tav>
                                        <p:tav tm="100000">
                                          <p:val>
                                            <p:strVal val="#ppt_w"/>
                                          </p:val>
                                        </p:tav>
                                      </p:tavLst>
                                    </p:anim>
                                    <p:anim calcmode="lin" valueType="num">
                                      <p:cBhvr>
                                        <p:cTn id="8" dur="500" fill="hold"/>
                                        <p:tgtEl>
                                          <p:spTgt spid="86835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atmos"/>
          <p:cNvPicPr>
            <a:picLocks noChangeAspect="1" noChangeArrowheads="1"/>
          </p:cNvPicPr>
          <p:nvPr/>
        </p:nvPicPr>
        <p:blipFill>
          <a:blip r:embed="rId2" cstate="print"/>
          <a:srcRect/>
          <a:stretch>
            <a:fillRect/>
          </a:stretch>
        </p:blipFill>
        <p:spPr bwMode="auto">
          <a:xfrm>
            <a:off x="0" y="0"/>
            <a:ext cx="9220200" cy="6858000"/>
          </a:xfrm>
          <a:prstGeom prst="rect">
            <a:avLst/>
          </a:prstGeom>
          <a:noFill/>
          <a:ln w="9525">
            <a:noFill/>
            <a:miter lim="800000"/>
            <a:headEnd/>
            <a:tailEnd/>
          </a:ln>
        </p:spPr>
      </p:pic>
    </p:spTree>
    <p:extLst>
      <p:ext uri="{BB962C8B-B14F-4D97-AF65-F5344CB8AC3E}">
        <p14:creationId xmlns:p14="http://schemas.microsoft.com/office/powerpoint/2010/main" val="16784377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2057400"/>
            <a:ext cx="4733925" cy="4800600"/>
            <a:chOff x="0" y="1296"/>
            <a:chExt cx="2982" cy="3024"/>
          </a:xfrm>
        </p:grpSpPr>
        <p:pic>
          <p:nvPicPr>
            <p:cNvPr id="1620995" name="Picture 3" descr="cross1"/>
            <p:cNvPicPr>
              <a:picLocks noChangeAspect="1" noChangeArrowheads="1"/>
            </p:cNvPicPr>
            <p:nvPr/>
          </p:nvPicPr>
          <p:blipFill>
            <a:blip r:embed="rId4" cstate="print"/>
            <a:srcRect/>
            <a:stretch>
              <a:fillRect/>
            </a:stretch>
          </p:blipFill>
          <p:spPr bwMode="auto">
            <a:xfrm>
              <a:off x="0" y="1296"/>
              <a:ext cx="2982" cy="3024"/>
            </a:xfrm>
            <a:prstGeom prst="rect">
              <a:avLst/>
            </a:prstGeom>
            <a:noFill/>
          </p:spPr>
        </p:pic>
        <p:sp>
          <p:nvSpPr>
            <p:cNvPr id="1620996" name="Rectangle 4"/>
            <p:cNvSpPr>
              <a:spLocks noChangeArrowheads="1"/>
            </p:cNvSpPr>
            <p:nvPr/>
          </p:nvSpPr>
          <p:spPr bwMode="auto">
            <a:xfrm>
              <a:off x="48" y="1296"/>
              <a:ext cx="432" cy="240"/>
            </a:xfrm>
            <a:prstGeom prst="rect">
              <a:avLst/>
            </a:prstGeom>
            <a:solidFill>
              <a:srgbClr val="FFFFFF"/>
            </a:solidFill>
            <a:ln w="22225">
              <a:noFill/>
              <a:miter lim="800000"/>
              <a:headEnd/>
              <a:tailEnd/>
            </a:ln>
            <a:effectLst/>
          </p:spPr>
          <p:txBody>
            <a:bodyPr wrap="none" anchor="ctr"/>
            <a:lstStyle/>
            <a:p>
              <a:endParaRPr lang="en-GB"/>
            </a:p>
          </p:txBody>
        </p:sp>
      </p:grpSp>
      <p:graphicFrame>
        <p:nvGraphicFramePr>
          <p:cNvPr id="1620997" name="Object 5"/>
          <p:cNvGraphicFramePr>
            <a:graphicFrameLocks noChangeAspect="1"/>
          </p:cNvGraphicFramePr>
          <p:nvPr/>
        </p:nvGraphicFramePr>
        <p:xfrm>
          <a:off x="4724400" y="76200"/>
          <a:ext cx="4048125" cy="4819650"/>
        </p:xfrm>
        <a:graphic>
          <a:graphicData uri="http://schemas.openxmlformats.org/presentationml/2006/ole">
            <mc:AlternateContent xmlns:mc="http://schemas.openxmlformats.org/markup-compatibility/2006">
              <mc:Choice xmlns:v="urn:schemas-microsoft-com:vml" Requires="v">
                <p:oleObj spid="_x0000_s747530" name="Photo Editor Photo" r:id="rId5" imgW="4048690" imgH="4819048" progId="">
                  <p:embed/>
                </p:oleObj>
              </mc:Choice>
              <mc:Fallback>
                <p:oleObj name="Photo Editor Photo" r:id="rId5" imgW="4048690" imgH="481904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76200"/>
                        <a:ext cx="4048125"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990000"/>
                            </a:solidFill>
                            <a:miter lim="800000"/>
                            <a:headEnd/>
                            <a:tailEnd/>
                          </a14:hiddenLine>
                        </a:ext>
                      </a:extLst>
                    </p:spPr>
                  </p:pic>
                </p:oleObj>
              </mc:Fallback>
            </mc:AlternateContent>
          </a:graphicData>
        </a:graphic>
      </p:graphicFrame>
      <p:sp>
        <p:nvSpPr>
          <p:cNvPr id="1620998" name="Text Box 6"/>
          <p:cNvSpPr txBox="1">
            <a:spLocks noChangeArrowheads="1"/>
          </p:cNvSpPr>
          <p:nvPr/>
        </p:nvSpPr>
        <p:spPr bwMode="auto">
          <a:xfrm>
            <a:off x="5029200" y="5334000"/>
            <a:ext cx="2114550" cy="366713"/>
          </a:xfrm>
          <a:prstGeom prst="rect">
            <a:avLst/>
          </a:prstGeom>
          <a:noFill/>
          <a:ln w="22225">
            <a:noFill/>
            <a:miter lim="800000"/>
            <a:headEnd/>
            <a:tailEnd/>
          </a:ln>
          <a:effectLst/>
        </p:spPr>
        <p:txBody>
          <a:bodyPr wrap="none">
            <a:spAutoFit/>
          </a:bodyPr>
          <a:lstStyle/>
          <a:p>
            <a:r>
              <a:rPr lang="en-GB" sz="1800"/>
              <a:t>Plots from Y. Suzuki</a:t>
            </a:r>
          </a:p>
        </p:txBody>
      </p:sp>
    </p:spTree>
    <p:extLst>
      <p:ext uri="{BB962C8B-B14F-4D97-AF65-F5344CB8AC3E}">
        <p14:creationId xmlns:p14="http://schemas.microsoft.com/office/powerpoint/2010/main" val="37098696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3042" name="Picture 2" descr="990609_sm"/>
          <p:cNvPicPr>
            <a:picLocks noChangeAspect="1" noChangeArrowheads="1"/>
          </p:cNvPicPr>
          <p:nvPr/>
        </p:nvPicPr>
        <p:blipFill>
          <a:blip r:embed="rId2" cstate="print"/>
          <a:srcRect/>
          <a:stretch>
            <a:fillRect/>
          </a:stretch>
        </p:blipFill>
        <p:spPr bwMode="auto">
          <a:xfrm>
            <a:off x="1939925" y="838200"/>
            <a:ext cx="5832475" cy="6019800"/>
          </a:xfrm>
          <a:prstGeom prst="rect">
            <a:avLst/>
          </a:prstGeom>
          <a:noFill/>
        </p:spPr>
      </p:pic>
      <p:sp>
        <p:nvSpPr>
          <p:cNvPr id="1623043" name="Text Box 3"/>
          <p:cNvSpPr txBox="1">
            <a:spLocks noChangeArrowheads="1"/>
          </p:cNvSpPr>
          <p:nvPr/>
        </p:nvSpPr>
        <p:spPr bwMode="auto">
          <a:xfrm>
            <a:off x="1752600" y="228600"/>
            <a:ext cx="6203950" cy="519113"/>
          </a:xfrm>
          <a:prstGeom prst="rect">
            <a:avLst/>
          </a:prstGeom>
          <a:noFill/>
          <a:ln w="22225">
            <a:noFill/>
            <a:miter lim="800000"/>
            <a:headEnd/>
            <a:tailEnd/>
          </a:ln>
          <a:effectLst/>
        </p:spPr>
        <p:txBody>
          <a:bodyPr wrap="none">
            <a:spAutoFit/>
          </a:bodyPr>
          <a:lstStyle/>
          <a:p>
            <a:r>
              <a:rPr lang="en-GB"/>
              <a:t>Background to Proton Decay Experiments</a:t>
            </a:r>
          </a:p>
        </p:txBody>
      </p:sp>
    </p:spTree>
    <p:extLst>
      <p:ext uri="{BB962C8B-B14F-4D97-AF65-F5344CB8AC3E}">
        <p14:creationId xmlns:p14="http://schemas.microsoft.com/office/powerpoint/2010/main" val="4879794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24066" name="Object 2"/>
          <p:cNvGraphicFramePr>
            <a:graphicFrameLocks noChangeAspect="1"/>
          </p:cNvGraphicFramePr>
          <p:nvPr/>
        </p:nvGraphicFramePr>
        <p:xfrm>
          <a:off x="665163" y="361950"/>
          <a:ext cx="7869237" cy="5962650"/>
        </p:xfrm>
        <a:graphic>
          <a:graphicData uri="http://schemas.openxmlformats.org/presentationml/2006/ole">
            <mc:AlternateContent xmlns:mc="http://schemas.openxmlformats.org/markup-compatibility/2006">
              <mc:Choice xmlns:v="urn:schemas-microsoft-com:vml" Requires="v">
                <p:oleObj spid="_x0000_s748554" name="Photo Editor Photo" r:id="rId4" imgW="7868748" imgH="5961905" progId="">
                  <p:embed/>
                </p:oleObj>
              </mc:Choice>
              <mc:Fallback>
                <p:oleObj name="Photo Editor Photo" r:id="rId4" imgW="7868748" imgH="5961905"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163" y="361950"/>
                        <a:ext cx="7869237"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99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4902611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6114" name="Picture 2" descr="挿絵0001"/>
          <p:cNvPicPr>
            <a:picLocks noChangeAspect="1" noChangeArrowheads="1"/>
          </p:cNvPicPr>
          <p:nvPr/>
        </p:nvPicPr>
        <p:blipFill>
          <a:blip r:embed="rId4" cstate="print"/>
          <a:srcRect l="13130"/>
          <a:stretch>
            <a:fillRect/>
          </a:stretch>
        </p:blipFill>
        <p:spPr bwMode="auto">
          <a:xfrm>
            <a:off x="0" y="952500"/>
            <a:ext cx="7256463" cy="5905500"/>
          </a:xfrm>
          <a:prstGeom prst="rect">
            <a:avLst/>
          </a:prstGeom>
          <a:noFill/>
          <a:ln w="9525">
            <a:noFill/>
            <a:miter lim="800000"/>
            <a:headEnd/>
            <a:tailEnd/>
          </a:ln>
        </p:spPr>
      </p:pic>
      <p:sp>
        <p:nvSpPr>
          <p:cNvPr id="1626115" name="Text Box 3"/>
          <p:cNvSpPr txBox="1">
            <a:spLocks noChangeArrowheads="1"/>
          </p:cNvSpPr>
          <p:nvPr/>
        </p:nvSpPr>
        <p:spPr bwMode="auto">
          <a:xfrm>
            <a:off x="2782888" y="152400"/>
            <a:ext cx="3922712" cy="519113"/>
          </a:xfrm>
          <a:prstGeom prst="rect">
            <a:avLst/>
          </a:prstGeom>
          <a:noFill/>
          <a:ln w="22225">
            <a:noFill/>
            <a:miter lim="800000"/>
            <a:headEnd/>
            <a:tailEnd/>
          </a:ln>
          <a:effectLst/>
        </p:spPr>
        <p:txBody>
          <a:bodyPr wrap="none">
            <a:spAutoFit/>
          </a:bodyPr>
          <a:lstStyle/>
          <a:p>
            <a:r>
              <a:rPr lang="en-GB"/>
              <a:t>Also seen by Kamiokande</a:t>
            </a:r>
          </a:p>
        </p:txBody>
      </p:sp>
      <p:graphicFrame>
        <p:nvGraphicFramePr>
          <p:cNvPr id="1626116" name="Object 4"/>
          <p:cNvGraphicFramePr>
            <a:graphicFrameLocks noChangeAspect="1"/>
          </p:cNvGraphicFramePr>
          <p:nvPr/>
        </p:nvGraphicFramePr>
        <p:xfrm>
          <a:off x="6096000" y="609600"/>
          <a:ext cx="3057525" cy="3629025"/>
        </p:xfrm>
        <a:graphic>
          <a:graphicData uri="http://schemas.openxmlformats.org/presentationml/2006/ole">
            <mc:AlternateContent xmlns:mc="http://schemas.openxmlformats.org/markup-compatibility/2006">
              <mc:Choice xmlns:v="urn:schemas-microsoft-com:vml" Requires="v">
                <p:oleObj spid="_x0000_s749578" name="Photo Editor Photo" r:id="rId5" imgW="3057143" imgH="3629532" progId="">
                  <p:embed/>
                </p:oleObj>
              </mc:Choice>
              <mc:Fallback>
                <p:oleObj name="Photo Editor Photo" r:id="rId5" imgW="3057143" imgH="3629532"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609600"/>
                        <a:ext cx="3057525"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99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1489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626116"/>
                                        </p:tgtEl>
                                        <p:attrNameLst>
                                          <p:attrName>style.visibility</p:attrName>
                                        </p:attrNameLst>
                                      </p:cBhvr>
                                      <p:to>
                                        <p:strVal val="visible"/>
                                      </p:to>
                                    </p:set>
                                    <p:animEffect transition="in" filter="wipe(right)">
                                      <p:cBhvr>
                                        <p:cTn id="7" dur="500"/>
                                        <p:tgtEl>
                                          <p:spTgt spid="1626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1250" name="Rectangle 2"/>
          <p:cNvSpPr>
            <a:spLocks noGrp="1" noChangeArrowheads="1"/>
          </p:cNvSpPr>
          <p:nvPr>
            <p:ph type="title"/>
          </p:nvPr>
        </p:nvSpPr>
        <p:spPr>
          <a:xfrm>
            <a:off x="685800" y="197768"/>
            <a:ext cx="7772400" cy="1143000"/>
          </a:xfrm>
        </p:spPr>
        <p:txBody>
          <a:bodyPr/>
          <a:lstStyle/>
          <a:p>
            <a:r>
              <a:rPr lang="en-GB" sz="3600" dirty="0" smtClean="0"/>
              <a:t>Neutrino Oscillations Ancient History</a:t>
            </a:r>
            <a:endParaRPr lang="en-GB" sz="3600" dirty="0"/>
          </a:p>
        </p:txBody>
      </p:sp>
      <p:sp>
        <p:nvSpPr>
          <p:cNvPr id="1461251" name="Rectangle 3"/>
          <p:cNvSpPr>
            <a:spLocks noGrp="1" noChangeArrowheads="1"/>
          </p:cNvSpPr>
          <p:nvPr>
            <p:ph type="body" idx="1"/>
          </p:nvPr>
        </p:nvSpPr>
        <p:spPr>
          <a:xfrm>
            <a:off x="685800" y="1295400"/>
            <a:ext cx="7772400" cy="4953000"/>
          </a:xfrm>
        </p:spPr>
        <p:txBody>
          <a:bodyPr/>
          <a:lstStyle/>
          <a:p>
            <a:r>
              <a:rPr lang="en-GB" sz="2000"/>
              <a:t>1957 – Bruno Pontecorvo, wondering if there are any other particles which could undergo oscillations analogous to K</a:t>
            </a:r>
            <a:r>
              <a:rPr lang="en-GB" sz="2000" baseline="30000"/>
              <a:t>0</a:t>
            </a:r>
            <a:r>
              <a:rPr lang="en-GB" sz="2000"/>
              <a:t> </a:t>
            </a:r>
            <a:r>
              <a:rPr lang="en-GB" sz="2000">
                <a:sym typeface="Symbol" pitchFamily="18" charset="2"/>
              </a:rPr>
              <a:t></a:t>
            </a:r>
            <a:r>
              <a:rPr lang="en-GB" sz="2000"/>
              <a:t> </a:t>
            </a:r>
            <a:r>
              <a:rPr lang="en-GB" sz="2000">
                <a:sym typeface="Symbol" pitchFamily="18" charset="2"/>
              </a:rPr>
              <a:t>K</a:t>
            </a:r>
            <a:r>
              <a:rPr lang="en-GB" sz="2000" baseline="30000"/>
              <a:t>0</a:t>
            </a:r>
            <a:r>
              <a:rPr lang="en-GB" sz="2000"/>
              <a:t> oscillations, hit upon the idea of neutrino </a:t>
            </a:r>
            <a:r>
              <a:rPr lang="en-GB" sz="2000">
                <a:sym typeface="Symbol" pitchFamily="18" charset="2"/>
              </a:rPr>
              <a:t> anti-neutrino oscillations (more about this later).</a:t>
            </a:r>
          </a:p>
          <a:p>
            <a:r>
              <a:rPr lang="en-GB" sz="2000">
                <a:sym typeface="Symbol" pitchFamily="18" charset="2"/>
              </a:rPr>
              <a:t>1962 – Maki, Nakagawa, and Sakata (in the context of what looks today like a very odd model of nucleons) proposed that the weak neutrinos known at the time were superpositions of “true” neutrinos with definite masses, and that this could lead to transitions between the different weak neutrino states.</a:t>
            </a:r>
          </a:p>
          <a:p>
            <a:r>
              <a:rPr lang="en-GB" sz="2000">
                <a:sym typeface="Symbol" pitchFamily="18" charset="2"/>
              </a:rPr>
              <a:t>1967 – Pontecorvo then considered the effects of all different types of oscillations in light of what was then known, and pointed out </a:t>
            </a:r>
            <a:r>
              <a:rPr lang="en-GB" sz="2000" b="1" i="1">
                <a:sym typeface="Symbol" pitchFamily="18" charset="2"/>
              </a:rPr>
              <a:t>before any results from the Davis experiment were known</a:t>
            </a:r>
            <a:r>
              <a:rPr lang="en-GB" sz="2000">
                <a:sym typeface="Symbol" pitchFamily="18" charset="2"/>
              </a:rPr>
              <a:t> that the rate in that experiment could be expected to be reduced by a factor of two!</a:t>
            </a:r>
          </a:p>
          <a:p>
            <a:r>
              <a:rPr lang="en-GB" sz="2000">
                <a:sym typeface="Symbol" pitchFamily="18" charset="2"/>
              </a:rPr>
              <a:t>1972 – Pontecorvo is informed by John Bahcall that Davis does indeed see a reduced rate, and responds with a letter….</a:t>
            </a:r>
          </a:p>
          <a:p>
            <a:endParaRPr lang="en-GB" sz="2000">
              <a:sym typeface="Symbol" pitchFamily="18" charset="2"/>
            </a:endParaRPr>
          </a:p>
        </p:txBody>
      </p:sp>
      <p:sp>
        <p:nvSpPr>
          <p:cNvPr id="1461263" name="Text Box 15"/>
          <p:cNvSpPr txBox="1">
            <a:spLocks noChangeArrowheads="1"/>
          </p:cNvSpPr>
          <p:nvPr/>
        </p:nvSpPr>
        <p:spPr bwMode="auto">
          <a:xfrm>
            <a:off x="6459538" y="1404938"/>
            <a:ext cx="488950" cy="457200"/>
          </a:xfrm>
          <a:prstGeom prst="rect">
            <a:avLst/>
          </a:prstGeom>
          <a:noFill/>
          <a:ln w="22225">
            <a:noFill/>
            <a:miter lim="800000"/>
            <a:headEnd/>
            <a:tailEnd/>
          </a:ln>
          <a:effectLst/>
        </p:spPr>
        <p:txBody>
          <a:bodyPr wrap="none">
            <a:spAutoFit/>
          </a:bodyPr>
          <a:lstStyle/>
          <a:p>
            <a:r>
              <a:rPr lang="en-GB" sz="2400">
                <a:cs typeface="Times New Roman" pitchFamily="18" charset="0"/>
              </a:rPr>
              <a:t>—</a:t>
            </a:r>
            <a:endParaRPr lang="en-GB" sz="2400"/>
          </a:p>
        </p:txBody>
      </p:sp>
    </p:spTree>
    <p:extLst>
      <p:ext uri="{BB962C8B-B14F-4D97-AF65-F5344CB8AC3E}">
        <p14:creationId xmlns:p14="http://schemas.microsoft.com/office/powerpoint/2010/main" val="102265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61251">
                                            <p:txEl>
                                              <p:pRg st="0" end="0"/>
                                            </p:txEl>
                                          </p:spTgt>
                                        </p:tgtEl>
                                        <p:attrNameLst>
                                          <p:attrName>style.visibility</p:attrName>
                                        </p:attrNameLst>
                                      </p:cBhvr>
                                      <p:to>
                                        <p:strVal val="visible"/>
                                      </p:to>
                                    </p:set>
                                    <p:animEffect transition="in" filter="wipe(left)">
                                      <p:cBhvr>
                                        <p:cTn id="7" dur="500"/>
                                        <p:tgtEl>
                                          <p:spTgt spid="14612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61251">
                                            <p:txEl>
                                              <p:pRg st="1" end="1"/>
                                            </p:txEl>
                                          </p:spTgt>
                                        </p:tgtEl>
                                        <p:attrNameLst>
                                          <p:attrName>style.visibility</p:attrName>
                                        </p:attrNameLst>
                                      </p:cBhvr>
                                      <p:to>
                                        <p:strVal val="visible"/>
                                      </p:to>
                                    </p:set>
                                    <p:animEffect transition="in" filter="wipe(left)">
                                      <p:cBhvr>
                                        <p:cTn id="12" dur="500"/>
                                        <p:tgtEl>
                                          <p:spTgt spid="14612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61251">
                                            <p:txEl>
                                              <p:pRg st="2" end="2"/>
                                            </p:txEl>
                                          </p:spTgt>
                                        </p:tgtEl>
                                        <p:attrNameLst>
                                          <p:attrName>style.visibility</p:attrName>
                                        </p:attrNameLst>
                                      </p:cBhvr>
                                      <p:to>
                                        <p:strVal val="visible"/>
                                      </p:to>
                                    </p:set>
                                    <p:animEffect transition="in" filter="wipe(left)">
                                      <p:cBhvr>
                                        <p:cTn id="17" dur="500"/>
                                        <p:tgtEl>
                                          <p:spTgt spid="14612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61251">
                                            <p:txEl>
                                              <p:pRg st="3" end="3"/>
                                            </p:txEl>
                                          </p:spTgt>
                                        </p:tgtEl>
                                        <p:attrNameLst>
                                          <p:attrName>style.visibility</p:attrName>
                                        </p:attrNameLst>
                                      </p:cBhvr>
                                      <p:to>
                                        <p:strVal val="visible"/>
                                      </p:to>
                                    </p:set>
                                    <p:animEffect transition="in" filter="wipe(left)">
                                      <p:cBhvr>
                                        <p:cTn id="22" dur="500"/>
                                        <p:tgtEl>
                                          <p:spTgt spid="14612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1251"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0210" name="Picture 2" descr="sk_build01"/>
          <p:cNvPicPr>
            <a:picLocks noGrp="1" noChangeAspect="1" noChangeArrowheads="1"/>
          </p:cNvPicPr>
          <p:nvPr>
            <p:ph type="body" idx="1"/>
          </p:nvPr>
        </p:nvPicPr>
        <p:blipFill>
          <a:blip r:embed="rId3" cstate="print"/>
          <a:srcRect/>
          <a:stretch>
            <a:fillRect/>
          </a:stretch>
        </p:blipFill>
        <p:spPr>
          <a:xfrm>
            <a:off x="-381000" y="0"/>
            <a:ext cx="9525000" cy="7392988"/>
          </a:xfrm>
          <a:noFill/>
          <a:ln/>
        </p:spPr>
      </p:pic>
      <p:sp>
        <p:nvSpPr>
          <p:cNvPr id="1630211" name="Text Box 3"/>
          <p:cNvSpPr txBox="1">
            <a:spLocks noChangeArrowheads="1"/>
          </p:cNvSpPr>
          <p:nvPr/>
        </p:nvSpPr>
        <p:spPr bwMode="auto">
          <a:xfrm>
            <a:off x="4403725" y="530225"/>
            <a:ext cx="4078288" cy="1066800"/>
          </a:xfrm>
          <a:prstGeom prst="rect">
            <a:avLst/>
          </a:prstGeom>
          <a:noFill/>
          <a:ln w="22225">
            <a:noFill/>
            <a:miter lim="800000"/>
            <a:headEnd/>
            <a:tailEnd/>
          </a:ln>
          <a:effectLst/>
        </p:spPr>
        <p:txBody>
          <a:bodyPr wrap="none">
            <a:spAutoFit/>
          </a:bodyPr>
          <a:lstStyle/>
          <a:p>
            <a:r>
              <a:rPr lang="en-GB" sz="3200">
                <a:solidFill>
                  <a:srgbClr val="000066"/>
                </a:solidFill>
              </a:rPr>
              <a:t>The Super-Kamiokande</a:t>
            </a:r>
          </a:p>
          <a:p>
            <a:r>
              <a:rPr lang="en-GB" sz="3200">
                <a:solidFill>
                  <a:srgbClr val="000066"/>
                </a:solidFill>
              </a:rPr>
              <a:t>Detector</a:t>
            </a:r>
          </a:p>
        </p:txBody>
      </p:sp>
    </p:spTree>
    <p:extLst>
      <p:ext uri="{BB962C8B-B14F-4D97-AF65-F5344CB8AC3E}">
        <p14:creationId xmlns:p14="http://schemas.microsoft.com/office/powerpoint/2010/main" val="19839147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62" name="Rectangle 2"/>
          <p:cNvSpPr>
            <a:spLocks noChangeArrowheads="1"/>
          </p:cNvSpPr>
          <p:nvPr/>
        </p:nvSpPr>
        <p:spPr bwMode="auto">
          <a:xfrm>
            <a:off x="468313" y="1125538"/>
            <a:ext cx="4419600" cy="5638800"/>
          </a:xfrm>
          <a:prstGeom prst="rect">
            <a:avLst/>
          </a:prstGeom>
          <a:noFill/>
          <a:ln w="9525">
            <a:noFill/>
            <a:miter lim="800000"/>
            <a:headEnd/>
            <a:tailEnd/>
          </a:ln>
          <a:effectLst/>
        </p:spPr>
        <p:txBody>
          <a:bodyPr wrap="none" anchor="ctr"/>
          <a:lstStyle/>
          <a:p>
            <a:endParaRPr lang="en-GB"/>
          </a:p>
        </p:txBody>
      </p:sp>
      <p:grpSp>
        <p:nvGrpSpPr>
          <p:cNvPr id="2" name="Group 3"/>
          <p:cNvGrpSpPr>
            <a:grpSpLocks noChangeAspect="1"/>
          </p:cNvGrpSpPr>
          <p:nvPr/>
        </p:nvGrpSpPr>
        <p:grpSpPr bwMode="auto">
          <a:xfrm>
            <a:off x="152400" y="2876550"/>
            <a:ext cx="4267200" cy="3973513"/>
            <a:chOff x="1965" y="365"/>
            <a:chExt cx="1954" cy="1811"/>
          </a:xfrm>
        </p:grpSpPr>
        <p:pic>
          <p:nvPicPr>
            <p:cNvPr id="1628164" name="Picture 4" descr="d-numu"/>
            <p:cNvPicPr>
              <a:picLocks noChangeAspect="1" noChangeArrowheads="1"/>
            </p:cNvPicPr>
            <p:nvPr/>
          </p:nvPicPr>
          <p:blipFill>
            <a:blip r:embed="rId3" cstate="print"/>
            <a:srcRect/>
            <a:stretch>
              <a:fillRect/>
            </a:stretch>
          </p:blipFill>
          <p:spPr bwMode="auto">
            <a:xfrm>
              <a:off x="1965" y="365"/>
              <a:ext cx="1954" cy="1811"/>
            </a:xfrm>
            <a:prstGeom prst="rect">
              <a:avLst/>
            </a:prstGeom>
            <a:noFill/>
            <a:ln w="9525">
              <a:noFill/>
              <a:miter lim="800000"/>
              <a:headEnd/>
              <a:tailEnd/>
            </a:ln>
          </p:spPr>
        </p:pic>
        <p:sp>
          <p:nvSpPr>
            <p:cNvPr id="1628165" name="Text Box 5"/>
            <p:cNvSpPr txBox="1">
              <a:spLocks noChangeAspect="1" noChangeArrowheads="1"/>
            </p:cNvSpPr>
            <p:nvPr/>
          </p:nvSpPr>
          <p:spPr bwMode="auto">
            <a:xfrm>
              <a:off x="2016" y="923"/>
              <a:ext cx="205" cy="292"/>
            </a:xfrm>
            <a:prstGeom prst="rect">
              <a:avLst/>
            </a:prstGeom>
            <a:noFill/>
            <a:ln w="9525">
              <a:noFill/>
              <a:miter lim="800000"/>
              <a:headEnd/>
              <a:tailEnd/>
            </a:ln>
            <a:effectLst/>
          </p:spPr>
          <p:txBody>
            <a:bodyPr wrap="none">
              <a:spAutoFit/>
            </a:bodyPr>
            <a:lstStyle/>
            <a:p>
              <a:pPr algn="l"/>
              <a:r>
                <a:rPr kumimoji="1" lang="en-US" altLang="ja-JP" sz="3600" b="1">
                  <a:solidFill>
                    <a:srgbClr val="FF6600"/>
                  </a:solidFill>
                  <a:latin typeface="Symbol" pitchFamily="18" charset="2"/>
                  <a:ea typeface="ＭＳ Ｐゴシック" pitchFamily="50" charset="-128"/>
                </a:rPr>
                <a:t>m</a:t>
              </a:r>
            </a:p>
          </p:txBody>
        </p:sp>
      </p:grpSp>
      <p:grpSp>
        <p:nvGrpSpPr>
          <p:cNvPr id="3" name="Group 6"/>
          <p:cNvGrpSpPr>
            <a:grpSpLocks noChangeAspect="1"/>
          </p:cNvGrpSpPr>
          <p:nvPr/>
        </p:nvGrpSpPr>
        <p:grpSpPr bwMode="auto">
          <a:xfrm>
            <a:off x="4419600" y="0"/>
            <a:ext cx="4495800" cy="4211638"/>
            <a:chOff x="96" y="377"/>
            <a:chExt cx="1941" cy="1799"/>
          </a:xfrm>
        </p:grpSpPr>
        <p:pic>
          <p:nvPicPr>
            <p:cNvPr id="1628167" name="Picture 7" descr="d-nue"/>
            <p:cNvPicPr>
              <a:picLocks noChangeAspect="1" noChangeArrowheads="1"/>
            </p:cNvPicPr>
            <p:nvPr/>
          </p:nvPicPr>
          <p:blipFill>
            <a:blip r:embed="rId4" cstate="print"/>
            <a:srcRect/>
            <a:stretch>
              <a:fillRect/>
            </a:stretch>
          </p:blipFill>
          <p:spPr bwMode="auto">
            <a:xfrm>
              <a:off x="96" y="377"/>
              <a:ext cx="1941" cy="1799"/>
            </a:xfrm>
            <a:prstGeom prst="rect">
              <a:avLst/>
            </a:prstGeom>
            <a:noFill/>
            <a:ln w="9525">
              <a:noFill/>
              <a:miter lim="800000"/>
              <a:headEnd/>
              <a:tailEnd/>
            </a:ln>
          </p:spPr>
        </p:pic>
        <p:sp>
          <p:nvSpPr>
            <p:cNvPr id="1628168" name="Text Box 8"/>
            <p:cNvSpPr txBox="1">
              <a:spLocks noChangeAspect="1" noChangeArrowheads="1"/>
            </p:cNvSpPr>
            <p:nvPr/>
          </p:nvSpPr>
          <p:spPr bwMode="auto">
            <a:xfrm>
              <a:off x="144" y="946"/>
              <a:ext cx="167" cy="274"/>
            </a:xfrm>
            <a:prstGeom prst="rect">
              <a:avLst/>
            </a:prstGeom>
            <a:noFill/>
            <a:ln w="9525">
              <a:noFill/>
              <a:miter lim="800000"/>
              <a:headEnd/>
              <a:tailEnd/>
            </a:ln>
            <a:effectLst/>
          </p:spPr>
          <p:txBody>
            <a:bodyPr wrap="none">
              <a:spAutoFit/>
            </a:bodyPr>
            <a:lstStyle/>
            <a:p>
              <a:pPr algn="l"/>
              <a:r>
                <a:rPr kumimoji="1" lang="en-US" altLang="ja-JP" sz="3600" b="1">
                  <a:solidFill>
                    <a:srgbClr val="FF6600"/>
                  </a:solidFill>
                  <a:ea typeface="ＭＳ Ｐゴシック" pitchFamily="50" charset="-128"/>
                </a:rPr>
                <a:t>e</a:t>
              </a:r>
            </a:p>
          </p:txBody>
        </p:sp>
      </p:grpSp>
      <p:grpSp>
        <p:nvGrpSpPr>
          <p:cNvPr id="4" name="Group 9"/>
          <p:cNvGrpSpPr>
            <a:grpSpLocks/>
          </p:cNvGrpSpPr>
          <p:nvPr/>
        </p:nvGrpSpPr>
        <p:grpSpPr bwMode="auto">
          <a:xfrm>
            <a:off x="644525" y="952500"/>
            <a:ext cx="3132138" cy="3390900"/>
            <a:chOff x="406" y="600"/>
            <a:chExt cx="1973" cy="2136"/>
          </a:xfrm>
        </p:grpSpPr>
        <p:sp>
          <p:nvSpPr>
            <p:cNvPr id="1628170" name="Text Box 10"/>
            <p:cNvSpPr txBox="1">
              <a:spLocks noChangeArrowheads="1"/>
            </p:cNvSpPr>
            <p:nvPr/>
          </p:nvSpPr>
          <p:spPr bwMode="auto">
            <a:xfrm>
              <a:off x="406" y="600"/>
              <a:ext cx="1973" cy="979"/>
            </a:xfrm>
            <a:prstGeom prst="rect">
              <a:avLst/>
            </a:prstGeom>
            <a:noFill/>
            <a:ln w="22225">
              <a:noFill/>
              <a:miter lim="800000"/>
              <a:headEnd/>
              <a:tailEnd/>
            </a:ln>
            <a:effectLst/>
          </p:spPr>
          <p:txBody>
            <a:bodyPr wrap="none">
              <a:spAutoFit/>
            </a:bodyPr>
            <a:lstStyle/>
            <a:p>
              <a:r>
                <a:rPr lang="en-GB" sz="3200">
                  <a:latin typeface="Symbol" pitchFamily="18" charset="2"/>
                </a:rPr>
                <a:t>n</a:t>
              </a:r>
              <a:r>
                <a:rPr lang="en-GB" sz="3200" baseline="-25000">
                  <a:latin typeface="Symbol" pitchFamily="18" charset="2"/>
                </a:rPr>
                <a:t>m</a:t>
              </a:r>
              <a:r>
                <a:rPr lang="en-GB" sz="3200"/>
                <a:t> produces a </a:t>
              </a:r>
              <a:r>
                <a:rPr lang="en-GB" sz="3200">
                  <a:latin typeface="Symbol" pitchFamily="18" charset="2"/>
                </a:rPr>
                <a:t>m</a:t>
              </a:r>
              <a:r>
                <a:rPr lang="en-GB" sz="3200"/>
                <a:t>,</a:t>
              </a:r>
            </a:p>
            <a:p>
              <a:r>
                <a:rPr lang="en-GB" sz="3200"/>
                <a:t>which produces a </a:t>
              </a:r>
            </a:p>
            <a:p>
              <a:r>
                <a:rPr lang="en-GB" sz="3200"/>
                <a:t>sharp ring</a:t>
              </a:r>
            </a:p>
          </p:txBody>
        </p:sp>
        <p:sp>
          <p:nvSpPr>
            <p:cNvPr id="1628171" name="Line 11"/>
            <p:cNvSpPr>
              <a:spLocks noChangeShapeType="1"/>
            </p:cNvSpPr>
            <p:nvPr/>
          </p:nvSpPr>
          <p:spPr bwMode="auto">
            <a:xfrm>
              <a:off x="624" y="1296"/>
              <a:ext cx="480" cy="1440"/>
            </a:xfrm>
            <a:prstGeom prst="line">
              <a:avLst/>
            </a:prstGeom>
            <a:noFill/>
            <a:ln w="22225">
              <a:solidFill>
                <a:srgbClr val="66FFFF"/>
              </a:solidFill>
              <a:round/>
              <a:headEnd/>
              <a:tailEnd type="triangle" w="med" len="med"/>
            </a:ln>
            <a:effectLst/>
          </p:spPr>
          <p:txBody>
            <a:bodyPr/>
            <a:lstStyle/>
            <a:p>
              <a:endParaRPr lang="en-GB"/>
            </a:p>
          </p:txBody>
        </p:sp>
      </p:grpSp>
      <p:grpSp>
        <p:nvGrpSpPr>
          <p:cNvPr id="5" name="Group 12"/>
          <p:cNvGrpSpPr>
            <a:grpSpLocks/>
          </p:cNvGrpSpPr>
          <p:nvPr/>
        </p:nvGrpSpPr>
        <p:grpSpPr bwMode="auto">
          <a:xfrm>
            <a:off x="4846638" y="2819400"/>
            <a:ext cx="2849562" cy="3641725"/>
            <a:chOff x="3053" y="1776"/>
            <a:chExt cx="1795" cy="2294"/>
          </a:xfrm>
        </p:grpSpPr>
        <p:sp>
          <p:nvSpPr>
            <p:cNvPr id="1628173" name="Text Box 13"/>
            <p:cNvSpPr txBox="1">
              <a:spLocks noChangeArrowheads="1"/>
            </p:cNvSpPr>
            <p:nvPr/>
          </p:nvSpPr>
          <p:spPr bwMode="auto">
            <a:xfrm>
              <a:off x="3053" y="2784"/>
              <a:ext cx="1795" cy="1286"/>
            </a:xfrm>
            <a:prstGeom prst="rect">
              <a:avLst/>
            </a:prstGeom>
            <a:noFill/>
            <a:ln w="22225">
              <a:noFill/>
              <a:miter lim="800000"/>
              <a:headEnd/>
              <a:tailEnd/>
            </a:ln>
            <a:effectLst/>
          </p:spPr>
          <p:txBody>
            <a:bodyPr wrap="none">
              <a:spAutoFit/>
            </a:bodyPr>
            <a:lstStyle/>
            <a:p>
              <a:r>
                <a:rPr lang="en-GB" sz="3200">
                  <a:latin typeface="Symbol" pitchFamily="18" charset="2"/>
                </a:rPr>
                <a:t>n</a:t>
              </a:r>
              <a:r>
                <a:rPr lang="en-GB" sz="3200" baseline="-25000"/>
                <a:t>e </a:t>
              </a:r>
              <a:r>
                <a:rPr lang="en-GB" sz="3200"/>
                <a:t> produces</a:t>
              </a:r>
            </a:p>
            <a:p>
              <a:r>
                <a:rPr lang="en-GB" sz="3200"/>
                <a:t>an electron, </a:t>
              </a:r>
            </a:p>
            <a:p>
              <a:r>
                <a:rPr lang="en-GB" sz="3200"/>
                <a:t>which produces </a:t>
              </a:r>
            </a:p>
            <a:p>
              <a:r>
                <a:rPr lang="en-GB" sz="3200"/>
                <a:t>a “fuzzy” ring</a:t>
              </a:r>
            </a:p>
          </p:txBody>
        </p:sp>
        <p:sp>
          <p:nvSpPr>
            <p:cNvPr id="1628174" name="Line 14"/>
            <p:cNvSpPr>
              <a:spLocks noChangeShapeType="1"/>
            </p:cNvSpPr>
            <p:nvPr/>
          </p:nvSpPr>
          <p:spPr bwMode="auto">
            <a:xfrm flipV="1">
              <a:off x="3456" y="1776"/>
              <a:ext cx="384" cy="1056"/>
            </a:xfrm>
            <a:prstGeom prst="line">
              <a:avLst/>
            </a:prstGeom>
            <a:noFill/>
            <a:ln w="22225">
              <a:solidFill>
                <a:srgbClr val="66FFFF"/>
              </a:solidFill>
              <a:round/>
              <a:headEnd/>
              <a:tailEnd type="triangle" w="med" len="med"/>
            </a:ln>
            <a:effectLst/>
          </p:spPr>
          <p:txBody>
            <a:bodyPr/>
            <a:lstStyle/>
            <a:p>
              <a:endParaRPr lang="en-GB"/>
            </a:p>
          </p:txBody>
        </p:sp>
      </p:grpSp>
    </p:spTree>
    <p:extLst>
      <p:ext uri="{BB962C8B-B14F-4D97-AF65-F5344CB8AC3E}">
        <p14:creationId xmlns:p14="http://schemas.microsoft.com/office/powerpoint/2010/main" val="4166195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3" descr="zen10"/>
          <p:cNvPicPr>
            <a:picLocks noChangeAspect="1" noChangeArrowheads="1"/>
          </p:cNvPicPr>
          <p:nvPr/>
        </p:nvPicPr>
        <p:blipFill>
          <a:blip r:embed="rId3" cstate="print"/>
          <a:srcRect/>
          <a:stretch>
            <a:fillRect/>
          </a:stretch>
        </p:blipFill>
        <p:spPr bwMode="auto">
          <a:xfrm>
            <a:off x="1357313" y="928688"/>
            <a:ext cx="6605587" cy="5010150"/>
          </a:xfrm>
          <a:prstGeom prst="rect">
            <a:avLst/>
          </a:prstGeom>
          <a:noFill/>
          <a:ln w="9525">
            <a:noFill/>
            <a:miter lim="800000"/>
            <a:headEnd/>
            <a:tailEnd/>
          </a:ln>
        </p:spPr>
      </p:pic>
      <p:sp>
        <p:nvSpPr>
          <p:cNvPr id="102404" name="Text Box 5"/>
          <p:cNvSpPr txBox="1">
            <a:spLocks noChangeArrowheads="1"/>
          </p:cNvSpPr>
          <p:nvPr/>
        </p:nvSpPr>
        <p:spPr bwMode="auto">
          <a:xfrm>
            <a:off x="1341193" y="312837"/>
            <a:ext cx="7584128" cy="523220"/>
          </a:xfrm>
          <a:prstGeom prst="rect">
            <a:avLst/>
          </a:prstGeom>
          <a:noFill/>
          <a:ln w="44450">
            <a:noFill/>
            <a:miter lim="800000"/>
            <a:headEnd/>
            <a:tailEnd/>
          </a:ln>
        </p:spPr>
        <p:txBody>
          <a:bodyPr wrap="none">
            <a:spAutoFit/>
          </a:bodyPr>
          <a:lstStyle/>
          <a:p>
            <a:r>
              <a:rPr lang="en-GB" dirty="0"/>
              <a:t>SK atmospheric </a:t>
            </a:r>
            <a:r>
              <a:rPr lang="en-GB" dirty="0" smtClean="0">
                <a:latin typeface="Symbol" pitchFamily="18" charset="2"/>
              </a:rPr>
              <a:t>n</a:t>
            </a:r>
            <a:r>
              <a:rPr lang="en-GB" dirty="0" smtClean="0"/>
              <a:t> data </a:t>
            </a:r>
            <a:r>
              <a:rPr lang="en-GB" dirty="0"/>
              <a:t>as a function of zenith angle</a:t>
            </a:r>
          </a:p>
        </p:txBody>
      </p:sp>
    </p:spTree>
    <p:extLst>
      <p:ext uri="{BB962C8B-B14F-4D97-AF65-F5344CB8AC3E}">
        <p14:creationId xmlns:p14="http://schemas.microsoft.com/office/powerpoint/2010/main" val="32279962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7029400"/>
          </a:xfrm>
          <a:prstGeom prst="rect">
            <a:avLst/>
          </a:prstGeom>
          <a:solidFill>
            <a:srgbClr val="FFFFFF"/>
          </a:solidFill>
          <a:ln w="444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smtClean="0">
              <a:ln>
                <a:noFill/>
              </a:ln>
              <a:solidFill>
                <a:schemeClr val="accent6"/>
              </a:solidFill>
              <a:effectLst/>
              <a:latin typeface="Times New Roman" pitchFamily="18" charset="0"/>
            </a:endParaRPr>
          </a:p>
        </p:txBody>
      </p:sp>
      <p:sp>
        <p:nvSpPr>
          <p:cNvPr id="8" name="TextBox 7"/>
          <p:cNvSpPr txBox="1"/>
          <p:nvPr/>
        </p:nvSpPr>
        <p:spPr>
          <a:xfrm>
            <a:off x="-87159" y="44624"/>
            <a:ext cx="8907631" cy="523220"/>
          </a:xfrm>
          <a:prstGeom prst="rect">
            <a:avLst/>
          </a:prstGeom>
          <a:noFill/>
        </p:spPr>
        <p:txBody>
          <a:bodyPr wrap="none" rtlCol="0">
            <a:spAutoFit/>
          </a:bodyPr>
          <a:lstStyle/>
          <a:p>
            <a:r>
              <a:rPr lang="en-GB" dirty="0" smtClean="0">
                <a:solidFill>
                  <a:schemeClr val="accent6"/>
                </a:solidFill>
              </a:rPr>
              <a:t>Atmospheric Neutrinos (plots from </a:t>
            </a:r>
            <a:r>
              <a:rPr lang="en-GB" dirty="0" err="1" smtClean="0">
                <a:solidFill>
                  <a:schemeClr val="accent6"/>
                </a:solidFill>
              </a:rPr>
              <a:t>Itow</a:t>
            </a:r>
            <a:r>
              <a:rPr lang="en-GB" dirty="0" smtClean="0">
                <a:solidFill>
                  <a:schemeClr val="accent6"/>
                </a:solidFill>
              </a:rPr>
              <a:t>-san’s </a:t>
            </a:r>
            <a:r>
              <a:rPr lang="en-GB" dirty="0" smtClean="0">
                <a:solidFill>
                  <a:schemeClr val="accent6"/>
                </a:solidFill>
              </a:rPr>
              <a:t>talk at Kyoto)</a:t>
            </a:r>
            <a:endParaRPr lang="en-GB" dirty="0">
              <a:solidFill>
                <a:schemeClr val="accent6"/>
              </a:solidFill>
            </a:endParaRPr>
          </a:p>
        </p:txBody>
      </p:sp>
      <p:pic>
        <p:nvPicPr>
          <p:cNvPr id="889858" name="Picture 2"/>
          <p:cNvPicPr>
            <a:picLocks noChangeAspect="1" noChangeArrowheads="1"/>
          </p:cNvPicPr>
          <p:nvPr/>
        </p:nvPicPr>
        <p:blipFill>
          <a:blip r:embed="rId2" cstate="print"/>
          <a:srcRect/>
          <a:stretch>
            <a:fillRect/>
          </a:stretch>
        </p:blipFill>
        <p:spPr bwMode="auto">
          <a:xfrm>
            <a:off x="179512" y="476672"/>
            <a:ext cx="8676456" cy="65047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7029400"/>
          </a:xfrm>
          <a:prstGeom prst="rect">
            <a:avLst/>
          </a:prstGeom>
          <a:solidFill>
            <a:srgbClr val="FFFFFF"/>
          </a:solidFill>
          <a:ln w="444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smtClean="0">
              <a:ln>
                <a:noFill/>
              </a:ln>
              <a:solidFill>
                <a:schemeClr val="accent6"/>
              </a:solidFill>
              <a:effectLst/>
              <a:latin typeface="Times New Roman" pitchFamily="18" charset="0"/>
            </a:endParaRPr>
          </a:p>
        </p:txBody>
      </p:sp>
      <p:sp>
        <p:nvSpPr>
          <p:cNvPr id="8" name="TextBox 7"/>
          <p:cNvSpPr txBox="1"/>
          <p:nvPr/>
        </p:nvSpPr>
        <p:spPr>
          <a:xfrm>
            <a:off x="-32004" y="44624"/>
            <a:ext cx="3542958" cy="523220"/>
          </a:xfrm>
          <a:prstGeom prst="rect">
            <a:avLst/>
          </a:prstGeom>
          <a:noFill/>
        </p:spPr>
        <p:txBody>
          <a:bodyPr wrap="none" rtlCol="0">
            <a:spAutoFit/>
          </a:bodyPr>
          <a:lstStyle/>
          <a:p>
            <a:r>
              <a:rPr lang="en-GB" dirty="0" smtClean="0">
                <a:solidFill>
                  <a:schemeClr val="accent6"/>
                </a:solidFill>
              </a:rPr>
              <a:t>Atmospheric Neutrinos</a:t>
            </a:r>
            <a:endParaRPr lang="en-GB" dirty="0">
              <a:solidFill>
                <a:schemeClr val="accent6"/>
              </a:solidFill>
            </a:endParaRPr>
          </a:p>
        </p:txBody>
      </p:sp>
      <p:pic>
        <p:nvPicPr>
          <p:cNvPr id="890882" name="Picture 2"/>
          <p:cNvPicPr>
            <a:picLocks noChangeAspect="1" noChangeArrowheads="1"/>
          </p:cNvPicPr>
          <p:nvPr/>
        </p:nvPicPr>
        <p:blipFill>
          <a:blip r:embed="rId2" cstate="print"/>
          <a:srcRect/>
          <a:stretch>
            <a:fillRect/>
          </a:stretch>
        </p:blipFill>
        <p:spPr bwMode="auto">
          <a:xfrm>
            <a:off x="0" y="0"/>
            <a:ext cx="914766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7029400"/>
          </a:xfrm>
          <a:prstGeom prst="rect">
            <a:avLst/>
          </a:prstGeom>
          <a:solidFill>
            <a:srgbClr val="FFFFFF"/>
          </a:solidFill>
          <a:ln w="444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smtClean="0">
              <a:ln>
                <a:noFill/>
              </a:ln>
              <a:solidFill>
                <a:schemeClr val="accent6"/>
              </a:solidFill>
              <a:effectLst/>
              <a:latin typeface="Times New Roman" pitchFamily="18" charset="0"/>
            </a:endParaRPr>
          </a:p>
        </p:txBody>
      </p:sp>
      <p:sp>
        <p:nvSpPr>
          <p:cNvPr id="8" name="TextBox 7"/>
          <p:cNvSpPr txBox="1"/>
          <p:nvPr/>
        </p:nvSpPr>
        <p:spPr>
          <a:xfrm>
            <a:off x="-32004" y="44624"/>
            <a:ext cx="3542958" cy="523220"/>
          </a:xfrm>
          <a:prstGeom prst="rect">
            <a:avLst/>
          </a:prstGeom>
          <a:noFill/>
        </p:spPr>
        <p:txBody>
          <a:bodyPr wrap="none" rtlCol="0">
            <a:spAutoFit/>
          </a:bodyPr>
          <a:lstStyle/>
          <a:p>
            <a:r>
              <a:rPr lang="en-GB" dirty="0" smtClean="0">
                <a:solidFill>
                  <a:schemeClr val="accent6"/>
                </a:solidFill>
              </a:rPr>
              <a:t>Atmospheric Neutrinos</a:t>
            </a:r>
            <a:endParaRPr lang="en-GB" dirty="0">
              <a:solidFill>
                <a:schemeClr val="accent6"/>
              </a:solidFill>
            </a:endParaRPr>
          </a:p>
        </p:txBody>
      </p:sp>
      <p:pic>
        <p:nvPicPr>
          <p:cNvPr id="894978" name="Picture 2"/>
          <p:cNvPicPr>
            <a:picLocks noChangeAspect="1" noChangeArrowheads="1"/>
          </p:cNvPicPr>
          <p:nvPr/>
        </p:nvPicPr>
        <p:blipFill>
          <a:blip r:embed="rId2" cstate="print"/>
          <a:srcRect/>
          <a:stretch>
            <a:fillRect/>
          </a:stretch>
        </p:blipFill>
        <p:spPr bwMode="auto">
          <a:xfrm>
            <a:off x="0" y="0"/>
            <a:ext cx="9144000" cy="68552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7029400"/>
          </a:xfrm>
          <a:prstGeom prst="rect">
            <a:avLst/>
          </a:prstGeom>
          <a:solidFill>
            <a:srgbClr val="FFFFFF"/>
          </a:solidFill>
          <a:ln w="444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smtClean="0">
              <a:ln>
                <a:noFill/>
              </a:ln>
              <a:solidFill>
                <a:schemeClr val="accent6"/>
              </a:solidFill>
              <a:effectLst/>
              <a:latin typeface="Times New Roman" pitchFamily="18" charset="0"/>
            </a:endParaRPr>
          </a:p>
        </p:txBody>
      </p:sp>
      <p:sp>
        <p:nvSpPr>
          <p:cNvPr id="8" name="TextBox 7"/>
          <p:cNvSpPr txBox="1"/>
          <p:nvPr/>
        </p:nvSpPr>
        <p:spPr>
          <a:xfrm>
            <a:off x="-32004" y="44624"/>
            <a:ext cx="3542958" cy="523220"/>
          </a:xfrm>
          <a:prstGeom prst="rect">
            <a:avLst/>
          </a:prstGeom>
          <a:noFill/>
        </p:spPr>
        <p:txBody>
          <a:bodyPr wrap="none" rtlCol="0">
            <a:spAutoFit/>
          </a:bodyPr>
          <a:lstStyle/>
          <a:p>
            <a:r>
              <a:rPr lang="en-GB" dirty="0" smtClean="0">
                <a:solidFill>
                  <a:schemeClr val="accent6"/>
                </a:solidFill>
              </a:rPr>
              <a:t>Atmospheric Neutrinos</a:t>
            </a:r>
            <a:endParaRPr lang="en-GB" dirty="0">
              <a:solidFill>
                <a:schemeClr val="accent6"/>
              </a:solidFill>
            </a:endParaRPr>
          </a:p>
        </p:txBody>
      </p:sp>
      <p:pic>
        <p:nvPicPr>
          <p:cNvPr id="896002" name="Picture 2"/>
          <p:cNvPicPr>
            <a:picLocks noChangeAspect="1" noChangeArrowheads="1"/>
          </p:cNvPicPr>
          <p:nvPr/>
        </p:nvPicPr>
        <p:blipFill>
          <a:blip r:embed="rId2" cstate="print"/>
          <a:srcRect/>
          <a:stretch>
            <a:fillRect/>
          </a:stretch>
        </p:blipFill>
        <p:spPr bwMode="auto">
          <a:xfrm>
            <a:off x="0" y="0"/>
            <a:ext cx="9144000" cy="68552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7029400"/>
          </a:xfrm>
          <a:prstGeom prst="rect">
            <a:avLst/>
          </a:prstGeom>
          <a:solidFill>
            <a:srgbClr val="FFFFFF"/>
          </a:solidFill>
          <a:ln w="444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smtClean="0">
              <a:ln>
                <a:noFill/>
              </a:ln>
              <a:solidFill>
                <a:schemeClr val="accent6"/>
              </a:solidFill>
              <a:effectLst/>
              <a:latin typeface="Times New Roman" pitchFamily="18" charset="0"/>
            </a:endParaRPr>
          </a:p>
        </p:txBody>
      </p:sp>
      <p:sp>
        <p:nvSpPr>
          <p:cNvPr id="8" name="TextBox 7"/>
          <p:cNvSpPr txBox="1"/>
          <p:nvPr/>
        </p:nvSpPr>
        <p:spPr>
          <a:xfrm>
            <a:off x="-32004" y="44624"/>
            <a:ext cx="3542958" cy="523220"/>
          </a:xfrm>
          <a:prstGeom prst="rect">
            <a:avLst/>
          </a:prstGeom>
          <a:noFill/>
        </p:spPr>
        <p:txBody>
          <a:bodyPr wrap="none" rtlCol="0">
            <a:spAutoFit/>
          </a:bodyPr>
          <a:lstStyle/>
          <a:p>
            <a:r>
              <a:rPr lang="en-GB" dirty="0" smtClean="0">
                <a:solidFill>
                  <a:schemeClr val="accent6"/>
                </a:solidFill>
              </a:rPr>
              <a:t>Atmospheric Neutrinos</a:t>
            </a:r>
            <a:endParaRPr lang="en-GB" dirty="0">
              <a:solidFill>
                <a:schemeClr val="accent6"/>
              </a:solidFill>
            </a:endParaRPr>
          </a:p>
        </p:txBody>
      </p:sp>
      <p:pic>
        <p:nvPicPr>
          <p:cNvPr id="893954" name="Picture 2"/>
          <p:cNvPicPr>
            <a:picLocks noChangeAspect="1" noChangeArrowheads="1"/>
          </p:cNvPicPr>
          <p:nvPr/>
        </p:nvPicPr>
        <p:blipFill>
          <a:blip r:embed="rId2" cstate="print"/>
          <a:srcRect/>
          <a:stretch>
            <a:fillRect/>
          </a:stretch>
        </p:blipFill>
        <p:spPr bwMode="auto">
          <a:xfrm>
            <a:off x="0" y="0"/>
            <a:ext cx="914766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7029400"/>
          </a:xfrm>
          <a:prstGeom prst="rect">
            <a:avLst/>
          </a:prstGeom>
          <a:solidFill>
            <a:srgbClr val="FFFFFF"/>
          </a:solidFill>
          <a:ln w="444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smtClean="0">
              <a:ln>
                <a:noFill/>
              </a:ln>
              <a:solidFill>
                <a:schemeClr val="accent6"/>
              </a:solidFill>
              <a:effectLst/>
              <a:latin typeface="Times New Roman" pitchFamily="18" charset="0"/>
            </a:endParaRPr>
          </a:p>
        </p:txBody>
      </p:sp>
      <p:sp>
        <p:nvSpPr>
          <p:cNvPr id="8" name="TextBox 7"/>
          <p:cNvSpPr txBox="1"/>
          <p:nvPr/>
        </p:nvSpPr>
        <p:spPr>
          <a:xfrm>
            <a:off x="-32004" y="44624"/>
            <a:ext cx="3542958" cy="523220"/>
          </a:xfrm>
          <a:prstGeom prst="rect">
            <a:avLst/>
          </a:prstGeom>
          <a:noFill/>
        </p:spPr>
        <p:txBody>
          <a:bodyPr wrap="none" rtlCol="0">
            <a:spAutoFit/>
          </a:bodyPr>
          <a:lstStyle/>
          <a:p>
            <a:r>
              <a:rPr lang="en-GB" dirty="0" smtClean="0">
                <a:solidFill>
                  <a:schemeClr val="accent6"/>
                </a:solidFill>
              </a:rPr>
              <a:t>Atmospheric Neutrinos</a:t>
            </a:r>
            <a:endParaRPr lang="en-GB" dirty="0">
              <a:solidFill>
                <a:schemeClr val="accent6"/>
              </a:solidFill>
            </a:endParaRPr>
          </a:p>
        </p:txBody>
      </p:sp>
      <p:pic>
        <p:nvPicPr>
          <p:cNvPr id="892930" name="Picture 2"/>
          <p:cNvPicPr>
            <a:picLocks noChangeAspect="1" noChangeArrowheads="1"/>
          </p:cNvPicPr>
          <p:nvPr/>
        </p:nvPicPr>
        <p:blipFill>
          <a:blip r:embed="rId2" cstate="print"/>
          <a:srcRect/>
          <a:stretch>
            <a:fillRect/>
          </a:stretch>
        </p:blipFill>
        <p:spPr bwMode="auto">
          <a:xfrm>
            <a:off x="0" y="0"/>
            <a:ext cx="914766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3714" name="Picture 2"/>
          <p:cNvPicPr>
            <a:picLocks noChangeAspect="1" noChangeArrowheads="1"/>
          </p:cNvPicPr>
          <p:nvPr/>
        </p:nvPicPr>
        <p:blipFill>
          <a:blip r:embed="rId2" cstate="print"/>
          <a:srcRect/>
          <a:stretch>
            <a:fillRect/>
          </a:stretch>
        </p:blipFill>
        <p:spPr bwMode="auto">
          <a:xfrm>
            <a:off x="64" y="-15192"/>
            <a:ext cx="9144000" cy="70442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2285" name="Picture 13" descr="pont_letter"/>
          <p:cNvPicPr>
            <a:picLocks noChangeAspect="1" noChangeArrowheads="1"/>
          </p:cNvPicPr>
          <p:nvPr/>
        </p:nvPicPr>
        <p:blipFill>
          <a:blip r:embed="rId2" cstate="print"/>
          <a:srcRect/>
          <a:stretch>
            <a:fillRect/>
          </a:stretch>
        </p:blipFill>
        <p:spPr bwMode="auto">
          <a:xfrm>
            <a:off x="1600200" y="152400"/>
            <a:ext cx="5689600" cy="6629400"/>
          </a:xfrm>
          <a:prstGeom prst="rect">
            <a:avLst/>
          </a:prstGeom>
          <a:noFill/>
        </p:spPr>
      </p:pic>
      <p:pic>
        <p:nvPicPr>
          <p:cNvPr id="1462286" name="Picture 14" descr="pont_letter2"/>
          <p:cNvPicPr>
            <a:picLocks noChangeAspect="1" noChangeArrowheads="1"/>
          </p:cNvPicPr>
          <p:nvPr/>
        </p:nvPicPr>
        <p:blipFill>
          <a:blip r:embed="rId3" cstate="print"/>
          <a:srcRect/>
          <a:stretch>
            <a:fillRect/>
          </a:stretch>
        </p:blipFill>
        <p:spPr bwMode="auto">
          <a:xfrm>
            <a:off x="76200" y="1828800"/>
            <a:ext cx="8991600" cy="3079750"/>
          </a:xfrm>
          <a:prstGeom prst="rect">
            <a:avLst/>
          </a:prstGeom>
          <a:noFill/>
        </p:spPr>
      </p:pic>
      <p:grpSp>
        <p:nvGrpSpPr>
          <p:cNvPr id="2" name="Group 15"/>
          <p:cNvGrpSpPr>
            <a:grpSpLocks/>
          </p:cNvGrpSpPr>
          <p:nvPr/>
        </p:nvGrpSpPr>
        <p:grpSpPr bwMode="auto">
          <a:xfrm>
            <a:off x="152400" y="4191000"/>
            <a:ext cx="8763000" cy="660400"/>
            <a:chOff x="96" y="2640"/>
            <a:chExt cx="5520" cy="416"/>
          </a:xfrm>
        </p:grpSpPr>
        <p:sp>
          <p:nvSpPr>
            <p:cNvPr id="1462288" name="Line 16"/>
            <p:cNvSpPr>
              <a:spLocks noChangeShapeType="1"/>
            </p:cNvSpPr>
            <p:nvPr/>
          </p:nvSpPr>
          <p:spPr bwMode="auto">
            <a:xfrm>
              <a:off x="3648" y="2640"/>
              <a:ext cx="1968" cy="0"/>
            </a:xfrm>
            <a:prstGeom prst="line">
              <a:avLst/>
            </a:prstGeom>
            <a:noFill/>
            <a:ln w="22225">
              <a:solidFill>
                <a:srgbClr val="990000"/>
              </a:solidFill>
              <a:round/>
              <a:headEnd/>
              <a:tailEnd/>
            </a:ln>
            <a:effectLst/>
          </p:spPr>
          <p:txBody>
            <a:bodyPr/>
            <a:lstStyle/>
            <a:p>
              <a:endParaRPr lang="en-GB"/>
            </a:p>
          </p:txBody>
        </p:sp>
        <p:sp>
          <p:nvSpPr>
            <p:cNvPr id="1462289" name="Line 17"/>
            <p:cNvSpPr>
              <a:spLocks noChangeShapeType="1"/>
            </p:cNvSpPr>
            <p:nvPr/>
          </p:nvSpPr>
          <p:spPr bwMode="auto">
            <a:xfrm>
              <a:off x="144" y="2856"/>
              <a:ext cx="5232" cy="0"/>
            </a:xfrm>
            <a:prstGeom prst="line">
              <a:avLst/>
            </a:prstGeom>
            <a:noFill/>
            <a:ln w="22225">
              <a:solidFill>
                <a:srgbClr val="990000"/>
              </a:solidFill>
              <a:round/>
              <a:headEnd/>
              <a:tailEnd/>
            </a:ln>
            <a:effectLst/>
          </p:spPr>
          <p:txBody>
            <a:bodyPr/>
            <a:lstStyle/>
            <a:p>
              <a:endParaRPr lang="en-GB"/>
            </a:p>
          </p:txBody>
        </p:sp>
        <p:sp>
          <p:nvSpPr>
            <p:cNvPr id="1462290" name="Line 18"/>
            <p:cNvSpPr>
              <a:spLocks noChangeShapeType="1"/>
            </p:cNvSpPr>
            <p:nvPr/>
          </p:nvSpPr>
          <p:spPr bwMode="auto">
            <a:xfrm>
              <a:off x="96" y="3056"/>
              <a:ext cx="288" cy="0"/>
            </a:xfrm>
            <a:prstGeom prst="line">
              <a:avLst/>
            </a:prstGeom>
            <a:noFill/>
            <a:ln w="22225">
              <a:solidFill>
                <a:srgbClr val="990000"/>
              </a:solidFill>
              <a:round/>
              <a:headEnd/>
              <a:tailEnd/>
            </a:ln>
            <a:effectLst/>
          </p:spPr>
          <p:txBody>
            <a:bodyPr/>
            <a:lstStyle/>
            <a:p>
              <a:endParaRPr lang="en-GB"/>
            </a:p>
          </p:txBody>
        </p:sp>
      </p:grpSp>
    </p:spTree>
    <p:extLst>
      <p:ext uri="{BB962C8B-B14F-4D97-AF65-F5344CB8AC3E}">
        <p14:creationId xmlns:p14="http://schemas.microsoft.com/office/powerpoint/2010/main" val="344635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462286"/>
                                        </p:tgtEl>
                                        <p:attrNameLst>
                                          <p:attrName>style.visibility</p:attrName>
                                        </p:attrNameLst>
                                      </p:cBhvr>
                                      <p:to>
                                        <p:strVal val="visible"/>
                                      </p:to>
                                    </p:set>
                                    <p:anim calcmode="lin" valueType="num">
                                      <p:cBhvr>
                                        <p:cTn id="7" dur="500" fill="hold"/>
                                        <p:tgtEl>
                                          <p:spTgt spid="1462286"/>
                                        </p:tgtEl>
                                        <p:attrNameLst>
                                          <p:attrName>ppt_w</p:attrName>
                                        </p:attrNameLst>
                                      </p:cBhvr>
                                      <p:tavLst>
                                        <p:tav tm="0">
                                          <p:val>
                                            <p:fltVal val="0"/>
                                          </p:val>
                                        </p:tav>
                                        <p:tav tm="100000">
                                          <p:val>
                                            <p:strVal val="#ppt_w"/>
                                          </p:val>
                                        </p:tav>
                                      </p:tavLst>
                                    </p:anim>
                                    <p:anim calcmode="lin" valueType="num">
                                      <p:cBhvr>
                                        <p:cTn id="8" dur="500" fill="hold"/>
                                        <p:tgtEl>
                                          <p:spTgt spid="146228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4210" name="Picture 2"/>
          <p:cNvPicPr>
            <a:picLocks noChangeAspect="1" noChangeArrowheads="1"/>
          </p:cNvPicPr>
          <p:nvPr/>
        </p:nvPicPr>
        <p:blipFill>
          <a:blip r:embed="rId3" cstate="print"/>
          <a:srcRect/>
          <a:stretch>
            <a:fillRect/>
          </a:stretch>
        </p:blipFill>
        <p:spPr bwMode="auto">
          <a:xfrm>
            <a:off x="304800" y="1524000"/>
            <a:ext cx="5334000" cy="4273550"/>
          </a:xfrm>
          <a:prstGeom prst="rect">
            <a:avLst/>
          </a:prstGeom>
          <a:noFill/>
          <a:ln w="38100">
            <a:noFill/>
            <a:miter lim="800000"/>
            <a:headEnd/>
            <a:tailEnd/>
          </a:ln>
          <a:effectLst/>
        </p:spPr>
      </p:pic>
      <p:pic>
        <p:nvPicPr>
          <p:cNvPr id="1374211" name="Picture 3"/>
          <p:cNvPicPr>
            <a:picLocks noChangeAspect="1" noChangeArrowheads="1"/>
          </p:cNvPicPr>
          <p:nvPr/>
        </p:nvPicPr>
        <p:blipFill>
          <a:blip r:embed="rId4" cstate="print"/>
          <a:srcRect/>
          <a:stretch>
            <a:fillRect/>
          </a:stretch>
        </p:blipFill>
        <p:spPr bwMode="auto">
          <a:xfrm>
            <a:off x="5791200" y="1752600"/>
            <a:ext cx="3041650" cy="3886200"/>
          </a:xfrm>
          <a:prstGeom prst="rect">
            <a:avLst/>
          </a:prstGeom>
          <a:noFill/>
          <a:ln w="38100">
            <a:noFill/>
            <a:miter lim="800000"/>
            <a:headEnd/>
            <a:tailEnd/>
          </a:ln>
          <a:effectLst/>
        </p:spPr>
      </p:pic>
      <p:sp>
        <p:nvSpPr>
          <p:cNvPr id="1374212" name="Text Box 4"/>
          <p:cNvSpPr txBox="1">
            <a:spLocks noChangeArrowheads="1"/>
          </p:cNvSpPr>
          <p:nvPr/>
        </p:nvSpPr>
        <p:spPr bwMode="auto">
          <a:xfrm>
            <a:off x="595313" y="533400"/>
            <a:ext cx="8235950" cy="641350"/>
          </a:xfrm>
          <a:prstGeom prst="rect">
            <a:avLst/>
          </a:prstGeom>
          <a:noFill/>
          <a:ln w="22225">
            <a:noFill/>
            <a:miter lim="800000"/>
            <a:headEnd/>
            <a:tailEnd/>
          </a:ln>
          <a:effectLst/>
        </p:spPr>
        <p:txBody>
          <a:bodyPr wrap="none">
            <a:spAutoFit/>
          </a:bodyPr>
          <a:lstStyle/>
          <a:p>
            <a:r>
              <a:rPr lang="en-GB" sz="3600" b="1"/>
              <a:t>The first long baseline experiment – K2K</a:t>
            </a:r>
          </a:p>
        </p:txBody>
      </p:sp>
    </p:spTree>
    <p:extLst>
      <p:ext uri="{BB962C8B-B14F-4D97-AF65-F5344CB8AC3E}">
        <p14:creationId xmlns:p14="http://schemas.microsoft.com/office/powerpoint/2010/main" val="34936957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8306" name="Picture 2"/>
          <p:cNvPicPr>
            <a:picLocks noChangeAspect="1" noChangeArrowheads="1"/>
          </p:cNvPicPr>
          <p:nvPr/>
        </p:nvPicPr>
        <p:blipFill>
          <a:blip r:embed="rId3" cstate="print"/>
          <a:srcRect/>
          <a:stretch>
            <a:fillRect/>
          </a:stretch>
        </p:blipFill>
        <p:spPr bwMode="auto">
          <a:xfrm>
            <a:off x="381000" y="304800"/>
            <a:ext cx="8305800" cy="6184900"/>
          </a:xfrm>
          <a:prstGeom prst="rect">
            <a:avLst/>
          </a:prstGeom>
          <a:noFill/>
          <a:ln w="22225">
            <a:noFill/>
            <a:miter lim="800000"/>
            <a:headEnd/>
            <a:tailEnd/>
          </a:ln>
          <a:effectLst/>
        </p:spPr>
      </p:pic>
    </p:spTree>
    <p:extLst>
      <p:ext uri="{BB962C8B-B14F-4D97-AF65-F5344CB8AC3E}">
        <p14:creationId xmlns:p14="http://schemas.microsoft.com/office/powerpoint/2010/main" val="35261484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0354" name="Text Box 2"/>
          <p:cNvSpPr txBox="1">
            <a:spLocks noChangeArrowheads="1"/>
          </p:cNvSpPr>
          <p:nvPr/>
        </p:nvSpPr>
        <p:spPr bwMode="auto">
          <a:xfrm>
            <a:off x="7543800" y="6486525"/>
            <a:ext cx="1622425" cy="366713"/>
          </a:xfrm>
          <a:prstGeom prst="rect">
            <a:avLst/>
          </a:prstGeom>
          <a:noFill/>
          <a:ln w="9525">
            <a:noFill/>
            <a:miter lim="800000"/>
            <a:headEnd/>
            <a:tailEnd/>
          </a:ln>
          <a:effectLst/>
        </p:spPr>
        <p:txBody>
          <a:bodyPr wrap="none">
            <a:spAutoFit/>
          </a:bodyPr>
          <a:lstStyle/>
          <a:p>
            <a:r>
              <a:rPr lang="en-GB" sz="1800">
                <a:solidFill>
                  <a:schemeClr val="hlink"/>
                </a:solidFill>
                <a:latin typeface="Haettenschweiler" pitchFamily="34" charset="0"/>
              </a:rPr>
              <a:t>Imperial College/RAL</a:t>
            </a:r>
          </a:p>
        </p:txBody>
      </p:sp>
      <p:sp>
        <p:nvSpPr>
          <p:cNvPr id="1380355" name="Text Box 3"/>
          <p:cNvSpPr txBox="1">
            <a:spLocks noChangeArrowheads="1"/>
          </p:cNvSpPr>
          <p:nvPr/>
        </p:nvSpPr>
        <p:spPr bwMode="auto">
          <a:xfrm>
            <a:off x="7935913" y="6272213"/>
            <a:ext cx="1006475" cy="366712"/>
          </a:xfrm>
          <a:prstGeom prst="rect">
            <a:avLst/>
          </a:prstGeom>
          <a:noFill/>
          <a:ln w="9525">
            <a:noFill/>
            <a:miter lim="800000"/>
            <a:headEnd/>
            <a:tailEnd/>
          </a:ln>
          <a:effectLst/>
        </p:spPr>
        <p:txBody>
          <a:bodyPr wrap="none">
            <a:spAutoFit/>
          </a:bodyPr>
          <a:lstStyle/>
          <a:p>
            <a:r>
              <a:rPr lang="en-GB" sz="1800">
                <a:solidFill>
                  <a:schemeClr val="hlink"/>
                </a:solidFill>
                <a:latin typeface="Haettenschweiler" pitchFamily="34" charset="0"/>
              </a:rPr>
              <a:t>Dave Wark </a:t>
            </a:r>
          </a:p>
        </p:txBody>
      </p:sp>
      <p:pic>
        <p:nvPicPr>
          <p:cNvPr id="1380356" name="Picture 4"/>
          <p:cNvPicPr>
            <a:picLocks noChangeAspect="1" noChangeArrowheads="1"/>
          </p:cNvPicPr>
          <p:nvPr/>
        </p:nvPicPr>
        <p:blipFill>
          <a:blip r:embed="rId3" cstate="print"/>
          <a:srcRect/>
          <a:stretch>
            <a:fillRect/>
          </a:stretch>
        </p:blipFill>
        <p:spPr bwMode="auto">
          <a:xfrm>
            <a:off x="1066800" y="874713"/>
            <a:ext cx="7143750" cy="614362"/>
          </a:xfrm>
          <a:prstGeom prst="rect">
            <a:avLst/>
          </a:prstGeom>
          <a:noFill/>
          <a:ln w="9525">
            <a:noFill/>
            <a:miter lim="800000"/>
            <a:headEnd/>
            <a:tailEnd/>
          </a:ln>
          <a:effectLst/>
        </p:spPr>
      </p:pic>
      <p:sp>
        <p:nvSpPr>
          <p:cNvPr id="1380357" name="Rectangle 5"/>
          <p:cNvSpPr>
            <a:spLocks noGrp="1" noChangeArrowheads="1"/>
          </p:cNvSpPr>
          <p:nvPr>
            <p:ph type="title"/>
          </p:nvPr>
        </p:nvSpPr>
        <p:spPr>
          <a:xfrm>
            <a:off x="1066800" y="-228600"/>
            <a:ext cx="7772400" cy="1143000"/>
          </a:xfrm>
          <a:noFill/>
          <a:ln/>
        </p:spPr>
        <p:txBody>
          <a:bodyPr/>
          <a:lstStyle/>
          <a:p>
            <a:r>
              <a:rPr lang="en-GB" sz="3600" i="1">
                <a:latin typeface="Arial" charset="0"/>
              </a:rPr>
              <a:t>Final K2K Statistics</a:t>
            </a:r>
          </a:p>
        </p:txBody>
      </p:sp>
      <p:sp>
        <p:nvSpPr>
          <p:cNvPr id="1380358" name="Rectangle 6"/>
          <p:cNvSpPr>
            <a:spLocks noChangeArrowheads="1"/>
          </p:cNvSpPr>
          <p:nvPr/>
        </p:nvSpPr>
        <p:spPr bwMode="auto">
          <a:xfrm>
            <a:off x="-1400175" y="6172200"/>
            <a:ext cx="7772400" cy="1143000"/>
          </a:xfrm>
          <a:prstGeom prst="rect">
            <a:avLst/>
          </a:prstGeom>
          <a:noFill/>
          <a:ln w="9525">
            <a:noFill/>
            <a:miter lim="800000"/>
            <a:headEnd/>
            <a:tailEnd/>
          </a:ln>
          <a:effectLst/>
        </p:spPr>
        <p:txBody>
          <a:bodyPr anchor="ctr"/>
          <a:lstStyle/>
          <a:p>
            <a:r>
              <a:rPr lang="en-GB" sz="2000" i="1">
                <a:latin typeface="Arial" charset="0"/>
              </a:rPr>
              <a:t>Plots from Pier Loverre’s talk at TAUP05.</a:t>
            </a:r>
          </a:p>
        </p:txBody>
      </p:sp>
      <p:graphicFrame>
        <p:nvGraphicFramePr>
          <p:cNvPr id="1380359" name="Group 7"/>
          <p:cNvGraphicFramePr>
            <a:graphicFrameLocks noGrp="1"/>
          </p:cNvGraphicFramePr>
          <p:nvPr/>
        </p:nvGraphicFramePr>
        <p:xfrm>
          <a:off x="4425950" y="914400"/>
          <a:ext cx="4032250" cy="2826385"/>
        </p:xfrm>
        <a:graphic>
          <a:graphicData uri="http://schemas.openxmlformats.org/drawingml/2006/table">
            <a:tbl>
              <a:tblPr/>
              <a:tblGrid>
                <a:gridCol w="1884363"/>
                <a:gridCol w="1074737"/>
                <a:gridCol w="1073150"/>
              </a:tblGrid>
              <a:tr h="4794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2400" b="1" i="0" u="none" strike="noStrike" cap="none" normalizeH="0" baseline="0" smtClean="0">
                        <a:ln>
                          <a:noFill/>
                        </a:ln>
                        <a:solidFill>
                          <a:srgbClr val="66FFFF"/>
                        </a:solidFill>
                        <a:effectLst/>
                        <a:latin typeface="Times New Roman" pitchFamily="18" charset="0"/>
                      </a:endParaRPr>
                    </a:p>
                  </a:txBody>
                  <a:tcPr horzOverflow="overflow">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1" i="0" u="none" strike="noStrike" cap="none" normalizeH="0" baseline="0" smtClean="0">
                          <a:ln>
                            <a:noFill/>
                          </a:ln>
                          <a:solidFill>
                            <a:schemeClr val="accent2"/>
                          </a:solidFill>
                          <a:effectLst/>
                          <a:latin typeface="Times New Roman" pitchFamily="18" charset="0"/>
                          <a:ea typeface="ＭＳ Ｐゴシック" pitchFamily="50" charset="-128"/>
                        </a:rPr>
                        <a:t>N</a:t>
                      </a:r>
                      <a:r>
                        <a:rPr kumimoji="0" lang="en-US" altLang="ja-JP" sz="2400" b="1" i="0" u="none" strike="noStrike" cap="none" normalizeH="0" baseline="-25000" smtClean="0">
                          <a:ln>
                            <a:noFill/>
                          </a:ln>
                          <a:solidFill>
                            <a:schemeClr val="accent2"/>
                          </a:solidFill>
                          <a:effectLst/>
                          <a:latin typeface="Times New Roman" pitchFamily="18" charset="0"/>
                          <a:ea typeface="ＭＳ Ｐゴシック" pitchFamily="50" charset="-128"/>
                        </a:rPr>
                        <a:t>sk</a:t>
                      </a:r>
                      <a:r>
                        <a:rPr kumimoji="0" lang="en-US" altLang="ja-JP" sz="2400" b="1" i="0" u="none" strike="noStrike" cap="none" normalizeH="0" baseline="30000" smtClean="0">
                          <a:ln>
                            <a:noFill/>
                          </a:ln>
                          <a:solidFill>
                            <a:schemeClr val="accent2"/>
                          </a:solidFill>
                          <a:effectLst/>
                          <a:latin typeface="Times New Roman" pitchFamily="18" charset="0"/>
                          <a:ea typeface="ＭＳ Ｐゴシック" pitchFamily="50" charset="-128"/>
                        </a:rPr>
                        <a:t>obs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1" i="0" u="none" strike="noStrike" cap="none" normalizeH="0" baseline="0" smtClean="0">
                          <a:ln>
                            <a:noFill/>
                          </a:ln>
                          <a:solidFill>
                            <a:srgbClr val="929292"/>
                          </a:solidFill>
                          <a:effectLst/>
                          <a:latin typeface="Times New Roman" pitchFamily="18" charset="0"/>
                          <a:ea typeface="ＭＳ Ｐゴシック" pitchFamily="50" charset="-128"/>
                        </a:rPr>
                        <a:t>N</a:t>
                      </a:r>
                      <a:r>
                        <a:rPr kumimoji="0" lang="en-US" altLang="ja-JP" sz="2400" b="1" i="0" u="none" strike="noStrike" cap="none" normalizeH="0" baseline="-25000" smtClean="0">
                          <a:ln>
                            <a:noFill/>
                          </a:ln>
                          <a:solidFill>
                            <a:srgbClr val="929292"/>
                          </a:solidFill>
                          <a:effectLst/>
                          <a:latin typeface="Times New Roman" pitchFamily="18" charset="0"/>
                          <a:ea typeface="ＭＳ Ｐゴシック" pitchFamily="50" charset="-128"/>
                        </a:rPr>
                        <a:t>sk</a:t>
                      </a:r>
                      <a:r>
                        <a:rPr kumimoji="0" lang="en-US" altLang="ja-JP" sz="2400" b="1" i="0" u="none" strike="noStrike" cap="none" normalizeH="0" baseline="30000" smtClean="0">
                          <a:ln>
                            <a:noFill/>
                          </a:ln>
                          <a:solidFill>
                            <a:srgbClr val="929292"/>
                          </a:solidFill>
                          <a:effectLst/>
                          <a:latin typeface="Times New Roman" pitchFamily="18" charset="0"/>
                          <a:ea typeface="ＭＳ Ｐゴシック" pitchFamily="50" charset="-128"/>
                        </a:rPr>
                        <a:t>pred</a:t>
                      </a:r>
                    </a:p>
                  </a:txBody>
                  <a:tcPr horzOverflow="overflow">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r>
              <a:tr h="434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2400" b="1" i="0" u="none" strike="noStrike" cap="none" normalizeH="0" baseline="0" smtClean="0">
                          <a:ln>
                            <a:noFill/>
                          </a:ln>
                          <a:solidFill>
                            <a:schemeClr val="accent2"/>
                          </a:solidFill>
                          <a:effectLst/>
                          <a:latin typeface="Times New Roman" pitchFamily="18" charset="0"/>
                          <a:ea typeface="ＭＳ Ｐゴシック" pitchFamily="50" charset="-128"/>
                        </a:rPr>
                        <a:t>All</a:t>
                      </a:r>
                    </a:p>
                  </a:txBody>
                  <a:tcPr horzOverflow="overflow">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ja-JP" sz="2400" b="1" i="0" u="none" strike="noStrike" cap="none" normalizeH="0" baseline="0" smtClean="0">
                          <a:ln>
                            <a:noFill/>
                          </a:ln>
                          <a:solidFill>
                            <a:schemeClr val="accent2"/>
                          </a:solidFill>
                          <a:effectLst/>
                          <a:latin typeface="Times New Roman" pitchFamily="18" charset="0"/>
                          <a:ea typeface="ＭＳ Ｐゴシック" pitchFamily="50" charset="-128"/>
                        </a:rPr>
                        <a:t>112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ja-JP" sz="2400" b="1" i="0" u="none" strike="noStrike" cap="none" normalizeH="0" baseline="0" smtClean="0">
                          <a:ln>
                            <a:noFill/>
                          </a:ln>
                          <a:solidFill>
                            <a:srgbClr val="929292"/>
                          </a:solidFill>
                          <a:effectLst/>
                          <a:latin typeface="Times New Roman" pitchFamily="18" charset="0"/>
                          <a:ea typeface="ＭＳ Ｐゴシック" pitchFamily="50" charset="-128"/>
                        </a:rPr>
                        <a:t>155.9</a:t>
                      </a:r>
                    </a:p>
                  </a:txBody>
                  <a:tcPr horzOverflow="overflow">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r>
              <a:tr h="433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2400" b="1" i="0" u="none" strike="noStrike" cap="none" normalizeH="0" baseline="0" smtClean="0">
                          <a:ln>
                            <a:noFill/>
                          </a:ln>
                          <a:solidFill>
                            <a:schemeClr val="accent2"/>
                          </a:solidFill>
                          <a:effectLst/>
                          <a:latin typeface="Times New Roman" pitchFamily="18" charset="0"/>
                          <a:ea typeface="ＭＳ Ｐゴシック" pitchFamily="50" charset="-128"/>
                        </a:rPr>
                        <a:t>1 ring</a:t>
                      </a:r>
                    </a:p>
                  </a:txBody>
                  <a:tcPr horzOverflow="overflow">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ja-JP" sz="2400" b="1" i="0" u="none" strike="noStrike" cap="none" normalizeH="0" baseline="0" smtClean="0">
                          <a:ln>
                            <a:noFill/>
                          </a:ln>
                          <a:solidFill>
                            <a:schemeClr val="accent2"/>
                          </a:solidFill>
                          <a:effectLst/>
                          <a:latin typeface="Times New Roman" pitchFamily="18" charset="0"/>
                          <a:ea typeface="ＭＳ Ｐゴシック" pitchFamily="50" charset="-128"/>
                        </a:rPr>
                        <a:t>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smtClean="0">
                          <a:ln>
                            <a:noFill/>
                          </a:ln>
                          <a:solidFill>
                            <a:srgbClr val="929292"/>
                          </a:solidFill>
                          <a:effectLst/>
                          <a:latin typeface="Times New Roman" pitchFamily="18" charset="0"/>
                          <a:ea typeface="ＭＳ Ｐゴシック" pitchFamily="50" charset="-128"/>
                        </a:rPr>
                        <a:t>99.0</a:t>
                      </a:r>
                    </a:p>
                  </a:txBody>
                  <a:tcPr horzOverflow="overflow">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34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smtClean="0">
                          <a:ln>
                            <a:noFill/>
                          </a:ln>
                          <a:solidFill>
                            <a:schemeClr val="bg2"/>
                          </a:solidFill>
                          <a:effectLst/>
                          <a:latin typeface="Symbol" pitchFamily="18" charset="2"/>
                          <a:ea typeface="ＭＳ Ｐゴシック" pitchFamily="50" charset="-128"/>
                        </a:rPr>
                        <a:t>    </a:t>
                      </a:r>
                      <a:r>
                        <a:rPr kumimoji="0" lang="en-US" altLang="ja-JP" sz="2400" b="0" i="0" u="none" strike="noStrike" cap="none" normalizeH="0" baseline="-25000" smtClean="0">
                          <a:ln>
                            <a:noFill/>
                          </a:ln>
                          <a:solidFill>
                            <a:schemeClr val="bg2"/>
                          </a:solidFill>
                          <a:effectLst/>
                          <a:latin typeface="Symbol" pitchFamily="18" charset="2"/>
                          <a:ea typeface="ＭＳ Ｐゴシック" pitchFamily="50" charset="-128"/>
                        </a:rPr>
                        <a:t> </a:t>
                      </a:r>
                      <a:r>
                        <a:rPr kumimoji="0" lang="en-US" altLang="ja-JP" sz="2400" b="0" i="0" u="none" strike="noStrike" cap="none" normalizeH="0" baseline="0" smtClean="0">
                          <a:ln>
                            <a:noFill/>
                          </a:ln>
                          <a:solidFill>
                            <a:schemeClr val="bg2"/>
                          </a:solidFill>
                          <a:effectLst/>
                          <a:latin typeface="Symbol" pitchFamily="18" charset="2"/>
                          <a:ea typeface="ＭＳ Ｐゴシック" pitchFamily="50" charset="-128"/>
                        </a:rPr>
                        <a:t> </a:t>
                      </a:r>
                      <a:r>
                        <a:rPr kumimoji="0" lang="en-US" altLang="ja-JP" sz="2400" b="0" i="0" u="none" strike="noStrike" cap="none" normalizeH="0" baseline="0" smtClean="0">
                          <a:ln>
                            <a:noFill/>
                          </a:ln>
                          <a:solidFill>
                            <a:srgbClr val="FF0000"/>
                          </a:solidFill>
                          <a:effectLst/>
                          <a:latin typeface="Symbol" pitchFamily="18" charset="2"/>
                          <a:ea typeface="ＭＳ Ｐゴシック" pitchFamily="50" charset="-128"/>
                        </a:rPr>
                        <a:t>m</a:t>
                      </a:r>
                      <a:r>
                        <a:rPr kumimoji="0" lang="en-US" altLang="ja-JP" sz="2400" b="0" i="0" u="none" strike="noStrike" cap="none" normalizeH="0" baseline="0" smtClean="0">
                          <a:ln>
                            <a:noFill/>
                          </a:ln>
                          <a:solidFill>
                            <a:srgbClr val="FF0000"/>
                          </a:solidFill>
                          <a:effectLst/>
                          <a:latin typeface="Times New Roman" pitchFamily="18" charset="0"/>
                          <a:ea typeface="ＭＳ Ｐゴシック" pitchFamily="50" charset="-128"/>
                        </a:rPr>
                        <a:t>-like</a:t>
                      </a:r>
                    </a:p>
                  </a:txBody>
                  <a:tcPr horzOverflow="overflow">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smtClean="0">
                          <a:ln>
                            <a:noFill/>
                          </a:ln>
                          <a:solidFill>
                            <a:srgbClr val="FF0000"/>
                          </a:solidFill>
                          <a:effectLst/>
                          <a:latin typeface="Times New Roman" pitchFamily="18" charset="0"/>
                          <a:ea typeface="ＭＳ Ｐゴシック" pitchFamily="50" charset="-128"/>
                        </a:rPr>
                        <a:t>58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smtClean="0">
                          <a:ln>
                            <a:noFill/>
                          </a:ln>
                          <a:solidFill>
                            <a:srgbClr val="FF0000"/>
                          </a:solidFill>
                          <a:effectLst/>
                          <a:latin typeface="Times New Roman" pitchFamily="18" charset="0"/>
                          <a:ea typeface="ＭＳ Ｐゴシック" pitchFamily="50" charset="-128"/>
                        </a:rPr>
                        <a:t>90.8</a:t>
                      </a:r>
                    </a:p>
                  </a:txBody>
                  <a:tcPr horzOverflow="overflow">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a:noFill/>
                    </a:lnTlToBr>
                    <a:lnBlToTr>
                      <a:noFill/>
                    </a:lnBlToTr>
                    <a:solidFill>
                      <a:schemeClr val="bg1"/>
                    </a:solidFill>
                  </a:tcPr>
                </a:tc>
              </a:tr>
              <a:tr h="385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smtClean="0">
                          <a:ln>
                            <a:noFill/>
                          </a:ln>
                          <a:solidFill>
                            <a:srgbClr val="FF0000"/>
                          </a:solidFill>
                          <a:effectLst/>
                          <a:latin typeface="Times New Roman" pitchFamily="18" charset="0"/>
                          <a:ea typeface="ＭＳ Ｐゴシック" pitchFamily="50" charset="-128"/>
                        </a:rPr>
                        <a:t>     e-like</a:t>
                      </a:r>
                    </a:p>
                  </a:txBody>
                  <a:tcPr horzOverflow="overflow">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smtClean="0">
                          <a:ln>
                            <a:noFill/>
                          </a:ln>
                          <a:solidFill>
                            <a:srgbClr val="FF0000"/>
                          </a:solidFill>
                          <a:effectLst/>
                          <a:latin typeface="Times New Roman" pitchFamily="18" charset="0"/>
                          <a:ea typeface="ＭＳ Ｐゴシック" pitchFamily="50" charset="-128"/>
                        </a:rPr>
                        <a:t>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smtClean="0">
                          <a:ln>
                            <a:noFill/>
                          </a:ln>
                          <a:solidFill>
                            <a:srgbClr val="FF0000"/>
                          </a:solidFill>
                          <a:effectLst/>
                          <a:latin typeface="Times New Roman" pitchFamily="18" charset="0"/>
                          <a:ea typeface="ＭＳ Ｐゴシック" pitchFamily="50" charset="-128"/>
                        </a:rPr>
                        <a:t>8.2</a:t>
                      </a:r>
                    </a:p>
                  </a:txBody>
                  <a:tcPr horzOverflow="overflow">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937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2800" b="1" i="0" u="none" strike="noStrike" cap="none" normalizeH="0" baseline="0" smtClean="0">
                          <a:ln>
                            <a:noFill/>
                          </a:ln>
                          <a:solidFill>
                            <a:schemeClr val="accent2"/>
                          </a:solidFill>
                          <a:effectLst/>
                          <a:latin typeface="Times New Roman" pitchFamily="18" charset="0"/>
                          <a:ea typeface="ＭＳ Ｐゴシック" pitchFamily="50" charset="-128"/>
                        </a:rPr>
                        <a:t>multi-ring</a:t>
                      </a:r>
                    </a:p>
                  </a:txBody>
                  <a:tcPr horzOverflow="overflow">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ja-JP" sz="2400" b="1" i="0" u="none" strike="noStrike" cap="none" normalizeH="0" baseline="0" smtClean="0">
                          <a:ln>
                            <a:noFill/>
                          </a:ln>
                          <a:solidFill>
                            <a:schemeClr val="accent2"/>
                          </a:solidFill>
                          <a:effectLst/>
                          <a:latin typeface="Times New Roman" pitchFamily="18" charset="0"/>
                          <a:ea typeface="ＭＳ Ｐゴシック" pitchFamily="50" charset="-128"/>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smtClean="0">
                          <a:ln>
                            <a:noFill/>
                          </a:ln>
                          <a:solidFill>
                            <a:srgbClr val="929292"/>
                          </a:solidFill>
                          <a:effectLst/>
                          <a:latin typeface="Times New Roman" pitchFamily="18" charset="0"/>
                          <a:ea typeface="ＭＳ Ｐゴシック" pitchFamily="50" charset="-128"/>
                        </a:rPr>
                        <a:t>56.8</a:t>
                      </a:r>
                    </a:p>
                  </a:txBody>
                  <a:tcPr horzOverflow="overflow">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pSp>
        <p:nvGrpSpPr>
          <p:cNvPr id="2" name="Group 45"/>
          <p:cNvGrpSpPr>
            <a:grpSpLocks/>
          </p:cNvGrpSpPr>
          <p:nvPr/>
        </p:nvGrpSpPr>
        <p:grpSpPr bwMode="auto">
          <a:xfrm>
            <a:off x="0" y="3962400"/>
            <a:ext cx="8316913" cy="2587625"/>
            <a:chOff x="158" y="2341"/>
            <a:chExt cx="5239" cy="1630"/>
          </a:xfrm>
        </p:grpSpPr>
        <p:sp>
          <p:nvSpPr>
            <p:cNvPr id="1380398" name="Text Box 46"/>
            <p:cNvSpPr txBox="1">
              <a:spLocks noChangeArrowheads="1"/>
            </p:cNvSpPr>
            <p:nvPr/>
          </p:nvSpPr>
          <p:spPr bwMode="auto">
            <a:xfrm>
              <a:off x="158" y="2341"/>
              <a:ext cx="5239" cy="1630"/>
            </a:xfrm>
            <a:prstGeom prst="rect">
              <a:avLst/>
            </a:prstGeom>
            <a:solidFill>
              <a:srgbClr val="FFFFFF"/>
            </a:solidFill>
            <a:ln w="57150" cmpd="thickThin">
              <a:solidFill>
                <a:srgbClr val="FF0000"/>
              </a:solidFill>
              <a:miter lim="800000"/>
              <a:headEnd/>
              <a:tailEnd/>
            </a:ln>
            <a:effectLst/>
          </p:spPr>
          <p:txBody>
            <a:bodyPr>
              <a:spAutoFit/>
            </a:bodyPr>
            <a:lstStyle/>
            <a:p>
              <a:pPr algn="l"/>
              <a:endParaRPr kumimoji="1" lang="en-US" altLang="ja-JP" sz="2400" b="1">
                <a:solidFill>
                  <a:schemeClr val="tx1"/>
                </a:solidFill>
                <a:latin typeface="Arial" charset="0"/>
                <a:ea typeface="ＭＳ Ｐゴシック" pitchFamily="50" charset="-128"/>
              </a:endParaRPr>
            </a:p>
            <a:p>
              <a:pPr algn="l"/>
              <a:r>
                <a:rPr kumimoji="1" lang="en-US" altLang="ja-JP" sz="2400" b="1">
                  <a:solidFill>
                    <a:srgbClr val="008080"/>
                  </a:solidFill>
                  <a:latin typeface="Arial" charset="0"/>
                  <a:ea typeface="ＭＳ Ｐゴシック" pitchFamily="50" charset="-128"/>
                </a:rPr>
                <a:t>  Oscillation – disappearance – two flavors analysis</a:t>
              </a:r>
            </a:p>
            <a:p>
              <a:pPr algn="l"/>
              <a:endParaRPr kumimoji="1" lang="en-US" altLang="ja-JP" sz="2400" b="1">
                <a:solidFill>
                  <a:schemeClr val="tx1"/>
                </a:solidFill>
                <a:latin typeface="Arial" charset="0"/>
                <a:ea typeface="ＭＳ Ｐゴシック" pitchFamily="50" charset="-128"/>
              </a:endParaRPr>
            </a:p>
            <a:p>
              <a:pPr algn="l"/>
              <a:r>
                <a:rPr kumimoji="1" lang="en-US" altLang="ja-JP" sz="2400">
                  <a:solidFill>
                    <a:srgbClr val="CC0000"/>
                  </a:solidFill>
                  <a:latin typeface="Arial" charset="0"/>
                  <a:ea typeface="ＭＳ Ｐゴシック" pitchFamily="50" charset="-128"/>
                </a:rPr>
                <a:t>    </a:t>
              </a:r>
              <a:r>
                <a:rPr kumimoji="1" lang="en-US" altLang="ja-JP" sz="2400" b="1">
                  <a:solidFill>
                    <a:srgbClr val="CC0000"/>
                  </a:solidFill>
                  <a:latin typeface="Arial" charset="0"/>
                  <a:ea typeface="ＭＳ Ｐゴシック" pitchFamily="50" charset="-128"/>
                </a:rPr>
                <a:t>sin</a:t>
              </a:r>
              <a:r>
                <a:rPr kumimoji="1" lang="en-US" altLang="ja-JP" sz="2400" b="1" baseline="30000">
                  <a:solidFill>
                    <a:srgbClr val="CC0000"/>
                  </a:solidFill>
                  <a:latin typeface="Arial" charset="0"/>
                  <a:ea typeface="ＭＳ Ｐゴシック" pitchFamily="50" charset="-128"/>
                </a:rPr>
                <a:t>2</a:t>
              </a:r>
              <a:r>
                <a:rPr kumimoji="1" lang="en-US" altLang="ja-JP" sz="2400" b="1">
                  <a:solidFill>
                    <a:srgbClr val="CC0000"/>
                  </a:solidFill>
                  <a:latin typeface="Arial" charset="0"/>
                  <a:ea typeface="ＭＳ Ｐゴシック" pitchFamily="50" charset="-128"/>
                </a:rPr>
                <a:t>2</a:t>
              </a:r>
              <a:r>
                <a:rPr kumimoji="1" lang="en-US" altLang="ja-JP" sz="2400" b="1">
                  <a:solidFill>
                    <a:srgbClr val="CC0000"/>
                  </a:solidFill>
                  <a:latin typeface="Symbol" pitchFamily="18" charset="2"/>
                  <a:ea typeface="ＭＳ Ｐゴシック" pitchFamily="50" charset="-128"/>
                </a:rPr>
                <a:t>q</a:t>
              </a:r>
              <a:r>
                <a:rPr kumimoji="1" lang="en-US" altLang="ja-JP" sz="2400" b="1">
                  <a:solidFill>
                    <a:srgbClr val="CC0000"/>
                  </a:solidFill>
                  <a:latin typeface="Arial" charset="0"/>
                  <a:ea typeface="ＭＳ Ｐゴシック" pitchFamily="50" charset="-128"/>
                </a:rPr>
                <a:t> = 1.19 </a:t>
              </a:r>
              <a:r>
                <a:rPr kumimoji="1" lang="en-US" altLang="ja-JP" sz="2400" b="1">
                  <a:solidFill>
                    <a:srgbClr val="CC0000"/>
                  </a:solidFill>
                  <a:latin typeface="Lucida Sans Unicode" pitchFamily="34" charset="0"/>
                  <a:ea typeface="Arial Unicode MS" pitchFamily="34" charset="-128"/>
                  <a:cs typeface="Arial Unicode MS" pitchFamily="34" charset="-128"/>
                  <a:sym typeface="Symbol" pitchFamily="18" charset="2"/>
                </a:rPr>
                <a:t></a:t>
              </a:r>
              <a:r>
                <a:rPr kumimoji="1" lang="en-US" altLang="ja-JP" sz="2400" b="1">
                  <a:solidFill>
                    <a:srgbClr val="CC0000"/>
                  </a:solidFill>
                  <a:latin typeface="Arial" charset="0"/>
                  <a:ea typeface="ＭＳ Ｐゴシック" pitchFamily="50" charset="-128"/>
                </a:rPr>
                <a:t> 0.23      </a:t>
              </a:r>
              <a:r>
                <a:rPr kumimoji="1" lang="en-US" altLang="ja-JP" sz="2400" b="1">
                  <a:solidFill>
                    <a:srgbClr val="CC0000"/>
                  </a:solidFill>
                  <a:latin typeface="Symbol" pitchFamily="18" charset="2"/>
                  <a:ea typeface="ＭＳ Ｐゴシック" pitchFamily="50" charset="-128"/>
                </a:rPr>
                <a:t>D</a:t>
              </a:r>
              <a:r>
                <a:rPr kumimoji="1" lang="en-US" altLang="ja-JP" sz="2400" b="1">
                  <a:solidFill>
                    <a:srgbClr val="CC0000"/>
                  </a:solidFill>
                  <a:latin typeface="Arial" charset="0"/>
                  <a:ea typeface="ＭＳ Ｐゴシック" pitchFamily="50" charset="-128"/>
                </a:rPr>
                <a:t>m</a:t>
              </a:r>
              <a:r>
                <a:rPr kumimoji="1" lang="en-US" altLang="ja-JP" sz="2400" b="1" baseline="30000">
                  <a:solidFill>
                    <a:srgbClr val="CC0000"/>
                  </a:solidFill>
                  <a:latin typeface="Arial" charset="0"/>
                  <a:ea typeface="ＭＳ Ｐゴシック" pitchFamily="50" charset="-128"/>
                </a:rPr>
                <a:t>2</a:t>
              </a:r>
              <a:r>
                <a:rPr kumimoji="1" lang="en-US" altLang="ja-JP" sz="2400" b="1">
                  <a:solidFill>
                    <a:srgbClr val="CC0000"/>
                  </a:solidFill>
                  <a:latin typeface="Arial" charset="0"/>
                  <a:ea typeface="ＭＳ Ｐゴシック" pitchFamily="50" charset="-128"/>
                </a:rPr>
                <a:t>  = (2.55 </a:t>
              </a:r>
              <a:r>
                <a:rPr kumimoji="1" lang="en-US" altLang="ja-JP" sz="2400" b="1">
                  <a:solidFill>
                    <a:srgbClr val="CC0000"/>
                  </a:solidFill>
                  <a:latin typeface="Arial" charset="0"/>
                  <a:ea typeface="ＭＳ Ｐゴシック" pitchFamily="50" charset="-128"/>
                  <a:sym typeface="Symbol" pitchFamily="18" charset="2"/>
                </a:rPr>
                <a:t></a:t>
              </a:r>
              <a:r>
                <a:rPr kumimoji="1" lang="en-US" altLang="ja-JP" sz="2400" b="1">
                  <a:solidFill>
                    <a:srgbClr val="CC0000"/>
                  </a:solidFill>
                  <a:latin typeface="Arial" charset="0"/>
                  <a:ea typeface="ＭＳ Ｐゴシック" pitchFamily="50" charset="-128"/>
                </a:rPr>
                <a:t> 0.40)x10</a:t>
              </a:r>
              <a:r>
                <a:rPr kumimoji="1" lang="en-US" altLang="ja-JP" sz="2400" b="1" baseline="30000">
                  <a:solidFill>
                    <a:srgbClr val="CC0000"/>
                  </a:solidFill>
                  <a:latin typeface="Arial" charset="0"/>
                  <a:ea typeface="ＭＳ Ｐゴシック" pitchFamily="50" charset="-128"/>
                </a:rPr>
                <a:t>-3</a:t>
              </a:r>
              <a:r>
                <a:rPr kumimoji="1" lang="en-US" altLang="ja-JP" sz="2400" b="1">
                  <a:solidFill>
                    <a:srgbClr val="CC0000"/>
                  </a:solidFill>
                  <a:latin typeface="Arial" charset="0"/>
                  <a:ea typeface="ＭＳ Ｐゴシック" pitchFamily="50" charset="-128"/>
                </a:rPr>
                <a:t>eV</a:t>
              </a:r>
              <a:r>
                <a:rPr kumimoji="1" lang="en-US" altLang="ja-JP" sz="2400" b="1" baseline="30000">
                  <a:solidFill>
                    <a:srgbClr val="CC0000"/>
                  </a:solidFill>
                  <a:latin typeface="Arial" charset="0"/>
                  <a:ea typeface="ＭＳ Ｐゴシック" pitchFamily="50" charset="-128"/>
                </a:rPr>
                <a:t>2</a:t>
              </a:r>
            </a:p>
            <a:p>
              <a:pPr algn="l"/>
              <a:endParaRPr kumimoji="1" lang="en-US" altLang="ja-JP" sz="2400" b="1" baseline="30000">
                <a:solidFill>
                  <a:srgbClr val="CC0000"/>
                </a:solidFill>
                <a:latin typeface="Arial" charset="0"/>
                <a:ea typeface="ＭＳ Ｐゴシック" pitchFamily="50" charset="-128"/>
              </a:endParaRPr>
            </a:p>
            <a:p>
              <a:pPr algn="l"/>
              <a:endParaRPr kumimoji="1" lang="en-US" altLang="ja-JP" sz="2400" b="1" baseline="30000">
                <a:solidFill>
                  <a:srgbClr val="CC0000"/>
                </a:solidFill>
                <a:latin typeface="Arial" charset="0"/>
                <a:ea typeface="ＭＳ Ｐゴシック" pitchFamily="50" charset="-128"/>
              </a:endParaRPr>
            </a:p>
            <a:p>
              <a:pPr algn="l"/>
              <a:endParaRPr kumimoji="1" lang="en-US" altLang="ja-JP" sz="2400" baseline="30000">
                <a:solidFill>
                  <a:srgbClr val="CC0000"/>
                </a:solidFill>
                <a:latin typeface="Arial" charset="0"/>
                <a:ea typeface="ＭＳ Ｐゴシック" pitchFamily="50" charset="-128"/>
              </a:endParaRPr>
            </a:p>
            <a:p>
              <a:pPr algn="l"/>
              <a:endParaRPr kumimoji="1" lang="en-US" altLang="ja-JP" sz="2400" baseline="30000">
                <a:solidFill>
                  <a:srgbClr val="CC0000"/>
                </a:solidFill>
                <a:latin typeface="Arial" charset="0"/>
                <a:ea typeface="ＭＳ Ｐゴシック" pitchFamily="50" charset="-128"/>
              </a:endParaRPr>
            </a:p>
          </p:txBody>
        </p:sp>
        <p:sp>
          <p:nvSpPr>
            <p:cNvPr id="1380399" name="Text Box 47"/>
            <p:cNvSpPr txBox="1">
              <a:spLocks noChangeArrowheads="1"/>
            </p:cNvSpPr>
            <p:nvPr/>
          </p:nvSpPr>
          <p:spPr bwMode="auto">
            <a:xfrm flipH="1">
              <a:off x="158" y="3475"/>
              <a:ext cx="5217" cy="327"/>
            </a:xfrm>
            <a:prstGeom prst="rect">
              <a:avLst/>
            </a:prstGeom>
            <a:noFill/>
            <a:ln w="9525">
              <a:noFill/>
              <a:miter lim="800000"/>
              <a:headEnd/>
              <a:tailEnd/>
            </a:ln>
            <a:effectLst/>
          </p:spPr>
          <p:txBody>
            <a:bodyPr>
              <a:spAutoFit/>
            </a:bodyPr>
            <a:lstStyle/>
            <a:p>
              <a:pPr eaLnBrk="0" hangingPunct="0"/>
              <a:r>
                <a:rPr lang="en-US" altLang="ja-JP" sz="2400" b="1">
                  <a:solidFill>
                    <a:srgbClr val="CC0000"/>
                  </a:solidFill>
                  <a:effectLst>
                    <a:outerShdw blurRad="38100" dist="38100" dir="2700000" algn="tl">
                      <a:srgbClr val="C0C0C0"/>
                    </a:outerShdw>
                  </a:effectLst>
                  <a:latin typeface="Arial" charset="0"/>
                  <a:ea typeface="ＭＳ Ｐゴシック" pitchFamily="50" charset="-128"/>
                </a:rPr>
                <a:t>  1.88</a:t>
              </a:r>
              <a:r>
                <a:rPr lang="en-US" altLang="ja-JP" sz="2400" b="1">
                  <a:solidFill>
                    <a:srgbClr val="CC0000"/>
                  </a:solidFill>
                  <a:effectLst>
                    <a:outerShdw blurRad="38100" dist="38100" dir="2700000" algn="tl">
                      <a:srgbClr val="C0C0C0"/>
                    </a:outerShdw>
                  </a:effectLst>
                  <a:latin typeface="Arial" charset="0"/>
                  <a:ea typeface="ＭＳ Ｐゴシック" pitchFamily="50" charset="-128"/>
                  <a:sym typeface="Symbol" pitchFamily="18" charset="2"/>
                </a:rPr>
                <a:t></a:t>
              </a:r>
              <a:r>
                <a:rPr lang="en-US" altLang="ja-JP" sz="2400" b="1">
                  <a:solidFill>
                    <a:srgbClr val="CC0000"/>
                  </a:solidFill>
                  <a:effectLst>
                    <a:outerShdw blurRad="38100" dist="38100" dir="2700000" algn="tl">
                      <a:srgbClr val="C0C0C0"/>
                    </a:outerShdw>
                  </a:effectLst>
                  <a:latin typeface="Arial" charset="0"/>
                  <a:ea typeface="ＭＳ Ｐゴシック" pitchFamily="50" charset="-128"/>
                </a:rPr>
                <a:t>10</a:t>
              </a:r>
              <a:r>
                <a:rPr lang="en-US" altLang="ja-JP" sz="2400" b="1" baseline="30000">
                  <a:solidFill>
                    <a:srgbClr val="CC0000"/>
                  </a:solidFill>
                  <a:effectLst>
                    <a:outerShdw blurRad="38100" dist="38100" dir="2700000" algn="tl">
                      <a:srgbClr val="C0C0C0"/>
                    </a:outerShdw>
                  </a:effectLst>
                  <a:latin typeface="Arial" charset="0"/>
                  <a:ea typeface="ＭＳ Ｐゴシック" pitchFamily="50" charset="-128"/>
                </a:rPr>
                <a:t>-3</a:t>
              </a:r>
              <a:r>
                <a:rPr lang="en-US" altLang="ja-JP" b="1">
                  <a:solidFill>
                    <a:srgbClr val="CC0000"/>
                  </a:solidFill>
                  <a:effectLst>
                    <a:outerShdw blurRad="38100" dist="38100" dir="2700000" algn="tl">
                      <a:srgbClr val="C0C0C0"/>
                    </a:outerShdw>
                  </a:effectLst>
                  <a:latin typeface="Arial" charset="0"/>
                  <a:ea typeface="ＭＳ Ｐゴシック" pitchFamily="50" charset="-128"/>
                </a:rPr>
                <a:t> </a:t>
              </a:r>
              <a:r>
                <a:rPr lang="en-US" altLang="ja-JP" sz="2400" b="1">
                  <a:solidFill>
                    <a:srgbClr val="CC0000"/>
                  </a:solidFill>
                  <a:effectLst>
                    <a:outerShdw blurRad="38100" dist="38100" dir="2700000" algn="tl">
                      <a:srgbClr val="C0C0C0"/>
                    </a:outerShdw>
                  </a:effectLst>
                  <a:latin typeface="Arial" charset="0"/>
                  <a:ea typeface="ＭＳ Ｐゴシック" pitchFamily="50" charset="-128"/>
                  <a:sym typeface="Symbol" pitchFamily="18" charset="2"/>
                </a:rPr>
                <a:t> </a:t>
              </a:r>
              <a:r>
                <a:rPr lang="en-US" altLang="ja-JP" sz="2400" b="1">
                  <a:solidFill>
                    <a:srgbClr val="CC0000"/>
                  </a:solidFill>
                  <a:effectLst>
                    <a:outerShdw blurRad="38100" dist="38100" dir="2700000" algn="tl">
                      <a:srgbClr val="C0C0C0"/>
                    </a:outerShdw>
                  </a:effectLst>
                  <a:latin typeface="Symbol" pitchFamily="18" charset="2"/>
                  <a:ea typeface="ＭＳ Ｐゴシック" pitchFamily="50" charset="-128"/>
                </a:rPr>
                <a:t>D</a:t>
              </a:r>
              <a:r>
                <a:rPr lang="en-US" altLang="ja-JP" sz="2400" b="1">
                  <a:solidFill>
                    <a:srgbClr val="CC0000"/>
                  </a:solidFill>
                  <a:effectLst>
                    <a:outerShdw blurRad="38100" dist="38100" dir="2700000" algn="tl">
                      <a:srgbClr val="C0C0C0"/>
                    </a:outerShdw>
                  </a:effectLst>
                  <a:latin typeface="Arial" charset="0"/>
                  <a:ea typeface="ＭＳ Ｐゴシック" pitchFamily="50" charset="-128"/>
                </a:rPr>
                <a:t>m</a:t>
              </a:r>
              <a:r>
                <a:rPr lang="en-US" altLang="ja-JP" sz="2400" b="1" baseline="30000">
                  <a:solidFill>
                    <a:srgbClr val="CC0000"/>
                  </a:solidFill>
                  <a:effectLst>
                    <a:outerShdw blurRad="38100" dist="38100" dir="2700000" algn="tl">
                      <a:srgbClr val="C0C0C0"/>
                    </a:outerShdw>
                  </a:effectLst>
                  <a:latin typeface="Arial" charset="0"/>
                  <a:ea typeface="ＭＳ Ｐゴシック" pitchFamily="50" charset="-128"/>
                </a:rPr>
                <a:t>2</a:t>
              </a:r>
              <a:r>
                <a:rPr lang="en-US" altLang="ja-JP" sz="2400" b="1">
                  <a:solidFill>
                    <a:srgbClr val="CC0000"/>
                  </a:solidFill>
                  <a:effectLst>
                    <a:outerShdw blurRad="38100" dist="38100" dir="2700000" algn="tl">
                      <a:srgbClr val="C0C0C0"/>
                    </a:outerShdw>
                  </a:effectLst>
                  <a:latin typeface="Arial" charset="0"/>
                  <a:ea typeface="ＭＳ Ｐゴシック" pitchFamily="50" charset="-128"/>
                </a:rPr>
                <a:t> </a:t>
              </a:r>
              <a:r>
                <a:rPr lang="en-US" altLang="ja-JP" sz="2400" b="1">
                  <a:solidFill>
                    <a:srgbClr val="CC0000"/>
                  </a:solidFill>
                  <a:effectLst>
                    <a:outerShdw blurRad="38100" dist="38100" dir="2700000" algn="tl">
                      <a:srgbClr val="C0C0C0"/>
                    </a:outerShdw>
                  </a:effectLst>
                  <a:latin typeface="Arial" charset="0"/>
                  <a:ea typeface="ＭＳ Ｐゴシック" pitchFamily="50" charset="-128"/>
                  <a:sym typeface="Symbol" pitchFamily="18" charset="2"/>
                </a:rPr>
                <a:t> </a:t>
              </a:r>
              <a:r>
                <a:rPr lang="en-US" altLang="ja-JP" sz="2400" b="1">
                  <a:solidFill>
                    <a:srgbClr val="CC0000"/>
                  </a:solidFill>
                  <a:effectLst>
                    <a:outerShdw blurRad="38100" dist="38100" dir="2700000" algn="tl">
                      <a:srgbClr val="C0C0C0"/>
                    </a:outerShdw>
                  </a:effectLst>
                  <a:latin typeface="Arial" charset="0"/>
                  <a:ea typeface="ＭＳ Ｐゴシック" pitchFamily="50" charset="-128"/>
                </a:rPr>
                <a:t>3.48</a:t>
              </a:r>
              <a:r>
                <a:rPr lang="en-US" altLang="ja-JP" sz="2400" b="1">
                  <a:solidFill>
                    <a:srgbClr val="CC0000"/>
                  </a:solidFill>
                  <a:effectLst>
                    <a:outerShdw blurRad="38100" dist="38100" dir="2700000" algn="tl">
                      <a:srgbClr val="C0C0C0"/>
                    </a:outerShdw>
                  </a:effectLst>
                  <a:latin typeface="Arial" charset="0"/>
                  <a:ea typeface="ＭＳ Ｐゴシック" pitchFamily="50" charset="-128"/>
                  <a:sym typeface="Symbol" pitchFamily="18" charset="2"/>
                </a:rPr>
                <a:t></a:t>
              </a:r>
              <a:r>
                <a:rPr lang="en-US" altLang="ja-JP" sz="2400" b="1">
                  <a:solidFill>
                    <a:srgbClr val="CC0000"/>
                  </a:solidFill>
                  <a:effectLst>
                    <a:outerShdw blurRad="38100" dist="38100" dir="2700000" algn="tl">
                      <a:srgbClr val="C0C0C0"/>
                    </a:outerShdw>
                  </a:effectLst>
                  <a:latin typeface="Arial" charset="0"/>
                  <a:ea typeface="ＭＳ Ｐゴシック" pitchFamily="50" charset="-128"/>
                </a:rPr>
                <a:t>10</a:t>
              </a:r>
              <a:r>
                <a:rPr lang="en-US" altLang="ja-JP" sz="2400" b="1" baseline="30000">
                  <a:solidFill>
                    <a:srgbClr val="CC0000"/>
                  </a:solidFill>
                  <a:effectLst>
                    <a:outerShdw blurRad="38100" dist="38100" dir="2700000" algn="tl">
                      <a:srgbClr val="C0C0C0"/>
                    </a:outerShdw>
                  </a:effectLst>
                  <a:latin typeface="Arial" charset="0"/>
                  <a:ea typeface="ＭＳ Ｐゴシック" pitchFamily="50" charset="-128"/>
                </a:rPr>
                <a:t>-3</a:t>
              </a:r>
              <a:r>
                <a:rPr lang="en-US" altLang="ja-JP" sz="2400" b="1">
                  <a:solidFill>
                    <a:srgbClr val="CC0000"/>
                  </a:solidFill>
                  <a:effectLst>
                    <a:outerShdw blurRad="38100" dist="38100" dir="2700000" algn="tl">
                      <a:srgbClr val="C0C0C0"/>
                    </a:outerShdw>
                  </a:effectLst>
                  <a:latin typeface="Arial" charset="0"/>
                  <a:ea typeface="ＭＳ Ｐゴシック" pitchFamily="50" charset="-128"/>
                </a:rPr>
                <a:t> eV</a:t>
              </a:r>
              <a:r>
                <a:rPr lang="en-US" altLang="ja-JP" sz="2400" b="1" baseline="30000">
                  <a:solidFill>
                    <a:srgbClr val="CC0000"/>
                  </a:solidFill>
                  <a:effectLst>
                    <a:outerShdw blurRad="38100" dist="38100" dir="2700000" algn="tl">
                      <a:srgbClr val="C0C0C0"/>
                    </a:outerShdw>
                  </a:effectLst>
                  <a:latin typeface="Arial" charset="0"/>
                  <a:ea typeface="ＭＳ Ｐゴシック" pitchFamily="50" charset="-128"/>
                </a:rPr>
                <a:t>2</a:t>
              </a:r>
              <a:r>
                <a:rPr lang="en-US" altLang="ja-JP" sz="2400" b="1">
                  <a:solidFill>
                    <a:srgbClr val="CC0000"/>
                  </a:solidFill>
                  <a:effectLst>
                    <a:outerShdw blurRad="38100" dist="38100" dir="2700000" algn="tl">
                      <a:srgbClr val="C0C0C0"/>
                    </a:outerShdw>
                  </a:effectLst>
                  <a:latin typeface="Arial" charset="0"/>
                  <a:ea typeface="ＭＳ Ｐゴシック" pitchFamily="50" charset="-128"/>
                </a:rPr>
                <a:t> (90%CL)   for  sin</a:t>
              </a:r>
              <a:r>
                <a:rPr lang="en-US" altLang="ja-JP" sz="2400" b="1" baseline="30000">
                  <a:solidFill>
                    <a:srgbClr val="CC0000"/>
                  </a:solidFill>
                  <a:effectLst>
                    <a:outerShdw blurRad="38100" dist="38100" dir="2700000" algn="tl">
                      <a:srgbClr val="C0C0C0"/>
                    </a:outerShdw>
                  </a:effectLst>
                  <a:latin typeface="Arial" charset="0"/>
                  <a:ea typeface="ＭＳ Ｐゴシック" pitchFamily="50" charset="-128"/>
                </a:rPr>
                <a:t>2</a:t>
              </a:r>
              <a:r>
                <a:rPr lang="en-US" altLang="ja-JP" sz="2400" b="1">
                  <a:solidFill>
                    <a:srgbClr val="CC0000"/>
                  </a:solidFill>
                  <a:effectLst>
                    <a:outerShdw blurRad="38100" dist="38100" dir="2700000" algn="tl">
                      <a:srgbClr val="C0C0C0"/>
                    </a:outerShdw>
                  </a:effectLst>
                  <a:latin typeface="Arial" charset="0"/>
                  <a:ea typeface="ＭＳ Ｐゴシック" pitchFamily="50" charset="-128"/>
                </a:rPr>
                <a:t>2</a:t>
              </a:r>
              <a:r>
                <a:rPr lang="en-US" altLang="ja-JP" sz="2400" b="1">
                  <a:solidFill>
                    <a:srgbClr val="CC0000"/>
                  </a:solidFill>
                  <a:effectLst>
                    <a:outerShdw blurRad="38100" dist="38100" dir="2700000" algn="tl">
                      <a:srgbClr val="C0C0C0"/>
                    </a:outerShdw>
                  </a:effectLst>
                  <a:latin typeface="Symbol" pitchFamily="18" charset="2"/>
                  <a:ea typeface="ＭＳ Ｐゴシック" pitchFamily="50" charset="-128"/>
                </a:rPr>
                <a:t>q</a:t>
              </a:r>
              <a:r>
                <a:rPr lang="en-US" altLang="ja-JP" sz="2400" b="1">
                  <a:solidFill>
                    <a:srgbClr val="CC0000"/>
                  </a:solidFill>
                  <a:effectLst>
                    <a:outerShdw blurRad="38100" dist="38100" dir="2700000" algn="tl">
                      <a:srgbClr val="C0C0C0"/>
                    </a:outerShdw>
                  </a:effectLst>
                  <a:latin typeface="Arial" charset="0"/>
                  <a:ea typeface="ＭＳ Ｐゴシック" pitchFamily="50" charset="-128"/>
                </a:rPr>
                <a:t>=1</a:t>
              </a:r>
              <a:r>
                <a:rPr lang="en-US" altLang="ja-JP" b="1">
                  <a:solidFill>
                    <a:srgbClr val="CC0000"/>
                  </a:solidFill>
                  <a:effectLst>
                    <a:outerShdw blurRad="38100" dist="38100" dir="2700000" algn="tl">
                      <a:srgbClr val="C0C0C0"/>
                    </a:outerShdw>
                  </a:effectLst>
                  <a:latin typeface="Arial" charset="0"/>
                  <a:ea typeface="ＭＳ Ｐゴシック" pitchFamily="50" charset="-128"/>
                </a:rPr>
                <a:t> </a:t>
              </a:r>
            </a:p>
          </p:txBody>
        </p:sp>
      </p:grpSp>
      <p:grpSp>
        <p:nvGrpSpPr>
          <p:cNvPr id="3" name="Group 48"/>
          <p:cNvGrpSpPr>
            <a:grpSpLocks/>
          </p:cNvGrpSpPr>
          <p:nvPr/>
        </p:nvGrpSpPr>
        <p:grpSpPr bwMode="auto">
          <a:xfrm>
            <a:off x="277813" y="565150"/>
            <a:ext cx="3684587" cy="3549650"/>
            <a:chOff x="1066" y="211"/>
            <a:chExt cx="2993" cy="3263"/>
          </a:xfrm>
        </p:grpSpPr>
        <p:pic>
          <p:nvPicPr>
            <p:cNvPr id="1380401" name="Picture 49" descr="fit_out"/>
            <p:cNvPicPr>
              <a:picLocks noChangeAspect="1" noChangeArrowheads="1"/>
            </p:cNvPicPr>
            <p:nvPr/>
          </p:nvPicPr>
          <p:blipFill>
            <a:blip r:embed="rId4" cstate="print"/>
            <a:srcRect t="-4950" r="8049"/>
            <a:stretch>
              <a:fillRect/>
            </a:stretch>
          </p:blipFill>
          <p:spPr bwMode="auto">
            <a:xfrm>
              <a:off x="1066" y="211"/>
              <a:ext cx="2993" cy="3263"/>
            </a:xfrm>
            <a:prstGeom prst="rect">
              <a:avLst/>
            </a:prstGeom>
            <a:solidFill>
              <a:srgbClr val="FFFFFF"/>
            </a:solidFill>
          </p:spPr>
        </p:pic>
        <p:sp>
          <p:nvSpPr>
            <p:cNvPr id="1380402" name="Text Box 50"/>
            <p:cNvSpPr txBox="1">
              <a:spLocks noChangeArrowheads="1"/>
            </p:cNvSpPr>
            <p:nvPr/>
          </p:nvSpPr>
          <p:spPr bwMode="auto">
            <a:xfrm>
              <a:off x="1296" y="288"/>
              <a:ext cx="2677" cy="421"/>
            </a:xfrm>
            <a:prstGeom prst="rect">
              <a:avLst/>
            </a:prstGeom>
            <a:solidFill>
              <a:schemeClr val="bg1"/>
            </a:solidFill>
            <a:ln w="9525">
              <a:noFill/>
              <a:miter lim="800000"/>
              <a:headEnd/>
              <a:tailEnd/>
            </a:ln>
            <a:effectLst/>
          </p:spPr>
          <p:txBody>
            <a:bodyPr>
              <a:spAutoFit/>
            </a:bodyPr>
            <a:lstStyle/>
            <a:p>
              <a:pPr algn="l" eaLnBrk="0" hangingPunct="0">
                <a:spcBef>
                  <a:spcPct val="50000"/>
                </a:spcBef>
              </a:pPr>
              <a:r>
                <a:rPr kumimoji="1" lang="en-US" altLang="ja-JP" sz="2400" b="1">
                  <a:solidFill>
                    <a:srgbClr val="006666"/>
                  </a:solidFill>
                  <a:latin typeface="Arial" charset="0"/>
                  <a:ea typeface="ＭＳ Ｐゴシック" pitchFamily="50" charset="-128"/>
                </a:rPr>
                <a:t>  </a:t>
              </a:r>
              <a:r>
                <a:rPr kumimoji="1" lang="en-US" altLang="ja-JP" sz="2000" b="1">
                  <a:solidFill>
                    <a:srgbClr val="006666"/>
                  </a:solidFill>
                  <a:latin typeface="Arial" charset="0"/>
                  <a:ea typeface="ＭＳ Ｐゴシック" pitchFamily="50" charset="-128"/>
                </a:rPr>
                <a:t>1R-</a:t>
              </a:r>
              <a:r>
                <a:rPr kumimoji="1" lang="en-US" altLang="ja-JP" sz="2000" b="1">
                  <a:solidFill>
                    <a:srgbClr val="006666"/>
                  </a:solidFill>
                  <a:latin typeface="Symbol" pitchFamily="18" charset="2"/>
                  <a:ea typeface="ＭＳ Ｐゴシック" pitchFamily="50" charset="-128"/>
                </a:rPr>
                <a:t>m</a:t>
              </a:r>
              <a:r>
                <a:rPr kumimoji="1" lang="en-US" altLang="ja-JP" sz="2000" b="1">
                  <a:solidFill>
                    <a:srgbClr val="006666"/>
                  </a:solidFill>
                  <a:latin typeface="Arial" charset="0"/>
                  <a:ea typeface="ＭＳ Ｐゴシック" pitchFamily="50" charset="-128"/>
                </a:rPr>
                <a:t>  Energy spectrum</a:t>
              </a:r>
            </a:p>
          </p:txBody>
        </p:sp>
      </p:grpSp>
    </p:spTree>
    <p:extLst>
      <p:ext uri="{BB962C8B-B14F-4D97-AF65-F5344CB8AC3E}">
        <p14:creationId xmlns:p14="http://schemas.microsoft.com/office/powerpoint/2010/main" val="982127144"/>
      </p:ext>
    </p:extLst>
  </p:cSld>
  <p:clrMapOvr>
    <a:masterClrMapping/>
  </p:clrMapOvr>
  <p:transition>
    <p:wipe dir="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 1"/>
          <p:cNvSpPr>
            <a:spLocks noGrp="1"/>
          </p:cNvSpPr>
          <p:nvPr>
            <p:ph type="body" idx="1"/>
          </p:nvPr>
        </p:nvSpPr>
        <p:spPr/>
        <p:txBody>
          <a:bodyPr/>
          <a:lstStyle/>
          <a:p>
            <a:endParaRPr kumimoji="1" lang="ja-JP" altLang="en-US"/>
          </a:p>
        </p:txBody>
      </p:sp>
      <p:sp>
        <p:nvSpPr>
          <p:cNvPr id="3" name="タイトル 2"/>
          <p:cNvSpPr>
            <a:spLocks noGrp="1"/>
          </p:cNvSpPr>
          <p:nvPr>
            <p:ph type="title"/>
          </p:nvPr>
        </p:nvSpPr>
        <p:spPr/>
        <p:txBody>
          <a:bodyPr/>
          <a:lstStyle/>
          <a:p>
            <a:endParaRPr kumimoji="1" lang="ja-JP" altLang="en-US"/>
          </a:p>
        </p:txBody>
      </p:sp>
      <p:sp>
        <p:nvSpPr>
          <p:cNvPr id="4" name="スライド番号プレースホルダ 3"/>
          <p:cNvSpPr>
            <a:spLocks noGrp="1"/>
          </p:cNvSpPr>
          <p:nvPr>
            <p:ph type="sldNum" sz="quarter" idx="11"/>
          </p:nvPr>
        </p:nvSpPr>
        <p:spPr/>
        <p:txBody>
          <a:bodyPr/>
          <a:lstStyle/>
          <a:p>
            <a:pPr algn="r"/>
            <a:fld id="{D4C49B74-5DB2-4B03-B1D2-7F6A3C51C318}" type="slidenum">
              <a:rPr lang="en-US" smtClean="0">
                <a:solidFill>
                  <a:prstClr val="black"/>
                </a:solidFill>
              </a:rPr>
              <a:pPr algn="r"/>
              <a:t>53</a:t>
            </a:fld>
            <a:endParaRPr lang="en-US">
              <a:solidFill>
                <a:prstClr val="black"/>
              </a:solidFill>
            </a:endParaRPr>
          </a:p>
        </p:txBody>
      </p:sp>
      <p:sp>
        <p:nvSpPr>
          <p:cNvPr id="5" name="フッター プレースホルダ 4"/>
          <p:cNvSpPr>
            <a:spLocks noGrp="1"/>
          </p:cNvSpPr>
          <p:nvPr>
            <p:ph type="ftr" sz="quarter" idx="12"/>
          </p:nvPr>
        </p:nvSpPr>
        <p:spPr/>
        <p:txBody>
          <a:bodyPr/>
          <a:lstStyle/>
          <a:p>
            <a:r>
              <a:rPr lang="en-US" smtClean="0">
                <a:solidFill>
                  <a:prstClr val="black"/>
                </a:solidFill>
              </a:rPr>
              <a:t>ICHEP2010  -- T.Nakaya (Kyoto) --</a:t>
            </a:r>
            <a:endParaRPr lang="en-US">
              <a:solidFill>
                <a:prstClr val="black"/>
              </a:solidFill>
            </a:endParaRPr>
          </a:p>
        </p:txBody>
      </p:sp>
      <p:pic>
        <p:nvPicPr>
          <p:cNvPr id="6" name="Picture 2"/>
          <p:cNvPicPr>
            <a:picLocks noChangeAspect="1" noChangeArrowheads="1"/>
          </p:cNvPicPr>
          <p:nvPr/>
        </p:nvPicPr>
        <p:blipFill>
          <a:blip r:embed="rId2" cstate="print"/>
          <a:srcRect/>
          <a:stretch>
            <a:fillRect/>
          </a:stretch>
        </p:blipFill>
        <p:spPr bwMode="auto">
          <a:xfrm>
            <a:off x="-28575" y="336376"/>
            <a:ext cx="9172575" cy="6477000"/>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454012" y="908721"/>
            <a:ext cx="3541924" cy="2880319"/>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5868144" y="4509120"/>
            <a:ext cx="3092474" cy="1988840"/>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7267575" y="0"/>
            <a:ext cx="1876425" cy="1857375"/>
          </a:xfrm>
          <a:prstGeom prst="rect">
            <a:avLst/>
          </a:prstGeom>
          <a:noFill/>
          <a:ln w="9525">
            <a:noFill/>
            <a:miter lim="800000"/>
            <a:headEnd/>
            <a:tailEnd/>
          </a:ln>
        </p:spPr>
      </p:pic>
      <p:sp>
        <p:nvSpPr>
          <p:cNvPr id="10" name="Line 5"/>
          <p:cNvSpPr>
            <a:spLocks noChangeShapeType="1"/>
          </p:cNvSpPr>
          <p:nvPr/>
        </p:nvSpPr>
        <p:spPr bwMode="auto">
          <a:xfrm flipH="1" flipV="1">
            <a:off x="4283968" y="1412776"/>
            <a:ext cx="216024" cy="3600400"/>
          </a:xfrm>
          <a:prstGeom prst="line">
            <a:avLst/>
          </a:prstGeom>
          <a:noFill/>
          <a:ln w="60325">
            <a:solidFill>
              <a:srgbClr val="FFFF00"/>
            </a:solidFill>
            <a:round/>
            <a:headEnd/>
            <a:tailEnd type="triangle" w="med" len="med"/>
          </a:ln>
        </p:spPr>
        <p:txBody>
          <a:bodyPr/>
          <a:lstStyle/>
          <a:p>
            <a:pPr algn="l" fontAlgn="auto">
              <a:spcBef>
                <a:spcPts val="0"/>
              </a:spcBef>
              <a:spcAft>
                <a:spcPts val="0"/>
              </a:spcAft>
            </a:pPr>
            <a:endParaRPr lang="ja-JP" altLang="en-US" sz="1800">
              <a:solidFill>
                <a:prstClr val="black"/>
              </a:solidFill>
              <a:latin typeface="Gill Sans MT"/>
            </a:endParaRPr>
          </a:p>
        </p:txBody>
      </p:sp>
      <p:sp>
        <p:nvSpPr>
          <p:cNvPr id="11" name="正方形/長方形 10"/>
          <p:cNvSpPr/>
          <p:nvPr/>
        </p:nvSpPr>
        <p:spPr>
          <a:xfrm>
            <a:off x="4355976" y="1196752"/>
            <a:ext cx="928694" cy="500066"/>
          </a:xfrm>
          <a:prstGeom prst="rect">
            <a:avLst/>
          </a:pr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kumimoji="1" lang="ja-JP" altLang="en-US" sz="1800">
              <a:solidFill>
                <a:prstClr val="white"/>
              </a:solidFill>
            </a:endParaRPr>
          </a:p>
        </p:txBody>
      </p:sp>
      <p:sp>
        <p:nvSpPr>
          <p:cNvPr id="12" name="正方形/長方形 11"/>
          <p:cNvSpPr/>
          <p:nvPr/>
        </p:nvSpPr>
        <p:spPr>
          <a:xfrm>
            <a:off x="3851920" y="4653136"/>
            <a:ext cx="1214446" cy="571504"/>
          </a:xfrm>
          <a:prstGeom prst="rect">
            <a:avLst/>
          </a:pr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kumimoji="1" lang="ja-JP" altLang="en-US" sz="1800">
              <a:solidFill>
                <a:prstClr val="white"/>
              </a:solidFill>
            </a:endParaRPr>
          </a:p>
        </p:txBody>
      </p:sp>
      <p:sp>
        <p:nvSpPr>
          <p:cNvPr id="13" name="テキスト ボックス 12"/>
          <p:cNvSpPr txBox="1"/>
          <p:nvPr/>
        </p:nvSpPr>
        <p:spPr>
          <a:xfrm>
            <a:off x="4572000" y="2852936"/>
            <a:ext cx="1646605" cy="646331"/>
          </a:xfrm>
          <a:prstGeom prst="rect">
            <a:avLst/>
          </a:prstGeom>
          <a:noFill/>
        </p:spPr>
        <p:txBody>
          <a:bodyPr wrap="none" rtlCol="0">
            <a:spAutoFit/>
          </a:bodyPr>
          <a:lstStyle/>
          <a:p>
            <a:pPr algn="l" fontAlgn="auto">
              <a:spcBef>
                <a:spcPts val="0"/>
              </a:spcBef>
              <a:spcAft>
                <a:spcPts val="0"/>
              </a:spcAft>
            </a:pPr>
            <a:r>
              <a:rPr kumimoji="1" lang="en-US" altLang="ja-JP" sz="3600" b="1" dirty="0">
                <a:solidFill>
                  <a:srgbClr val="FFFF00"/>
                </a:solidFill>
                <a:latin typeface="Gill Sans MT"/>
              </a:rPr>
              <a:t>735km</a:t>
            </a:r>
            <a:endParaRPr kumimoji="1" lang="ja-JP" altLang="en-US" sz="3600" b="1" dirty="0">
              <a:solidFill>
                <a:srgbClr val="FFFF00"/>
              </a:solidFill>
              <a:latin typeface="Gill Sans MT"/>
            </a:endParaRPr>
          </a:p>
        </p:txBody>
      </p:sp>
      <p:sp>
        <p:nvSpPr>
          <p:cNvPr id="14" name="正方形/長方形 13"/>
          <p:cNvSpPr/>
          <p:nvPr/>
        </p:nvSpPr>
        <p:spPr>
          <a:xfrm>
            <a:off x="467544" y="5602014"/>
            <a:ext cx="2637260" cy="923330"/>
          </a:xfrm>
          <a:prstGeom prst="rect">
            <a:avLst/>
          </a:prstGeom>
          <a:noFill/>
        </p:spPr>
        <p:txBody>
          <a:bodyPr wrap="none" lIns="91440" tIns="45720" rIns="91440" bIns="45720">
            <a:spAutoFit/>
          </a:bodyPr>
          <a:lstStyle/>
          <a:p>
            <a:pPr fontAlgn="auto">
              <a:spcBef>
                <a:spcPts val="0"/>
              </a:spcBef>
              <a:spcAft>
                <a:spcPts val="0"/>
              </a:spcAft>
            </a:pPr>
            <a:r>
              <a:rPr lang="en-US" altLang="ja-JP" sz="5400" b="1" dirty="0">
                <a:ln w="10541" cmpd="sng">
                  <a:solidFill>
                    <a:srgbClr val="0F6FC6">
                      <a:shade val="88000"/>
                      <a:satMod val="110000"/>
                    </a:srgbClr>
                  </a:solidFill>
                  <a:prstDash val="solid"/>
                </a:ln>
                <a:solidFill>
                  <a:srgbClr val="FFC000"/>
                </a:solidFill>
                <a:latin typeface="Gill Sans MT"/>
              </a:rPr>
              <a:t>MINOS</a:t>
            </a:r>
            <a:endParaRPr lang="ja-JP" altLang="en-US" sz="5400" b="1" dirty="0">
              <a:ln w="10541" cmpd="sng">
                <a:solidFill>
                  <a:srgbClr val="0F6FC6">
                    <a:shade val="88000"/>
                    <a:satMod val="110000"/>
                  </a:srgbClr>
                </a:solidFill>
                <a:prstDash val="solid"/>
              </a:ln>
              <a:solidFill>
                <a:srgbClr val="FFC000"/>
              </a:solidFill>
              <a:latin typeface="Gill Sans MT"/>
            </a:endParaRPr>
          </a:p>
        </p:txBody>
      </p:sp>
      <p:sp>
        <p:nvSpPr>
          <p:cNvPr id="17" name="テキスト ボックス 16"/>
          <p:cNvSpPr txBox="1"/>
          <p:nvPr/>
        </p:nvSpPr>
        <p:spPr>
          <a:xfrm>
            <a:off x="3020117" y="476672"/>
            <a:ext cx="2632003" cy="369332"/>
          </a:xfrm>
          <a:prstGeom prst="rect">
            <a:avLst/>
          </a:prstGeom>
          <a:noFill/>
        </p:spPr>
        <p:txBody>
          <a:bodyPr wrap="none" rtlCol="0">
            <a:spAutoFit/>
          </a:bodyPr>
          <a:lstStyle/>
          <a:p>
            <a:pPr algn="l" fontAlgn="auto">
              <a:spcBef>
                <a:spcPts val="0"/>
              </a:spcBef>
              <a:spcAft>
                <a:spcPts val="0"/>
              </a:spcAft>
            </a:pPr>
            <a:r>
              <a:rPr kumimoji="1" lang="en-US" altLang="ja-JP" sz="1800" dirty="0">
                <a:solidFill>
                  <a:srgbClr val="FF0000"/>
                </a:solidFill>
                <a:latin typeface="Gill Sans MT"/>
              </a:rPr>
              <a:t>ICHEP talk by Justin Evans</a:t>
            </a:r>
            <a:endParaRPr kumimoji="1" lang="ja-JP" altLang="en-US" sz="1800" dirty="0">
              <a:solidFill>
                <a:srgbClr val="FF0000"/>
              </a:solidFill>
              <a:latin typeface="Gill Sans MT"/>
            </a:endParaRPr>
          </a:p>
        </p:txBody>
      </p:sp>
      <p:pic>
        <p:nvPicPr>
          <p:cNvPr id="869378" name="Picture 2"/>
          <p:cNvPicPr>
            <a:picLocks noChangeAspect="1" noChangeArrowheads="1"/>
          </p:cNvPicPr>
          <p:nvPr/>
        </p:nvPicPr>
        <p:blipFill>
          <a:blip r:embed="rId6" cstate="print"/>
          <a:srcRect/>
          <a:stretch>
            <a:fillRect/>
          </a:stretch>
        </p:blipFill>
        <p:spPr bwMode="auto">
          <a:xfrm>
            <a:off x="1043608" y="3861048"/>
            <a:ext cx="2434085" cy="18528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7029400"/>
          </a:xfrm>
          <a:prstGeom prst="rect">
            <a:avLst/>
          </a:prstGeom>
          <a:solidFill>
            <a:srgbClr val="FFFFFF"/>
          </a:solidFill>
          <a:ln w="444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smtClean="0">
              <a:ln>
                <a:noFill/>
              </a:ln>
              <a:solidFill>
                <a:schemeClr val="accent6"/>
              </a:solidFill>
              <a:effectLst/>
              <a:latin typeface="Times New Roman" pitchFamily="18" charset="0"/>
            </a:endParaRPr>
          </a:p>
        </p:txBody>
      </p:sp>
      <p:sp>
        <p:nvSpPr>
          <p:cNvPr id="8" name="TextBox 7"/>
          <p:cNvSpPr txBox="1"/>
          <p:nvPr/>
        </p:nvSpPr>
        <p:spPr>
          <a:xfrm>
            <a:off x="179512" y="44624"/>
            <a:ext cx="2311851" cy="523220"/>
          </a:xfrm>
          <a:prstGeom prst="rect">
            <a:avLst/>
          </a:prstGeom>
          <a:noFill/>
        </p:spPr>
        <p:txBody>
          <a:bodyPr wrap="none" rtlCol="0">
            <a:spAutoFit/>
          </a:bodyPr>
          <a:lstStyle/>
          <a:p>
            <a:r>
              <a:rPr lang="en-GB" dirty="0" smtClean="0">
                <a:solidFill>
                  <a:schemeClr val="accent6"/>
                </a:solidFill>
              </a:rPr>
              <a:t>MINOS </a:t>
            </a:r>
            <a:r>
              <a:rPr lang="en-GB" dirty="0" err="1" smtClean="0">
                <a:solidFill>
                  <a:schemeClr val="accent6"/>
                </a:solidFill>
              </a:rPr>
              <a:t>NuMI</a:t>
            </a:r>
            <a:endParaRPr lang="en-GB" dirty="0">
              <a:solidFill>
                <a:schemeClr val="accent6"/>
              </a:solidFill>
            </a:endParaRPr>
          </a:p>
        </p:txBody>
      </p:sp>
      <p:pic>
        <p:nvPicPr>
          <p:cNvPr id="870402" name="Picture 2"/>
          <p:cNvPicPr>
            <a:picLocks noChangeAspect="1" noChangeArrowheads="1"/>
          </p:cNvPicPr>
          <p:nvPr/>
        </p:nvPicPr>
        <p:blipFill>
          <a:blip r:embed="rId2" cstate="print"/>
          <a:srcRect/>
          <a:stretch>
            <a:fillRect/>
          </a:stretch>
        </p:blipFill>
        <p:spPr bwMode="auto">
          <a:xfrm>
            <a:off x="2419350" y="188640"/>
            <a:ext cx="6724650" cy="600075"/>
          </a:xfrm>
          <a:prstGeom prst="rect">
            <a:avLst/>
          </a:prstGeom>
          <a:noFill/>
          <a:ln w="9525">
            <a:noFill/>
            <a:miter lim="800000"/>
            <a:headEnd/>
            <a:tailEnd/>
          </a:ln>
        </p:spPr>
      </p:pic>
      <p:pic>
        <p:nvPicPr>
          <p:cNvPr id="870403" name="Picture 3"/>
          <p:cNvPicPr>
            <a:picLocks noChangeAspect="1" noChangeArrowheads="1"/>
          </p:cNvPicPr>
          <p:nvPr/>
        </p:nvPicPr>
        <p:blipFill>
          <a:blip r:embed="rId3" cstate="print"/>
          <a:srcRect/>
          <a:stretch>
            <a:fillRect/>
          </a:stretch>
        </p:blipFill>
        <p:spPr bwMode="auto">
          <a:xfrm>
            <a:off x="395536" y="908720"/>
            <a:ext cx="3600450" cy="2933700"/>
          </a:xfrm>
          <a:prstGeom prst="rect">
            <a:avLst/>
          </a:prstGeom>
          <a:noFill/>
          <a:ln w="9525">
            <a:noFill/>
            <a:miter lim="800000"/>
            <a:headEnd/>
            <a:tailEnd/>
          </a:ln>
        </p:spPr>
      </p:pic>
      <p:pic>
        <p:nvPicPr>
          <p:cNvPr id="870404" name="Picture 4"/>
          <p:cNvPicPr>
            <a:picLocks noChangeAspect="1" noChangeArrowheads="1"/>
          </p:cNvPicPr>
          <p:nvPr/>
        </p:nvPicPr>
        <p:blipFill>
          <a:blip r:embed="rId4" cstate="print"/>
          <a:srcRect/>
          <a:stretch>
            <a:fillRect/>
          </a:stretch>
        </p:blipFill>
        <p:spPr bwMode="auto">
          <a:xfrm>
            <a:off x="4427984" y="3924834"/>
            <a:ext cx="3744416" cy="2960550"/>
          </a:xfrm>
          <a:prstGeom prst="rect">
            <a:avLst/>
          </a:prstGeom>
          <a:noFill/>
          <a:ln w="9525">
            <a:noFill/>
            <a:miter lim="800000"/>
            <a:headEnd/>
            <a:tailEnd/>
          </a:ln>
        </p:spPr>
      </p:pic>
      <p:pic>
        <p:nvPicPr>
          <p:cNvPr id="870405" name="Picture 5"/>
          <p:cNvPicPr>
            <a:picLocks noChangeAspect="1" noChangeArrowheads="1"/>
          </p:cNvPicPr>
          <p:nvPr/>
        </p:nvPicPr>
        <p:blipFill>
          <a:blip r:embed="rId5" cstate="print"/>
          <a:srcRect/>
          <a:stretch>
            <a:fillRect/>
          </a:stretch>
        </p:blipFill>
        <p:spPr bwMode="auto">
          <a:xfrm>
            <a:off x="251520" y="4005064"/>
            <a:ext cx="3760652" cy="2312293"/>
          </a:xfrm>
          <a:prstGeom prst="rect">
            <a:avLst/>
          </a:prstGeom>
          <a:noFill/>
          <a:ln w="9525">
            <a:noFill/>
            <a:miter lim="800000"/>
            <a:headEnd/>
            <a:tailEnd/>
          </a:ln>
        </p:spPr>
      </p:pic>
      <p:pic>
        <p:nvPicPr>
          <p:cNvPr id="12" name="Picture 7"/>
          <p:cNvPicPr>
            <a:picLocks noChangeAspect="1" noChangeArrowheads="1"/>
          </p:cNvPicPr>
          <p:nvPr/>
        </p:nvPicPr>
        <p:blipFill>
          <a:blip r:embed="rId6" cstate="print"/>
          <a:srcRect/>
          <a:stretch>
            <a:fillRect/>
          </a:stretch>
        </p:blipFill>
        <p:spPr bwMode="auto">
          <a:xfrm>
            <a:off x="3923928" y="692696"/>
            <a:ext cx="4330467" cy="32315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7029400"/>
          </a:xfrm>
          <a:prstGeom prst="rect">
            <a:avLst/>
          </a:prstGeom>
          <a:solidFill>
            <a:srgbClr val="FFFFFF"/>
          </a:solidFill>
          <a:ln w="444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smtClean="0">
              <a:ln>
                <a:noFill/>
              </a:ln>
              <a:solidFill>
                <a:schemeClr val="accent6"/>
              </a:solidFill>
              <a:effectLst/>
              <a:latin typeface="Times New Roman" pitchFamily="18" charset="0"/>
            </a:endParaRPr>
          </a:p>
        </p:txBody>
      </p:sp>
      <p:sp>
        <p:nvSpPr>
          <p:cNvPr id="8" name="TextBox 7"/>
          <p:cNvSpPr txBox="1"/>
          <p:nvPr/>
        </p:nvSpPr>
        <p:spPr>
          <a:xfrm>
            <a:off x="347103" y="44624"/>
            <a:ext cx="2784737" cy="523220"/>
          </a:xfrm>
          <a:prstGeom prst="rect">
            <a:avLst/>
          </a:prstGeom>
          <a:noFill/>
        </p:spPr>
        <p:txBody>
          <a:bodyPr wrap="none" rtlCol="0">
            <a:spAutoFit/>
          </a:bodyPr>
          <a:lstStyle/>
          <a:p>
            <a:r>
              <a:rPr lang="en-GB" dirty="0" smtClean="0">
                <a:solidFill>
                  <a:schemeClr val="accent6"/>
                </a:solidFill>
              </a:rPr>
              <a:t>Reactor Summary</a:t>
            </a:r>
            <a:endParaRPr lang="en-GB" dirty="0">
              <a:solidFill>
                <a:schemeClr val="accent6"/>
              </a:solidFill>
            </a:endParaRPr>
          </a:p>
        </p:txBody>
      </p:sp>
      <p:pic>
        <p:nvPicPr>
          <p:cNvPr id="871426" name="Picture 2"/>
          <p:cNvPicPr>
            <a:picLocks noChangeAspect="1" noChangeArrowheads="1"/>
          </p:cNvPicPr>
          <p:nvPr/>
        </p:nvPicPr>
        <p:blipFill>
          <a:blip r:embed="rId2" cstate="print"/>
          <a:srcRect/>
          <a:stretch>
            <a:fillRect/>
          </a:stretch>
        </p:blipFill>
        <p:spPr bwMode="auto">
          <a:xfrm>
            <a:off x="0" y="0"/>
            <a:ext cx="7924800" cy="5943600"/>
          </a:xfrm>
          <a:prstGeom prst="rect">
            <a:avLst/>
          </a:prstGeom>
          <a:noFill/>
          <a:ln w="9525">
            <a:noFill/>
            <a:miter lim="800000"/>
            <a:headEnd/>
            <a:tailEnd/>
          </a:ln>
        </p:spPr>
      </p:pic>
      <p:pic>
        <p:nvPicPr>
          <p:cNvPr id="871427" name="Picture 3"/>
          <p:cNvPicPr>
            <a:picLocks noChangeAspect="1" noChangeArrowheads="1"/>
          </p:cNvPicPr>
          <p:nvPr/>
        </p:nvPicPr>
        <p:blipFill>
          <a:blip r:embed="rId3" cstate="print"/>
          <a:srcRect/>
          <a:stretch>
            <a:fillRect/>
          </a:stretch>
        </p:blipFill>
        <p:spPr bwMode="auto">
          <a:xfrm>
            <a:off x="179512" y="5949280"/>
            <a:ext cx="4161996" cy="764704"/>
          </a:xfrm>
          <a:prstGeom prst="rect">
            <a:avLst/>
          </a:prstGeom>
          <a:noFill/>
          <a:ln w="9525">
            <a:noFill/>
            <a:miter lim="800000"/>
            <a:headEnd/>
            <a:tailEnd/>
          </a:ln>
        </p:spPr>
      </p:pic>
      <p:sp>
        <p:nvSpPr>
          <p:cNvPr id="6" name="TextBox 5"/>
          <p:cNvSpPr txBox="1"/>
          <p:nvPr/>
        </p:nvSpPr>
        <p:spPr>
          <a:xfrm>
            <a:off x="4355976" y="5982379"/>
            <a:ext cx="4680520" cy="830997"/>
          </a:xfrm>
          <a:prstGeom prst="rect">
            <a:avLst/>
          </a:prstGeom>
          <a:solidFill>
            <a:srgbClr val="1407B9"/>
          </a:solidFill>
        </p:spPr>
        <p:txBody>
          <a:bodyPr wrap="square" rtlCol="0">
            <a:spAutoFit/>
          </a:bodyPr>
          <a:lstStyle/>
          <a:p>
            <a:r>
              <a:rPr lang="en-GB" sz="2400" dirty="0" smtClean="0"/>
              <a:t>Impressive performance from</a:t>
            </a:r>
          </a:p>
          <a:p>
            <a:r>
              <a:rPr lang="en-GB" sz="2400" dirty="0" smtClean="0"/>
              <a:t>a detector not designed for this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2386" name="Picture 2"/>
          <p:cNvPicPr>
            <a:picLocks noChangeAspect="1" noChangeArrowheads="1"/>
          </p:cNvPicPr>
          <p:nvPr/>
        </p:nvPicPr>
        <p:blipFill>
          <a:blip r:embed="rId2" cstate="print"/>
          <a:srcRect/>
          <a:stretch>
            <a:fillRect/>
          </a:stretch>
        </p:blipFill>
        <p:spPr bwMode="auto">
          <a:xfrm>
            <a:off x="2051720" y="1540924"/>
            <a:ext cx="7092280" cy="5317076"/>
          </a:xfrm>
          <a:prstGeom prst="rect">
            <a:avLst/>
          </a:prstGeom>
          <a:noFill/>
          <a:ln w="9525">
            <a:noFill/>
            <a:miter lim="800000"/>
            <a:headEnd/>
            <a:tailEnd/>
          </a:ln>
        </p:spPr>
      </p:pic>
      <p:pic>
        <p:nvPicPr>
          <p:cNvPr id="912388" name="Picture 4"/>
          <p:cNvPicPr>
            <a:picLocks noChangeAspect="1" noChangeArrowheads="1"/>
          </p:cNvPicPr>
          <p:nvPr/>
        </p:nvPicPr>
        <p:blipFill>
          <a:blip r:embed="rId3" cstate="print"/>
          <a:srcRect/>
          <a:stretch>
            <a:fillRect/>
          </a:stretch>
        </p:blipFill>
        <p:spPr bwMode="auto">
          <a:xfrm>
            <a:off x="3570287" y="0"/>
            <a:ext cx="5610225" cy="1666875"/>
          </a:xfrm>
          <a:prstGeom prst="rect">
            <a:avLst/>
          </a:prstGeom>
          <a:noFill/>
          <a:ln w="9525">
            <a:noFill/>
            <a:miter lim="800000"/>
            <a:headEnd/>
            <a:tailEnd/>
          </a:ln>
        </p:spPr>
      </p:pic>
      <p:pic>
        <p:nvPicPr>
          <p:cNvPr id="912387" name="Picture 3"/>
          <p:cNvPicPr>
            <a:picLocks noChangeAspect="1" noChangeArrowheads="1"/>
          </p:cNvPicPr>
          <p:nvPr/>
        </p:nvPicPr>
        <p:blipFill>
          <a:blip r:embed="rId4" cstate="print"/>
          <a:srcRect/>
          <a:stretch>
            <a:fillRect/>
          </a:stretch>
        </p:blipFill>
        <p:spPr bwMode="auto">
          <a:xfrm>
            <a:off x="0" y="0"/>
            <a:ext cx="3602095" cy="2420888"/>
          </a:xfrm>
          <a:prstGeom prst="rect">
            <a:avLst/>
          </a:prstGeom>
          <a:noFill/>
          <a:ln w="9525">
            <a:noFill/>
            <a:miter lim="800000"/>
            <a:headEnd/>
            <a:tailEnd/>
          </a:ln>
        </p:spPr>
      </p:pic>
      <p:grpSp>
        <p:nvGrpSpPr>
          <p:cNvPr id="9" name="Group 8"/>
          <p:cNvGrpSpPr/>
          <p:nvPr/>
        </p:nvGrpSpPr>
        <p:grpSpPr>
          <a:xfrm>
            <a:off x="0" y="2564904"/>
            <a:ext cx="3654736" cy="4382750"/>
            <a:chOff x="0" y="2564904"/>
            <a:chExt cx="3654736" cy="4382750"/>
          </a:xfrm>
        </p:grpSpPr>
        <p:pic>
          <p:nvPicPr>
            <p:cNvPr id="912389" name="Picture 5"/>
            <p:cNvPicPr>
              <a:picLocks noChangeAspect="1" noChangeArrowheads="1"/>
            </p:cNvPicPr>
            <p:nvPr/>
          </p:nvPicPr>
          <p:blipFill>
            <a:blip r:embed="rId5" cstate="print"/>
            <a:srcRect/>
            <a:stretch>
              <a:fillRect/>
            </a:stretch>
          </p:blipFill>
          <p:spPr bwMode="auto">
            <a:xfrm>
              <a:off x="0" y="2564904"/>
              <a:ext cx="3654736" cy="3343091"/>
            </a:xfrm>
            <a:prstGeom prst="rect">
              <a:avLst/>
            </a:prstGeom>
            <a:noFill/>
            <a:ln w="9525">
              <a:noFill/>
              <a:miter lim="800000"/>
              <a:headEnd/>
              <a:tailEnd/>
            </a:ln>
          </p:spPr>
        </p:pic>
        <p:sp>
          <p:nvSpPr>
            <p:cNvPr id="7" name="TextBox 6"/>
            <p:cNvSpPr txBox="1"/>
            <p:nvPr/>
          </p:nvSpPr>
          <p:spPr>
            <a:xfrm>
              <a:off x="817510" y="5877272"/>
              <a:ext cx="2158220" cy="400110"/>
            </a:xfrm>
            <a:prstGeom prst="rect">
              <a:avLst/>
            </a:prstGeom>
            <a:noFill/>
          </p:spPr>
          <p:txBody>
            <a:bodyPr wrap="none" rtlCol="0">
              <a:spAutoFit/>
            </a:bodyPr>
            <a:lstStyle/>
            <a:p>
              <a:r>
                <a:rPr lang="en-GB" sz="2000" dirty="0" smtClean="0"/>
                <a:t>SK Atmospheric </a:t>
              </a:r>
              <a:r>
                <a:rPr lang="en-GB" sz="2000" dirty="0" err="1" smtClean="0">
                  <a:latin typeface="Symbol" pitchFamily="18" charset="2"/>
                </a:rPr>
                <a:t>n</a:t>
              </a:r>
              <a:r>
                <a:rPr lang="en-GB" sz="2000" baseline="-25000" dirty="0" err="1" smtClean="0">
                  <a:latin typeface="Symbol" pitchFamily="18" charset="2"/>
                </a:rPr>
                <a:t>t</a:t>
              </a:r>
              <a:endParaRPr lang="en-GB" sz="2000" baseline="-25000" dirty="0">
                <a:latin typeface="Symbol" pitchFamily="18" charset="2"/>
              </a:endParaRPr>
            </a:p>
          </p:txBody>
        </p:sp>
        <p:pic>
          <p:nvPicPr>
            <p:cNvPr id="912390" name="Picture 6"/>
            <p:cNvPicPr>
              <a:picLocks noChangeAspect="1" noChangeArrowheads="1"/>
            </p:cNvPicPr>
            <p:nvPr/>
          </p:nvPicPr>
          <p:blipFill>
            <a:blip r:embed="rId6" cstate="print"/>
            <a:srcRect/>
            <a:stretch>
              <a:fillRect/>
            </a:stretch>
          </p:blipFill>
          <p:spPr bwMode="auto">
            <a:xfrm>
              <a:off x="683569" y="6237312"/>
              <a:ext cx="2376263" cy="710342"/>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en-GB" smtClean="0"/>
              <a:t>#</a:t>
            </a:r>
            <a:endParaRPr lang="en-US" smtClean="0"/>
          </a:p>
        </p:txBody>
      </p:sp>
      <p:sp>
        <p:nvSpPr>
          <p:cNvPr id="111619" name="Rectangle 3"/>
          <p:cNvSpPr>
            <a:spLocks noGrp="1" noChangeArrowheads="1"/>
          </p:cNvSpPr>
          <p:nvPr>
            <p:ph type="body" idx="1"/>
          </p:nvPr>
        </p:nvSpPr>
        <p:spPr/>
        <p:txBody>
          <a:bodyPr/>
          <a:lstStyle/>
          <a:p>
            <a:pPr eaLnBrk="1" hangingPunct="1"/>
            <a:endParaRPr lang="en-US" smtClean="0"/>
          </a:p>
        </p:txBody>
      </p:sp>
      <p:pic>
        <p:nvPicPr>
          <p:cNvPr id="111620" name="Picture 4" descr="birdeye-JPARC-SK-Korea"/>
          <p:cNvPicPr>
            <a:picLocks noChangeAspect="1" noChangeArrowheads="1"/>
          </p:cNvPicPr>
          <p:nvPr/>
        </p:nvPicPr>
        <p:blipFill>
          <a:blip r:embed="rId2" cstate="print"/>
          <a:srcRect/>
          <a:stretch>
            <a:fillRect/>
          </a:stretch>
        </p:blipFill>
        <p:spPr bwMode="auto">
          <a:xfrm>
            <a:off x="0" y="7938"/>
            <a:ext cx="10980738" cy="6850062"/>
          </a:xfrm>
          <a:prstGeom prst="rect">
            <a:avLst/>
          </a:prstGeom>
          <a:noFill/>
          <a:ln w="9525">
            <a:noFill/>
            <a:miter lim="800000"/>
            <a:headEnd/>
            <a:tailEnd/>
          </a:ln>
        </p:spPr>
      </p:pic>
      <p:sp>
        <p:nvSpPr>
          <p:cNvPr id="1732613" name="Line 5"/>
          <p:cNvSpPr>
            <a:spLocks noChangeShapeType="1"/>
          </p:cNvSpPr>
          <p:nvPr/>
        </p:nvSpPr>
        <p:spPr bwMode="auto">
          <a:xfrm flipH="1" flipV="1">
            <a:off x="4932363" y="2060575"/>
            <a:ext cx="1655762" cy="3384550"/>
          </a:xfrm>
          <a:prstGeom prst="line">
            <a:avLst/>
          </a:prstGeom>
          <a:noFill/>
          <a:ln w="60325">
            <a:solidFill>
              <a:srgbClr val="FF0000"/>
            </a:solidFill>
            <a:round/>
            <a:headEnd/>
            <a:tailEnd type="triangle" w="med" len="med"/>
          </a:ln>
        </p:spPr>
        <p:txBody>
          <a:bodyPr/>
          <a:lstStyle/>
          <a:p>
            <a:endParaRPr lang="en-GB"/>
          </a:p>
        </p:txBody>
      </p:sp>
      <p:pic>
        <p:nvPicPr>
          <p:cNvPr id="1732615" name="Picture 7"/>
          <p:cNvPicPr>
            <a:picLocks noChangeAspect="1" noChangeArrowheads="1"/>
          </p:cNvPicPr>
          <p:nvPr/>
        </p:nvPicPr>
        <p:blipFill>
          <a:blip r:embed="rId3" cstate="print"/>
          <a:srcRect/>
          <a:stretch>
            <a:fillRect/>
          </a:stretch>
        </p:blipFill>
        <p:spPr bwMode="auto">
          <a:xfrm>
            <a:off x="5503863" y="461963"/>
            <a:ext cx="1857375" cy="2209800"/>
          </a:xfrm>
          <a:prstGeom prst="rect">
            <a:avLst/>
          </a:prstGeom>
          <a:noFill/>
          <a:ln w="9525">
            <a:noFill/>
            <a:miter lim="800000"/>
            <a:headEnd/>
            <a:tailEnd/>
          </a:ln>
        </p:spPr>
      </p:pic>
      <p:pic>
        <p:nvPicPr>
          <p:cNvPr id="1732616" name="Picture 8"/>
          <p:cNvPicPr>
            <a:picLocks noChangeAspect="1" noChangeArrowheads="1"/>
          </p:cNvPicPr>
          <p:nvPr/>
        </p:nvPicPr>
        <p:blipFill>
          <a:blip r:embed="rId4" cstate="print"/>
          <a:srcRect/>
          <a:stretch>
            <a:fillRect/>
          </a:stretch>
        </p:blipFill>
        <p:spPr bwMode="auto">
          <a:xfrm>
            <a:off x="3057525" y="4479925"/>
            <a:ext cx="2800350" cy="2098675"/>
          </a:xfrm>
          <a:prstGeom prst="rect">
            <a:avLst/>
          </a:prstGeom>
          <a:noFill/>
          <a:ln w="12700">
            <a:noFill/>
            <a:miter lim="800000"/>
            <a:headEnd/>
            <a:tailEnd/>
          </a:ln>
        </p:spPr>
      </p:pic>
      <p:grpSp>
        <p:nvGrpSpPr>
          <p:cNvPr id="2" name="Group 19"/>
          <p:cNvGrpSpPr>
            <a:grpSpLocks/>
          </p:cNvGrpSpPr>
          <p:nvPr/>
        </p:nvGrpSpPr>
        <p:grpSpPr bwMode="auto">
          <a:xfrm>
            <a:off x="395288" y="1916113"/>
            <a:ext cx="4752975" cy="3313112"/>
            <a:chOff x="249" y="1207"/>
            <a:chExt cx="2994" cy="2087"/>
          </a:xfrm>
        </p:grpSpPr>
        <p:pic>
          <p:nvPicPr>
            <p:cNvPr id="111625" name="Picture 18" descr="Ingrid4"/>
            <p:cNvPicPr>
              <a:picLocks noChangeAspect="1" noChangeArrowheads="1"/>
            </p:cNvPicPr>
            <p:nvPr/>
          </p:nvPicPr>
          <p:blipFill>
            <a:blip r:embed="rId5" cstate="print">
              <a:lum bright="6000"/>
            </a:blip>
            <a:srcRect/>
            <a:stretch>
              <a:fillRect/>
            </a:stretch>
          </p:blipFill>
          <p:spPr bwMode="auto">
            <a:xfrm>
              <a:off x="249" y="1207"/>
              <a:ext cx="1049" cy="1092"/>
            </a:xfrm>
            <a:prstGeom prst="rect">
              <a:avLst/>
            </a:prstGeom>
            <a:noFill/>
            <a:ln w="9525">
              <a:noFill/>
              <a:miter lim="800000"/>
              <a:headEnd/>
              <a:tailEnd/>
            </a:ln>
          </p:spPr>
        </p:pic>
        <p:pic>
          <p:nvPicPr>
            <p:cNvPr id="111626" name="Picture 10" descr="ND280Exploded-Text-Black-Small"/>
            <p:cNvPicPr>
              <a:picLocks noChangeAspect="1" noChangeArrowheads="1"/>
            </p:cNvPicPr>
            <p:nvPr/>
          </p:nvPicPr>
          <p:blipFill>
            <a:blip r:embed="rId6" cstate="print"/>
            <a:srcRect/>
            <a:stretch>
              <a:fillRect/>
            </a:stretch>
          </p:blipFill>
          <p:spPr bwMode="auto">
            <a:xfrm>
              <a:off x="1022" y="2114"/>
              <a:ext cx="1178" cy="1042"/>
            </a:xfrm>
            <a:prstGeom prst="rect">
              <a:avLst/>
            </a:prstGeom>
            <a:noFill/>
            <a:ln w="9525">
              <a:noFill/>
              <a:miter lim="800000"/>
              <a:headEnd/>
              <a:tailEnd/>
            </a:ln>
          </p:spPr>
        </p:pic>
        <p:sp>
          <p:nvSpPr>
            <p:cNvPr id="111627" name="Line 12"/>
            <p:cNvSpPr>
              <a:spLocks noChangeShapeType="1"/>
            </p:cNvSpPr>
            <p:nvPr/>
          </p:nvSpPr>
          <p:spPr bwMode="auto">
            <a:xfrm>
              <a:off x="2018" y="2478"/>
              <a:ext cx="1225" cy="816"/>
            </a:xfrm>
            <a:prstGeom prst="line">
              <a:avLst/>
            </a:prstGeom>
            <a:noFill/>
            <a:ln w="44450">
              <a:solidFill>
                <a:srgbClr val="FF0000"/>
              </a:solidFill>
              <a:round/>
              <a:headEnd/>
              <a:tailEnd type="oval" w="med" len="med"/>
            </a:ln>
          </p:spPr>
          <p:txBody>
            <a:bodyPr/>
            <a:lstStyle/>
            <a:p>
              <a:endParaRPr lang="en-GB"/>
            </a:p>
          </p:txBody>
        </p:sp>
        <p:sp>
          <p:nvSpPr>
            <p:cNvPr id="111628" name="Line 13"/>
            <p:cNvSpPr>
              <a:spLocks noChangeShapeType="1"/>
            </p:cNvSpPr>
            <p:nvPr/>
          </p:nvSpPr>
          <p:spPr bwMode="auto">
            <a:xfrm>
              <a:off x="1383" y="1797"/>
              <a:ext cx="1860" cy="1497"/>
            </a:xfrm>
            <a:prstGeom prst="line">
              <a:avLst/>
            </a:prstGeom>
            <a:noFill/>
            <a:ln w="44450">
              <a:solidFill>
                <a:srgbClr val="FF0000"/>
              </a:solidFill>
              <a:round/>
              <a:headEnd/>
              <a:tailEnd type="oval" w="med" len="med"/>
            </a:ln>
          </p:spPr>
          <p:txBody>
            <a:bodyPr/>
            <a:lstStyle/>
            <a:p>
              <a:endParaRPr lang="en-GB"/>
            </a:p>
          </p:txBody>
        </p:sp>
      </p:grpSp>
      <p:pic>
        <p:nvPicPr>
          <p:cNvPr id="13" name="Picture 11" descr="http://www.t2k.org/news/logo/t2k_logo_small.png"/>
          <p:cNvPicPr>
            <a:picLocks noChangeAspect="1" noChangeArrowheads="1"/>
          </p:cNvPicPr>
          <p:nvPr/>
        </p:nvPicPr>
        <p:blipFill>
          <a:blip r:embed="rId7" cstate="print"/>
          <a:srcRect/>
          <a:stretch>
            <a:fillRect/>
          </a:stretch>
        </p:blipFill>
        <p:spPr bwMode="auto">
          <a:xfrm>
            <a:off x="251520" y="404664"/>
            <a:ext cx="2105472" cy="1052736"/>
          </a:xfrm>
          <a:prstGeom prst="rect">
            <a:avLst/>
          </a:prstGeom>
          <a:solidFill>
            <a:srgbClr val="00B0F0"/>
          </a:solid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0" y="476250"/>
            <a:ext cx="8488363" cy="6524625"/>
          </a:xfrm>
          <a:prstGeom prst="rect">
            <a:avLst/>
          </a:prstGeom>
          <a:noFill/>
          <a:ln w="44450">
            <a:noFill/>
            <a:miter lim="800000"/>
            <a:headEnd/>
            <a:tailEnd/>
          </a:ln>
        </p:spPr>
      </p:pic>
    </p:spTree>
    <p:extLst>
      <p:ext uri="{BB962C8B-B14F-4D97-AF65-F5344CB8AC3E}">
        <p14:creationId xmlns:p14="http://schemas.microsoft.com/office/powerpoint/2010/main" val="14025991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35496" y="-27383"/>
            <a:ext cx="7026867" cy="5400600"/>
          </a:xfrm>
          <a:prstGeom prst="rect">
            <a:avLst/>
          </a:prstGeom>
          <a:noFill/>
          <a:ln w="44450">
            <a:noFill/>
            <a:miter lim="800000"/>
            <a:headEnd/>
            <a:tailEnd/>
          </a:ln>
        </p:spPr>
      </p:pic>
      <p:pic>
        <p:nvPicPr>
          <p:cNvPr id="3" name="Picture 2" descr="run32profile.png"/>
          <p:cNvPicPr>
            <a:picLocks noChangeAspect="1"/>
          </p:cNvPicPr>
          <p:nvPr/>
        </p:nvPicPr>
        <p:blipFill>
          <a:blip r:embed="rId3" cstate="print"/>
          <a:stretch>
            <a:fillRect/>
          </a:stretch>
        </p:blipFill>
        <p:spPr>
          <a:xfrm>
            <a:off x="5508104" y="4766283"/>
            <a:ext cx="3635896" cy="2091717"/>
          </a:xfrm>
          <a:prstGeom prst="rect">
            <a:avLst/>
          </a:prstGeom>
        </p:spPr>
      </p:pic>
      <p:pic>
        <p:nvPicPr>
          <p:cNvPr id="4" name="Picture 3" descr="Plot_for_paper_INGRIDrate_day_v3.png"/>
          <p:cNvPicPr>
            <a:picLocks noChangeAspect="1"/>
          </p:cNvPicPr>
          <p:nvPr/>
        </p:nvPicPr>
        <p:blipFill>
          <a:blip r:embed="rId4" cstate="print"/>
          <a:stretch>
            <a:fillRect/>
          </a:stretch>
        </p:blipFill>
        <p:spPr>
          <a:xfrm>
            <a:off x="744109" y="5229200"/>
            <a:ext cx="4259939" cy="1628800"/>
          </a:xfrm>
          <a:prstGeom prst="rect">
            <a:avLst/>
          </a:prstGeom>
        </p:spPr>
      </p:pic>
    </p:spTree>
    <p:extLst>
      <p:ext uri="{BB962C8B-B14F-4D97-AF65-F5344CB8AC3E}">
        <p14:creationId xmlns:p14="http://schemas.microsoft.com/office/powerpoint/2010/main" val="1265970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179512" y="336252"/>
            <a:ext cx="8845321" cy="3812828"/>
          </a:xfrm>
          <a:prstGeom prst="rect">
            <a:avLst/>
          </a:prstGeom>
          <a:noFill/>
          <a:ln w="9525">
            <a:noFill/>
            <a:miter lim="800000"/>
            <a:headEnd/>
            <a:tailEnd/>
          </a:ln>
        </p:spPr>
      </p:pic>
      <p:pic>
        <p:nvPicPr>
          <p:cNvPr id="1722370" name="Picture 2"/>
          <p:cNvPicPr>
            <a:picLocks noChangeAspect="1" noChangeArrowheads="1"/>
          </p:cNvPicPr>
          <p:nvPr/>
        </p:nvPicPr>
        <p:blipFill>
          <a:blip r:embed="rId3" cstate="print"/>
          <a:srcRect/>
          <a:stretch>
            <a:fillRect/>
          </a:stretch>
        </p:blipFill>
        <p:spPr bwMode="auto">
          <a:xfrm>
            <a:off x="3997549" y="4221088"/>
            <a:ext cx="5038947" cy="1341115"/>
          </a:xfrm>
          <a:prstGeom prst="rect">
            <a:avLst/>
          </a:prstGeom>
          <a:noFill/>
          <a:ln w="9525">
            <a:noFill/>
            <a:miter lim="800000"/>
            <a:headEnd/>
            <a:tailEnd/>
          </a:ln>
        </p:spPr>
      </p:pic>
      <p:sp>
        <p:nvSpPr>
          <p:cNvPr id="4" name="Oval 3"/>
          <p:cNvSpPr/>
          <p:nvPr/>
        </p:nvSpPr>
        <p:spPr bwMode="auto">
          <a:xfrm>
            <a:off x="7164288" y="-1884"/>
            <a:ext cx="1979712" cy="1008112"/>
          </a:xfrm>
          <a:prstGeom prst="ellipse">
            <a:avLst/>
          </a:prstGeom>
          <a:noFill/>
          <a:ln w="4445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smtClean="0">
              <a:ln>
                <a:noFill/>
              </a:ln>
              <a:solidFill>
                <a:srgbClr val="66FFFF"/>
              </a:solidFill>
              <a:effectLst/>
              <a:latin typeface="Times New Roman" pitchFamily="18" charset="0"/>
            </a:endParaRPr>
          </a:p>
        </p:txBody>
      </p:sp>
      <p:grpSp>
        <p:nvGrpSpPr>
          <p:cNvPr id="5" name="Group 15"/>
          <p:cNvGrpSpPr>
            <a:grpSpLocks/>
          </p:cNvGrpSpPr>
          <p:nvPr/>
        </p:nvGrpSpPr>
        <p:grpSpPr bwMode="auto">
          <a:xfrm>
            <a:off x="1258888" y="3039130"/>
            <a:ext cx="6626225" cy="182564"/>
            <a:chOff x="793" y="2755"/>
            <a:chExt cx="4174" cy="115"/>
          </a:xfrm>
        </p:grpSpPr>
        <p:sp>
          <p:nvSpPr>
            <p:cNvPr id="6" name="Line 16"/>
            <p:cNvSpPr>
              <a:spLocks noChangeShapeType="1"/>
            </p:cNvSpPr>
            <p:nvPr/>
          </p:nvSpPr>
          <p:spPr bwMode="auto">
            <a:xfrm>
              <a:off x="3448" y="2755"/>
              <a:ext cx="1519" cy="0"/>
            </a:xfrm>
            <a:prstGeom prst="line">
              <a:avLst/>
            </a:prstGeom>
            <a:noFill/>
            <a:ln w="22225">
              <a:solidFill>
                <a:srgbClr val="990000"/>
              </a:solidFill>
              <a:round/>
              <a:headEnd/>
              <a:tailEnd/>
            </a:ln>
            <a:effectLst/>
          </p:spPr>
          <p:txBody>
            <a:bodyPr/>
            <a:lstStyle/>
            <a:p>
              <a:endParaRPr lang="en-GB"/>
            </a:p>
          </p:txBody>
        </p:sp>
        <p:sp>
          <p:nvSpPr>
            <p:cNvPr id="7" name="Line 17"/>
            <p:cNvSpPr>
              <a:spLocks noChangeShapeType="1"/>
            </p:cNvSpPr>
            <p:nvPr/>
          </p:nvSpPr>
          <p:spPr bwMode="auto">
            <a:xfrm>
              <a:off x="793" y="2870"/>
              <a:ext cx="4174" cy="0"/>
            </a:xfrm>
            <a:prstGeom prst="line">
              <a:avLst/>
            </a:prstGeom>
            <a:noFill/>
            <a:ln w="22225">
              <a:solidFill>
                <a:srgbClr val="990000"/>
              </a:solidFill>
              <a:round/>
              <a:headEnd/>
              <a:tailEnd/>
            </a:ln>
            <a:effectLst/>
          </p:spPr>
          <p:txBody>
            <a:bodyPr/>
            <a:lstStyle/>
            <a:p>
              <a:endParaRPr lang="en-GB"/>
            </a:p>
          </p:txBody>
        </p:sp>
      </p:grpSp>
      <p:sp>
        <p:nvSpPr>
          <p:cNvPr id="9" name="Rectangle 3"/>
          <p:cNvSpPr txBox="1">
            <a:spLocks noChangeArrowheads="1"/>
          </p:cNvSpPr>
          <p:nvPr/>
        </p:nvSpPr>
        <p:spPr>
          <a:xfrm>
            <a:off x="467544" y="5157192"/>
            <a:ext cx="8062664" cy="2057400"/>
          </a:xfrm>
          <a:prstGeom prst="rect">
            <a:avLst/>
          </a:prstGeom>
        </p:spPr>
        <p:txBody>
          <a:bodyPr/>
          <a:lstStyle>
            <a:lvl1pPr marL="342900" indent="-342900" algn="l" rtl="0" eaLnBrk="0" fontAlgn="base" hangingPunct="0">
              <a:spcBef>
                <a:spcPct val="20000"/>
              </a:spcBef>
              <a:spcAft>
                <a:spcPct val="0"/>
              </a:spcAft>
              <a:buChar char="•"/>
              <a:defRPr sz="3200">
                <a:solidFill>
                  <a:srgbClr val="66FFFF"/>
                </a:solidFill>
                <a:latin typeface="+mn-lt"/>
                <a:ea typeface="+mn-ea"/>
                <a:cs typeface="+mn-cs"/>
              </a:defRPr>
            </a:lvl1pPr>
            <a:lvl2pPr marL="742950" indent="-285750" algn="l" rtl="0" eaLnBrk="0" fontAlgn="base" hangingPunct="0">
              <a:spcBef>
                <a:spcPct val="20000"/>
              </a:spcBef>
              <a:spcAft>
                <a:spcPct val="0"/>
              </a:spcAft>
              <a:buChar char="–"/>
              <a:defRPr sz="2800">
                <a:solidFill>
                  <a:srgbClr val="66FFFF"/>
                </a:solidFill>
                <a:latin typeface="+mn-lt"/>
              </a:defRPr>
            </a:lvl2pPr>
            <a:lvl3pPr marL="1143000" indent="-228600" algn="l" rtl="0" eaLnBrk="0" fontAlgn="base" hangingPunct="0">
              <a:spcBef>
                <a:spcPct val="20000"/>
              </a:spcBef>
              <a:spcAft>
                <a:spcPct val="0"/>
              </a:spcAft>
              <a:buChar char="•"/>
              <a:defRPr sz="2400">
                <a:solidFill>
                  <a:srgbClr val="66FFFF"/>
                </a:solidFill>
                <a:latin typeface="+mn-lt"/>
              </a:defRPr>
            </a:lvl3pPr>
            <a:lvl4pPr marL="1600200" indent="-228600" algn="l" rtl="0" eaLnBrk="0" fontAlgn="base" hangingPunct="0">
              <a:spcBef>
                <a:spcPct val="20000"/>
              </a:spcBef>
              <a:spcAft>
                <a:spcPct val="0"/>
              </a:spcAft>
              <a:buChar char="–"/>
              <a:defRPr sz="2000">
                <a:solidFill>
                  <a:srgbClr val="66FFFF"/>
                </a:solidFill>
                <a:latin typeface="+mn-lt"/>
              </a:defRPr>
            </a:lvl4pPr>
            <a:lvl5pPr marL="2057400" indent="-228600" algn="l" rtl="0" eaLnBrk="0" fontAlgn="base" hangingPunct="0">
              <a:spcBef>
                <a:spcPct val="20000"/>
              </a:spcBef>
              <a:spcAft>
                <a:spcPct val="0"/>
              </a:spcAft>
              <a:buChar char="»"/>
              <a:defRPr sz="2000">
                <a:solidFill>
                  <a:srgbClr val="66FFFF"/>
                </a:solidFill>
                <a:latin typeface="+mn-lt"/>
              </a:defRPr>
            </a:lvl5pPr>
            <a:lvl6pPr marL="2514600" indent="-228600" algn="l" rtl="0" fontAlgn="base">
              <a:spcBef>
                <a:spcPct val="20000"/>
              </a:spcBef>
              <a:spcAft>
                <a:spcPct val="0"/>
              </a:spcAft>
              <a:buChar char="»"/>
              <a:defRPr sz="2000">
                <a:solidFill>
                  <a:srgbClr val="66FFFF"/>
                </a:solidFill>
                <a:latin typeface="+mn-lt"/>
              </a:defRPr>
            </a:lvl6pPr>
            <a:lvl7pPr marL="2971800" indent="-228600" algn="l" rtl="0" fontAlgn="base">
              <a:spcBef>
                <a:spcPct val="20000"/>
              </a:spcBef>
              <a:spcAft>
                <a:spcPct val="0"/>
              </a:spcAft>
              <a:buChar char="»"/>
              <a:defRPr sz="2000">
                <a:solidFill>
                  <a:srgbClr val="66FFFF"/>
                </a:solidFill>
                <a:latin typeface="+mn-lt"/>
              </a:defRPr>
            </a:lvl7pPr>
            <a:lvl8pPr marL="3429000" indent="-228600" algn="l" rtl="0" fontAlgn="base">
              <a:spcBef>
                <a:spcPct val="20000"/>
              </a:spcBef>
              <a:spcAft>
                <a:spcPct val="0"/>
              </a:spcAft>
              <a:buChar char="»"/>
              <a:defRPr sz="2000">
                <a:solidFill>
                  <a:srgbClr val="66FFFF"/>
                </a:solidFill>
                <a:latin typeface="+mn-lt"/>
              </a:defRPr>
            </a:lvl8pPr>
            <a:lvl9pPr marL="3886200" indent="-228600" algn="l" rtl="0" fontAlgn="base">
              <a:spcBef>
                <a:spcPct val="20000"/>
              </a:spcBef>
              <a:spcAft>
                <a:spcPct val="0"/>
              </a:spcAft>
              <a:buChar char="»"/>
              <a:defRPr sz="2000">
                <a:solidFill>
                  <a:srgbClr val="66FFFF"/>
                </a:solidFill>
                <a:latin typeface="+mn-lt"/>
              </a:defRPr>
            </a:lvl9pPr>
          </a:lstStyle>
          <a:p>
            <a:pPr marL="0" indent="0" eaLnBrk="1" hangingPunct="1">
              <a:lnSpc>
                <a:spcPct val="90000"/>
              </a:lnSpc>
              <a:buNone/>
            </a:pPr>
            <a:r>
              <a:rPr lang="en-GB" sz="2800" dirty="0" smtClean="0"/>
              <a:t>Neutrino Oscillations</a:t>
            </a:r>
          </a:p>
          <a:p>
            <a:pPr lvl="1" eaLnBrk="1" hangingPunct="1">
              <a:lnSpc>
                <a:spcPct val="90000"/>
              </a:lnSpc>
            </a:pPr>
            <a:r>
              <a:rPr lang="en-GB" dirty="0" smtClean="0"/>
              <a:t>What do we really know in October 2012?</a:t>
            </a:r>
          </a:p>
          <a:p>
            <a:pPr lvl="1" eaLnBrk="1" hangingPunct="1">
              <a:lnSpc>
                <a:spcPct val="90000"/>
              </a:lnSpc>
            </a:pPr>
            <a:r>
              <a:rPr lang="en-GB" dirty="0" smtClean="0"/>
              <a:t>How will we learn more?</a:t>
            </a:r>
          </a:p>
          <a:p>
            <a:pPr lvl="1" eaLnBrk="1" hangingPunct="1">
              <a:lnSpc>
                <a:spcPct val="90000"/>
              </a:lnSpc>
            </a:pPr>
            <a:endParaRPr lang="en-GB" dirty="0" smtClean="0"/>
          </a:p>
        </p:txBody>
      </p:sp>
    </p:spTree>
    <p:extLst>
      <p:ext uri="{BB962C8B-B14F-4D97-AF65-F5344CB8AC3E}">
        <p14:creationId xmlns:p14="http://schemas.microsoft.com/office/powerpoint/2010/main" val="189639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722370"/>
                                        </p:tgtEl>
                                        <p:attrNameLst>
                                          <p:attrName>style.visibility</p:attrName>
                                        </p:attrNameLst>
                                      </p:cBhvr>
                                      <p:to>
                                        <p:strVal val="visible"/>
                                      </p:to>
                                    </p:set>
                                    <p:animEffect transition="in" filter="wipe(up)">
                                      <p:cBhvr>
                                        <p:cTn id="18" dur="500"/>
                                        <p:tgtEl>
                                          <p:spTgt spid="172237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wipe(up)">
                                      <p:cBhvr>
                                        <p:cTn id="23" dur="500"/>
                                        <p:tgtEl>
                                          <p:spTgt spid="9">
                                            <p:txEl>
                                              <p:pRg st="0" end="0"/>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9">
                                            <p:txEl>
                                              <p:pRg st="2" end="2"/>
                                            </p:txEl>
                                          </p:spTgt>
                                        </p:tgtEl>
                                        <p:attrNameLst>
                                          <p:attrName>style.visibility</p:attrName>
                                        </p:attrNameLst>
                                      </p:cBhvr>
                                      <p:to>
                                        <p:strVal val="visible"/>
                                      </p:to>
                                    </p:set>
                                    <p:animEffect transition="in" filter="wipe(up)">
                                      <p:cBhvr>
                                        <p:cTn id="26" dur="500"/>
                                        <p:tgtEl>
                                          <p:spTgt spid="9">
                                            <p:txEl>
                                              <p:pRg st="2" end="2"/>
                                            </p:txEl>
                                          </p:spTgt>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animEffect transition="in" filter="wipe(up)">
                                      <p:cBhvr>
                                        <p:cTn id="29"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a:stretch>
            <a:fillRect/>
          </a:stretch>
        </p:blipFill>
        <p:spPr bwMode="auto">
          <a:xfrm>
            <a:off x="723900" y="471488"/>
            <a:ext cx="7696200" cy="5915025"/>
          </a:xfrm>
          <a:prstGeom prst="rect">
            <a:avLst/>
          </a:prstGeom>
          <a:noFill/>
          <a:ln w="44450">
            <a:noFill/>
            <a:miter lim="800000"/>
            <a:headEnd/>
            <a:tailEnd/>
          </a:ln>
        </p:spPr>
      </p:pic>
    </p:spTree>
    <p:extLst>
      <p:ext uri="{BB962C8B-B14F-4D97-AF65-F5344CB8AC3E}">
        <p14:creationId xmlns:p14="http://schemas.microsoft.com/office/powerpoint/2010/main" val="340489044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723900" y="471488"/>
            <a:ext cx="7696200" cy="5915025"/>
          </a:xfrm>
          <a:prstGeom prst="rect">
            <a:avLst/>
          </a:prstGeom>
          <a:noFill/>
          <a:ln w="44450">
            <a:noFill/>
            <a:miter lim="800000"/>
            <a:headEnd/>
            <a:tailEnd/>
          </a:ln>
        </p:spPr>
      </p:pic>
    </p:spTree>
    <p:extLst>
      <p:ext uri="{BB962C8B-B14F-4D97-AF65-F5344CB8AC3E}">
        <p14:creationId xmlns:p14="http://schemas.microsoft.com/office/powerpoint/2010/main" val="63648948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46088" y="5410200"/>
            <a:ext cx="7388225" cy="1219200"/>
            <a:chOff x="281" y="3408"/>
            <a:chExt cx="4654" cy="768"/>
          </a:xfrm>
        </p:grpSpPr>
        <p:grpSp>
          <p:nvGrpSpPr>
            <p:cNvPr id="3" name="Group 3"/>
            <p:cNvGrpSpPr>
              <a:grpSpLocks/>
            </p:cNvGrpSpPr>
            <p:nvPr/>
          </p:nvGrpSpPr>
          <p:grpSpPr bwMode="auto">
            <a:xfrm>
              <a:off x="281" y="3600"/>
              <a:ext cx="4654" cy="576"/>
              <a:chOff x="281" y="3600"/>
              <a:chExt cx="4654" cy="576"/>
            </a:xfrm>
          </p:grpSpPr>
          <p:graphicFrame>
            <p:nvGraphicFramePr>
              <p:cNvPr id="2053" name="Object 4"/>
              <p:cNvGraphicFramePr>
                <a:graphicFrameLocks noChangeAspect="1"/>
              </p:cNvGraphicFramePr>
              <p:nvPr/>
            </p:nvGraphicFramePr>
            <p:xfrm>
              <a:off x="2784" y="3600"/>
              <a:ext cx="2151" cy="576"/>
            </p:xfrm>
            <a:graphic>
              <a:graphicData uri="http://schemas.openxmlformats.org/presentationml/2006/ole">
                <mc:AlternateContent xmlns:mc="http://schemas.openxmlformats.org/markup-compatibility/2006">
                  <mc:Choice xmlns:v="urn:schemas-microsoft-com:vml" Requires="v">
                    <p:oleObj spid="_x0000_s750626" name="Photo Editor Photo" r:id="rId3" imgW="3414056" imgH="914479" progId="">
                      <p:embed/>
                    </p:oleObj>
                  </mc:Choice>
                  <mc:Fallback>
                    <p:oleObj name="Photo Editor Photo" r:id="rId3" imgW="3414056" imgH="91447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4" y="3600"/>
                            <a:ext cx="2151" cy="576"/>
                          </a:xfrm>
                          <a:prstGeom prst="rect">
                            <a:avLst/>
                          </a:prstGeom>
                          <a:noFill/>
                          <a:ln w="22225">
                            <a:solidFill>
                              <a:srgbClr val="66FF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72" name="Text Box 5"/>
              <p:cNvSpPr txBox="1">
                <a:spLocks noChangeArrowheads="1"/>
              </p:cNvSpPr>
              <p:nvPr/>
            </p:nvSpPr>
            <p:spPr bwMode="auto">
              <a:xfrm>
                <a:off x="281" y="3648"/>
                <a:ext cx="2298" cy="341"/>
              </a:xfrm>
              <a:prstGeom prst="rect">
                <a:avLst/>
              </a:prstGeom>
              <a:noFill/>
              <a:ln w="22225">
                <a:solidFill>
                  <a:srgbClr val="66FFFF"/>
                </a:solidFill>
                <a:miter lim="800000"/>
                <a:headEnd/>
                <a:tailEnd/>
              </a:ln>
            </p:spPr>
            <p:txBody>
              <a:bodyPr wrap="none">
                <a:spAutoFit/>
              </a:bodyPr>
              <a:lstStyle/>
              <a:p>
                <a:r>
                  <a:rPr lang="en-GB"/>
                  <a:t>Precision measurements</a:t>
                </a:r>
              </a:p>
            </p:txBody>
          </p:sp>
          <p:sp>
            <p:nvSpPr>
              <p:cNvPr id="2073" name="Line 6"/>
              <p:cNvSpPr>
                <a:spLocks noChangeShapeType="1"/>
              </p:cNvSpPr>
              <p:nvPr/>
            </p:nvSpPr>
            <p:spPr bwMode="auto">
              <a:xfrm flipV="1">
                <a:off x="2544" y="3744"/>
                <a:ext cx="240" cy="48"/>
              </a:xfrm>
              <a:prstGeom prst="line">
                <a:avLst/>
              </a:prstGeom>
              <a:noFill/>
              <a:ln w="22225">
                <a:solidFill>
                  <a:srgbClr val="66FFFF"/>
                </a:solidFill>
                <a:round/>
                <a:headEnd/>
                <a:tailEnd type="triangle" w="sm" len="med"/>
              </a:ln>
            </p:spPr>
            <p:txBody>
              <a:bodyPr/>
              <a:lstStyle/>
              <a:p>
                <a:endParaRPr lang="en-GB"/>
              </a:p>
            </p:txBody>
          </p:sp>
          <p:sp>
            <p:nvSpPr>
              <p:cNvPr id="2074" name="Line 7"/>
              <p:cNvSpPr>
                <a:spLocks noChangeShapeType="1"/>
              </p:cNvSpPr>
              <p:nvPr/>
            </p:nvSpPr>
            <p:spPr bwMode="auto">
              <a:xfrm>
                <a:off x="2544" y="3888"/>
                <a:ext cx="240" cy="48"/>
              </a:xfrm>
              <a:prstGeom prst="line">
                <a:avLst/>
              </a:prstGeom>
              <a:noFill/>
              <a:ln w="22225">
                <a:solidFill>
                  <a:srgbClr val="66FFFF"/>
                </a:solidFill>
                <a:round/>
                <a:headEnd/>
                <a:tailEnd type="triangle" w="sm" len="med"/>
              </a:ln>
            </p:spPr>
            <p:txBody>
              <a:bodyPr/>
              <a:lstStyle/>
              <a:p>
                <a:endParaRPr lang="en-GB"/>
              </a:p>
            </p:txBody>
          </p:sp>
        </p:grpSp>
        <p:sp>
          <p:nvSpPr>
            <p:cNvPr id="2071" name="Line 8"/>
            <p:cNvSpPr>
              <a:spLocks noChangeShapeType="1"/>
            </p:cNvSpPr>
            <p:nvPr/>
          </p:nvSpPr>
          <p:spPr bwMode="auto">
            <a:xfrm flipH="1" flipV="1">
              <a:off x="768" y="3408"/>
              <a:ext cx="48" cy="240"/>
            </a:xfrm>
            <a:prstGeom prst="line">
              <a:avLst/>
            </a:prstGeom>
            <a:noFill/>
            <a:ln w="22225">
              <a:solidFill>
                <a:srgbClr val="66FFFF"/>
              </a:solidFill>
              <a:round/>
              <a:headEnd/>
              <a:tailEnd type="triangle" w="med" len="med"/>
            </a:ln>
          </p:spPr>
          <p:txBody>
            <a:bodyPr/>
            <a:lstStyle/>
            <a:p>
              <a:endParaRPr lang="en-GB"/>
            </a:p>
          </p:txBody>
        </p:sp>
      </p:grpSp>
      <p:grpSp>
        <p:nvGrpSpPr>
          <p:cNvPr id="4" name="Group 9"/>
          <p:cNvGrpSpPr>
            <a:grpSpLocks/>
          </p:cNvGrpSpPr>
          <p:nvPr/>
        </p:nvGrpSpPr>
        <p:grpSpPr bwMode="auto">
          <a:xfrm>
            <a:off x="457200" y="755650"/>
            <a:ext cx="4006850" cy="4532313"/>
            <a:chOff x="288" y="476"/>
            <a:chExt cx="2524" cy="2855"/>
          </a:xfrm>
        </p:grpSpPr>
        <p:pic>
          <p:nvPicPr>
            <p:cNvPr id="2068" name="Picture 10"/>
            <p:cNvPicPr>
              <a:picLocks noChangeAspect="1" noChangeArrowheads="1"/>
            </p:cNvPicPr>
            <p:nvPr/>
          </p:nvPicPr>
          <p:blipFill>
            <a:blip r:embed="rId5" cstate="print"/>
            <a:srcRect l="572" b="1431"/>
            <a:stretch>
              <a:fillRect/>
            </a:stretch>
          </p:blipFill>
          <p:spPr bwMode="auto">
            <a:xfrm>
              <a:off x="288" y="816"/>
              <a:ext cx="2524" cy="2515"/>
            </a:xfrm>
            <a:prstGeom prst="rect">
              <a:avLst/>
            </a:prstGeom>
            <a:noFill/>
            <a:ln w="9525">
              <a:noFill/>
              <a:miter lim="800000"/>
              <a:headEnd/>
              <a:tailEnd/>
            </a:ln>
          </p:spPr>
        </p:pic>
        <p:sp>
          <p:nvSpPr>
            <p:cNvPr id="2069" name="Text Box 11"/>
            <p:cNvSpPr txBox="1">
              <a:spLocks noChangeArrowheads="1"/>
            </p:cNvSpPr>
            <p:nvPr/>
          </p:nvSpPr>
          <p:spPr bwMode="auto">
            <a:xfrm>
              <a:off x="641" y="476"/>
              <a:ext cx="1643" cy="327"/>
            </a:xfrm>
            <a:prstGeom prst="rect">
              <a:avLst/>
            </a:prstGeom>
            <a:noFill/>
            <a:ln w="22225">
              <a:noFill/>
              <a:miter lim="800000"/>
              <a:headEnd/>
              <a:tailEnd/>
            </a:ln>
          </p:spPr>
          <p:txBody>
            <a:bodyPr>
              <a:spAutoFit/>
            </a:bodyPr>
            <a:lstStyle/>
            <a:p>
              <a:r>
                <a:rPr lang="en-GB">
                  <a:latin typeface="Symbol" pitchFamily="18" charset="2"/>
                </a:rPr>
                <a:t>n</a:t>
              </a:r>
              <a:r>
                <a:rPr lang="en-GB" baseline="-25000">
                  <a:latin typeface="Symbol" pitchFamily="18" charset="2"/>
                </a:rPr>
                <a:t>m</a:t>
              </a:r>
              <a:r>
                <a:rPr lang="en-GB"/>
                <a:t> disappearance</a:t>
              </a:r>
            </a:p>
          </p:txBody>
        </p:sp>
      </p:grpSp>
      <p:grpSp>
        <p:nvGrpSpPr>
          <p:cNvPr id="5" name="Group 12"/>
          <p:cNvGrpSpPr>
            <a:grpSpLocks/>
          </p:cNvGrpSpPr>
          <p:nvPr/>
        </p:nvGrpSpPr>
        <p:grpSpPr bwMode="auto">
          <a:xfrm>
            <a:off x="757238" y="4938713"/>
            <a:ext cx="981075" cy="474662"/>
            <a:chOff x="477" y="3111"/>
            <a:chExt cx="618" cy="299"/>
          </a:xfrm>
        </p:grpSpPr>
        <p:sp>
          <p:nvSpPr>
            <p:cNvPr id="2066" name="Line 13"/>
            <p:cNvSpPr>
              <a:spLocks noChangeShapeType="1"/>
            </p:cNvSpPr>
            <p:nvPr/>
          </p:nvSpPr>
          <p:spPr bwMode="auto">
            <a:xfrm>
              <a:off x="511" y="3111"/>
              <a:ext cx="302" cy="0"/>
            </a:xfrm>
            <a:prstGeom prst="line">
              <a:avLst/>
            </a:prstGeom>
            <a:noFill/>
            <a:ln w="38100">
              <a:solidFill>
                <a:srgbClr val="FF0000"/>
              </a:solidFill>
              <a:round/>
              <a:headEnd type="triangle" w="med" len="med"/>
              <a:tailEnd type="triangle" w="med" len="med"/>
            </a:ln>
          </p:spPr>
          <p:txBody>
            <a:bodyPr/>
            <a:lstStyle/>
            <a:p>
              <a:endParaRPr lang="en-GB"/>
            </a:p>
          </p:txBody>
        </p:sp>
        <p:sp>
          <p:nvSpPr>
            <p:cNvPr id="2067" name="Text Box 14"/>
            <p:cNvSpPr txBox="1">
              <a:spLocks noChangeArrowheads="1"/>
            </p:cNvSpPr>
            <p:nvPr/>
          </p:nvSpPr>
          <p:spPr bwMode="auto">
            <a:xfrm>
              <a:off x="477" y="3122"/>
              <a:ext cx="618" cy="288"/>
            </a:xfrm>
            <a:prstGeom prst="rect">
              <a:avLst/>
            </a:prstGeom>
            <a:noFill/>
            <a:ln w="9525">
              <a:noFill/>
              <a:miter lim="800000"/>
              <a:headEnd/>
              <a:tailEnd/>
            </a:ln>
          </p:spPr>
          <p:txBody>
            <a:bodyPr wrap="none">
              <a:spAutoFit/>
            </a:bodyPr>
            <a:lstStyle/>
            <a:p>
              <a:pPr algn="l"/>
              <a:r>
                <a:rPr kumimoji="1" lang="en-US" altLang="ja-JP" sz="2400" b="1">
                  <a:solidFill>
                    <a:srgbClr val="FF3300"/>
                  </a:solidFill>
                  <a:latin typeface="Symbol" pitchFamily="18" charset="2"/>
                  <a:ea typeface="MS PGothic" pitchFamily="34" charset="-128"/>
                </a:rPr>
                <a:t>D</a:t>
              </a:r>
              <a:r>
                <a:rPr kumimoji="1" lang="en-US" altLang="ja-JP" sz="2400" b="1">
                  <a:solidFill>
                    <a:srgbClr val="FF3300"/>
                  </a:solidFill>
                  <a:latin typeface="Arial" charset="0"/>
                  <a:ea typeface="MS PGothic" pitchFamily="34" charset="-128"/>
                </a:rPr>
                <a:t>m</a:t>
              </a:r>
              <a:r>
                <a:rPr kumimoji="1" lang="en-US" altLang="ja-JP" sz="2400" b="1" baseline="-25000">
                  <a:solidFill>
                    <a:srgbClr val="FF3300"/>
                  </a:solidFill>
                  <a:latin typeface="Arial" charset="0"/>
                  <a:ea typeface="MS PGothic" pitchFamily="34" charset="-128"/>
                </a:rPr>
                <a:t>23</a:t>
              </a:r>
              <a:r>
                <a:rPr kumimoji="1" lang="en-US" altLang="ja-JP" sz="2400" b="1" baseline="30000">
                  <a:solidFill>
                    <a:srgbClr val="FF3300"/>
                  </a:solidFill>
                  <a:latin typeface="Arial" charset="0"/>
                  <a:ea typeface="MS PGothic" pitchFamily="34" charset="-128"/>
                </a:rPr>
                <a:t>2</a:t>
              </a:r>
            </a:p>
          </p:txBody>
        </p:sp>
      </p:grpSp>
      <p:grpSp>
        <p:nvGrpSpPr>
          <p:cNvPr id="6" name="Group 15"/>
          <p:cNvGrpSpPr>
            <a:grpSpLocks/>
          </p:cNvGrpSpPr>
          <p:nvPr/>
        </p:nvGrpSpPr>
        <p:grpSpPr bwMode="auto">
          <a:xfrm>
            <a:off x="914400" y="3505200"/>
            <a:ext cx="1268413" cy="1409700"/>
            <a:chOff x="576" y="2208"/>
            <a:chExt cx="799" cy="888"/>
          </a:xfrm>
        </p:grpSpPr>
        <p:sp>
          <p:nvSpPr>
            <p:cNvPr id="2064" name="Line 16"/>
            <p:cNvSpPr>
              <a:spLocks noChangeShapeType="1"/>
            </p:cNvSpPr>
            <p:nvPr/>
          </p:nvSpPr>
          <p:spPr bwMode="auto">
            <a:xfrm flipH="1">
              <a:off x="818" y="2628"/>
              <a:ext cx="5" cy="468"/>
            </a:xfrm>
            <a:prstGeom prst="line">
              <a:avLst/>
            </a:prstGeom>
            <a:noFill/>
            <a:ln w="38100">
              <a:solidFill>
                <a:srgbClr val="00FF00"/>
              </a:solidFill>
              <a:round/>
              <a:headEnd type="triangle" w="med" len="med"/>
              <a:tailEnd type="triangle" w="med" len="med"/>
            </a:ln>
          </p:spPr>
          <p:txBody>
            <a:bodyPr/>
            <a:lstStyle/>
            <a:p>
              <a:endParaRPr lang="en-GB"/>
            </a:p>
          </p:txBody>
        </p:sp>
        <p:sp>
          <p:nvSpPr>
            <p:cNvPr id="2065" name="Text Box 17"/>
            <p:cNvSpPr txBox="1">
              <a:spLocks noChangeArrowheads="1"/>
            </p:cNvSpPr>
            <p:nvPr/>
          </p:nvSpPr>
          <p:spPr bwMode="auto">
            <a:xfrm>
              <a:off x="576" y="2208"/>
              <a:ext cx="799" cy="288"/>
            </a:xfrm>
            <a:prstGeom prst="rect">
              <a:avLst/>
            </a:prstGeom>
            <a:noFill/>
            <a:ln w="9525">
              <a:noFill/>
              <a:miter lim="800000"/>
              <a:headEnd/>
              <a:tailEnd/>
            </a:ln>
          </p:spPr>
          <p:txBody>
            <a:bodyPr wrap="none">
              <a:spAutoFit/>
            </a:bodyPr>
            <a:lstStyle/>
            <a:p>
              <a:pPr algn="l"/>
              <a:r>
                <a:rPr kumimoji="1" lang="en-US" altLang="ja-JP" sz="2400" b="1">
                  <a:solidFill>
                    <a:srgbClr val="00FF00"/>
                  </a:solidFill>
                  <a:latin typeface="Arial" charset="0"/>
                  <a:ea typeface="MS PGothic" pitchFamily="34" charset="-128"/>
                </a:rPr>
                <a:t>sin</a:t>
              </a:r>
              <a:r>
                <a:rPr kumimoji="1" lang="en-US" altLang="ja-JP" sz="2400" b="1" baseline="30000">
                  <a:solidFill>
                    <a:srgbClr val="00FF00"/>
                  </a:solidFill>
                  <a:latin typeface="Arial" charset="0"/>
                  <a:ea typeface="MS PGothic" pitchFamily="34" charset="-128"/>
                </a:rPr>
                <a:t>2</a:t>
              </a:r>
              <a:r>
                <a:rPr kumimoji="1" lang="en-US" altLang="ja-JP" sz="2400" b="1">
                  <a:solidFill>
                    <a:srgbClr val="00FF00"/>
                  </a:solidFill>
                  <a:latin typeface="Arial" charset="0"/>
                  <a:ea typeface="MS PGothic" pitchFamily="34" charset="-128"/>
                </a:rPr>
                <a:t>2</a:t>
              </a:r>
              <a:r>
                <a:rPr kumimoji="1" lang="en-US" altLang="ja-JP" sz="2400" b="1">
                  <a:solidFill>
                    <a:srgbClr val="00FF00"/>
                  </a:solidFill>
                  <a:latin typeface="Symbol" pitchFamily="18" charset="2"/>
                  <a:ea typeface="MS PGothic" pitchFamily="34" charset="-128"/>
                </a:rPr>
                <a:t>q</a:t>
              </a:r>
              <a:r>
                <a:rPr kumimoji="1" lang="en-US" altLang="ja-JP" sz="2400" b="1" baseline="-25000">
                  <a:solidFill>
                    <a:srgbClr val="00FF00"/>
                  </a:solidFill>
                  <a:latin typeface="Symbol" pitchFamily="18" charset="2"/>
                  <a:ea typeface="MS PGothic" pitchFamily="34" charset="-128"/>
                </a:rPr>
                <a:t>23</a:t>
              </a:r>
            </a:p>
          </p:txBody>
        </p:sp>
      </p:grpSp>
      <p:sp>
        <p:nvSpPr>
          <p:cNvPr id="2058" name="Rectangle 18"/>
          <p:cNvSpPr>
            <a:spLocks noGrp="1" noChangeArrowheads="1"/>
          </p:cNvSpPr>
          <p:nvPr>
            <p:ph type="title"/>
          </p:nvPr>
        </p:nvSpPr>
        <p:spPr>
          <a:xfrm>
            <a:off x="1600200" y="-152400"/>
            <a:ext cx="7772400" cy="1143000"/>
          </a:xfrm>
          <a:noFill/>
        </p:spPr>
        <p:txBody>
          <a:bodyPr/>
          <a:lstStyle/>
          <a:p>
            <a:pPr eaLnBrk="1" hangingPunct="1"/>
            <a:r>
              <a:rPr lang="en-GB" sz="3200" smtClean="0"/>
              <a:t>What are we trying to measure?</a:t>
            </a:r>
          </a:p>
        </p:txBody>
      </p:sp>
      <p:grpSp>
        <p:nvGrpSpPr>
          <p:cNvPr id="7" name="Group 19"/>
          <p:cNvGrpSpPr>
            <a:grpSpLocks/>
          </p:cNvGrpSpPr>
          <p:nvPr/>
        </p:nvGrpSpPr>
        <p:grpSpPr bwMode="auto">
          <a:xfrm>
            <a:off x="4953000" y="838200"/>
            <a:ext cx="3841750" cy="4659313"/>
            <a:chOff x="3120" y="528"/>
            <a:chExt cx="2420" cy="2935"/>
          </a:xfrm>
        </p:grpSpPr>
        <p:graphicFrame>
          <p:nvGraphicFramePr>
            <p:cNvPr id="2050" name="Object 20"/>
            <p:cNvGraphicFramePr>
              <a:graphicFrameLocks noChangeAspect="1"/>
            </p:cNvGraphicFramePr>
            <p:nvPr/>
          </p:nvGraphicFramePr>
          <p:xfrm>
            <a:off x="3504" y="852"/>
            <a:ext cx="1488" cy="1452"/>
          </p:xfrm>
          <a:graphic>
            <a:graphicData uri="http://schemas.openxmlformats.org/presentationml/2006/ole">
              <mc:AlternateContent xmlns:mc="http://schemas.openxmlformats.org/markup-compatibility/2006">
                <mc:Choice xmlns:v="urn:schemas-microsoft-com:vml" Requires="v">
                  <p:oleObj spid="_x0000_s750627" name="Artwork" r:id="rId6" imgW="3161905" imgH="3086531" progId="">
                    <p:embed/>
                  </p:oleObj>
                </mc:Choice>
                <mc:Fallback>
                  <p:oleObj name="Artwork" r:id="rId6" imgW="3161905" imgH="3086531"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4" y="852"/>
                          <a:ext cx="1488" cy="1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8" name="Group 21"/>
            <p:cNvGrpSpPr>
              <a:grpSpLocks/>
            </p:cNvGrpSpPr>
            <p:nvPr/>
          </p:nvGrpSpPr>
          <p:grpSpPr bwMode="auto">
            <a:xfrm>
              <a:off x="3120" y="2352"/>
              <a:ext cx="2420" cy="1111"/>
              <a:chOff x="3120" y="2352"/>
              <a:chExt cx="2420" cy="1111"/>
            </a:xfrm>
          </p:grpSpPr>
          <p:graphicFrame>
            <p:nvGraphicFramePr>
              <p:cNvPr id="2051" name="Object 22"/>
              <p:cNvGraphicFramePr>
                <a:graphicFrameLocks noChangeAspect="1"/>
              </p:cNvGraphicFramePr>
              <p:nvPr/>
            </p:nvGraphicFramePr>
            <p:xfrm>
              <a:off x="4212" y="2390"/>
              <a:ext cx="1328" cy="1073"/>
            </p:xfrm>
            <a:graphic>
              <a:graphicData uri="http://schemas.openxmlformats.org/presentationml/2006/ole">
                <mc:AlternateContent xmlns:mc="http://schemas.openxmlformats.org/markup-compatibility/2006">
                  <mc:Choice xmlns:v="urn:schemas-microsoft-com:vml" Requires="v">
                    <p:oleObj spid="_x0000_s750628" name="Artwork" r:id="rId8" imgW="3161905" imgH="3086531" progId="">
                      <p:embed/>
                    </p:oleObj>
                  </mc:Choice>
                  <mc:Fallback>
                    <p:oleObj name="Artwork" r:id="rId8" imgW="3161905" imgH="3086531"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12" y="2390"/>
                            <a:ext cx="1328" cy="1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23"/>
              <p:cNvGraphicFramePr>
                <a:graphicFrameLocks noChangeAspect="1"/>
              </p:cNvGraphicFramePr>
              <p:nvPr/>
            </p:nvGraphicFramePr>
            <p:xfrm>
              <a:off x="3120" y="2390"/>
              <a:ext cx="1188" cy="1073"/>
            </p:xfrm>
            <a:graphic>
              <a:graphicData uri="http://schemas.openxmlformats.org/presentationml/2006/ole">
                <mc:AlternateContent xmlns:mc="http://schemas.openxmlformats.org/markup-compatibility/2006">
                  <mc:Choice xmlns:v="urn:schemas-microsoft-com:vml" Requires="v">
                    <p:oleObj spid="_x0000_s750629" name="Artwork" r:id="rId10" imgW="2828571" imgH="3086531" progId="">
                      <p:embed/>
                    </p:oleObj>
                  </mc:Choice>
                  <mc:Fallback>
                    <p:oleObj name="Artwork" r:id="rId10" imgW="2828571" imgH="3086531"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20" y="2390"/>
                            <a:ext cx="1188" cy="1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62" name="Text Box 24"/>
              <p:cNvSpPr txBox="1">
                <a:spLocks noChangeArrowheads="1"/>
              </p:cNvSpPr>
              <p:nvPr/>
            </p:nvSpPr>
            <p:spPr bwMode="auto">
              <a:xfrm>
                <a:off x="4390" y="2352"/>
                <a:ext cx="1065" cy="192"/>
              </a:xfrm>
              <a:prstGeom prst="rect">
                <a:avLst/>
              </a:prstGeom>
              <a:noFill/>
              <a:ln w="9525">
                <a:noFill/>
                <a:miter lim="800000"/>
                <a:headEnd/>
                <a:tailEnd/>
              </a:ln>
            </p:spPr>
            <p:txBody>
              <a:bodyPr wrap="none">
                <a:spAutoFit/>
              </a:bodyPr>
              <a:lstStyle/>
              <a:p>
                <a:pPr algn="l"/>
                <a:r>
                  <a:rPr kumimoji="1" lang="en-US" altLang="ja-JP" sz="1400" b="1">
                    <a:solidFill>
                      <a:srgbClr val="000099"/>
                    </a:solidFill>
                    <a:latin typeface="Symbol" pitchFamily="18" charset="2"/>
                    <a:ea typeface="MS PGothic" pitchFamily="34" charset="-128"/>
                  </a:rPr>
                  <a:t>D</a:t>
                </a:r>
                <a:r>
                  <a:rPr kumimoji="1" lang="en-US" altLang="ja-JP" sz="1400" b="1">
                    <a:solidFill>
                      <a:srgbClr val="000099"/>
                    </a:solidFill>
                    <a:latin typeface="Arial" charset="0"/>
                    <a:ea typeface="MS PGothic" pitchFamily="34" charset="-128"/>
                  </a:rPr>
                  <a:t>m</a:t>
                </a:r>
                <a:r>
                  <a:rPr kumimoji="1" lang="en-US" altLang="ja-JP" sz="1400" b="1" baseline="30000">
                    <a:solidFill>
                      <a:srgbClr val="000099"/>
                    </a:solidFill>
                    <a:latin typeface="Arial" charset="0"/>
                    <a:ea typeface="MS PGothic" pitchFamily="34" charset="-128"/>
                  </a:rPr>
                  <a:t>2</a:t>
                </a:r>
                <a:r>
                  <a:rPr kumimoji="1" lang="en-US" altLang="ja-JP" sz="1400" b="1">
                    <a:solidFill>
                      <a:srgbClr val="000099"/>
                    </a:solidFill>
                    <a:latin typeface="Arial" charset="0"/>
                    <a:ea typeface="MS PGothic" pitchFamily="34" charset="-128"/>
                  </a:rPr>
                  <a:t>= 2.0 x10</a:t>
                </a:r>
                <a:r>
                  <a:rPr kumimoji="1" lang="en-US" altLang="ja-JP" sz="1400" b="1" baseline="30000">
                    <a:solidFill>
                      <a:srgbClr val="000099"/>
                    </a:solidFill>
                    <a:latin typeface="Arial" charset="0"/>
                    <a:ea typeface="MS PGothic" pitchFamily="34" charset="-128"/>
                  </a:rPr>
                  <a:t>-3</a:t>
                </a:r>
                <a:r>
                  <a:rPr kumimoji="1" lang="en-US" altLang="ja-JP" sz="1400" b="1">
                    <a:solidFill>
                      <a:srgbClr val="000099"/>
                    </a:solidFill>
                    <a:latin typeface="Arial" charset="0"/>
                    <a:ea typeface="MS PGothic" pitchFamily="34" charset="-128"/>
                  </a:rPr>
                  <a:t> eV</a:t>
                </a:r>
                <a:r>
                  <a:rPr kumimoji="1" lang="en-US" altLang="ja-JP" sz="1400" b="1" baseline="30000">
                    <a:solidFill>
                      <a:srgbClr val="000099"/>
                    </a:solidFill>
                    <a:latin typeface="Arial" charset="0"/>
                    <a:ea typeface="MS PGothic" pitchFamily="34" charset="-128"/>
                  </a:rPr>
                  <a:t>2</a:t>
                </a:r>
              </a:p>
            </p:txBody>
          </p:sp>
          <p:sp>
            <p:nvSpPr>
              <p:cNvPr id="2063" name="Text Box 25"/>
              <p:cNvSpPr txBox="1">
                <a:spLocks noChangeArrowheads="1"/>
              </p:cNvSpPr>
              <p:nvPr/>
            </p:nvSpPr>
            <p:spPr bwMode="auto">
              <a:xfrm>
                <a:off x="3130" y="2352"/>
                <a:ext cx="1065" cy="192"/>
              </a:xfrm>
              <a:prstGeom prst="rect">
                <a:avLst/>
              </a:prstGeom>
              <a:noFill/>
              <a:ln w="9525">
                <a:noFill/>
                <a:miter lim="800000"/>
                <a:headEnd/>
                <a:tailEnd/>
              </a:ln>
            </p:spPr>
            <p:txBody>
              <a:bodyPr wrap="none">
                <a:spAutoFit/>
              </a:bodyPr>
              <a:lstStyle/>
              <a:p>
                <a:pPr algn="l"/>
                <a:r>
                  <a:rPr kumimoji="1" lang="en-US" altLang="ja-JP" sz="1400" b="1">
                    <a:solidFill>
                      <a:srgbClr val="000099"/>
                    </a:solidFill>
                    <a:latin typeface="Symbol" pitchFamily="18" charset="2"/>
                    <a:ea typeface="MS PGothic" pitchFamily="34" charset="-128"/>
                  </a:rPr>
                  <a:t>D</a:t>
                </a:r>
                <a:r>
                  <a:rPr kumimoji="1" lang="en-US" altLang="ja-JP" sz="1400" b="1">
                    <a:solidFill>
                      <a:srgbClr val="000099"/>
                    </a:solidFill>
                    <a:latin typeface="Arial" charset="0"/>
                    <a:ea typeface="MS PGothic" pitchFamily="34" charset="-128"/>
                  </a:rPr>
                  <a:t>m</a:t>
                </a:r>
                <a:r>
                  <a:rPr kumimoji="1" lang="en-US" altLang="ja-JP" sz="1400" b="1" baseline="30000">
                    <a:solidFill>
                      <a:srgbClr val="000099"/>
                    </a:solidFill>
                    <a:latin typeface="Arial" charset="0"/>
                    <a:ea typeface="MS PGothic" pitchFamily="34" charset="-128"/>
                  </a:rPr>
                  <a:t>2</a:t>
                </a:r>
                <a:r>
                  <a:rPr kumimoji="1" lang="en-US" altLang="ja-JP" sz="1400" b="1">
                    <a:solidFill>
                      <a:srgbClr val="000099"/>
                    </a:solidFill>
                    <a:latin typeface="Arial" charset="0"/>
                    <a:ea typeface="MS PGothic" pitchFamily="34" charset="-128"/>
                  </a:rPr>
                  <a:t>= 2.5 x10</a:t>
                </a:r>
                <a:r>
                  <a:rPr kumimoji="1" lang="en-US" altLang="ja-JP" sz="1400" b="1" baseline="30000">
                    <a:solidFill>
                      <a:srgbClr val="000099"/>
                    </a:solidFill>
                    <a:latin typeface="Arial" charset="0"/>
                    <a:ea typeface="MS PGothic" pitchFamily="34" charset="-128"/>
                  </a:rPr>
                  <a:t>-3</a:t>
                </a:r>
                <a:r>
                  <a:rPr kumimoji="1" lang="en-US" altLang="ja-JP" sz="1400" b="1">
                    <a:solidFill>
                      <a:srgbClr val="000099"/>
                    </a:solidFill>
                    <a:latin typeface="Arial" charset="0"/>
                    <a:ea typeface="MS PGothic" pitchFamily="34" charset="-128"/>
                  </a:rPr>
                  <a:t> eV</a:t>
                </a:r>
                <a:r>
                  <a:rPr kumimoji="1" lang="en-US" altLang="ja-JP" sz="1400" b="1" baseline="30000">
                    <a:solidFill>
                      <a:srgbClr val="000099"/>
                    </a:solidFill>
                    <a:latin typeface="Arial" charset="0"/>
                    <a:ea typeface="MS PGothic" pitchFamily="34" charset="-128"/>
                  </a:rPr>
                  <a:t>2</a:t>
                </a:r>
              </a:p>
            </p:txBody>
          </p:sp>
        </p:grpSp>
        <p:sp>
          <p:nvSpPr>
            <p:cNvPr id="2061" name="Rectangle 26"/>
            <p:cNvSpPr>
              <a:spLocks noChangeArrowheads="1"/>
            </p:cNvSpPr>
            <p:nvPr/>
          </p:nvSpPr>
          <p:spPr bwMode="auto">
            <a:xfrm>
              <a:off x="3552" y="528"/>
              <a:ext cx="1373" cy="288"/>
            </a:xfrm>
            <a:prstGeom prst="rect">
              <a:avLst/>
            </a:prstGeom>
            <a:noFill/>
            <a:ln w="9525">
              <a:noFill/>
              <a:miter lim="800000"/>
              <a:headEnd/>
              <a:tailEnd/>
            </a:ln>
          </p:spPr>
          <p:txBody>
            <a:bodyPr wrap="none">
              <a:spAutoFit/>
            </a:bodyPr>
            <a:lstStyle/>
            <a:p>
              <a:pPr algn="l">
                <a:spcBef>
                  <a:spcPct val="30000"/>
                </a:spcBef>
              </a:pPr>
              <a:r>
                <a:rPr kumimoji="1" lang="en-US" altLang="ja-JP" sz="2400" b="1">
                  <a:latin typeface="Arial" charset="0"/>
                  <a:ea typeface="HGPｺﾞｼｯｸE" pitchFamily="50" charset="-128"/>
                </a:rPr>
                <a:t>No oscillation</a:t>
              </a:r>
            </a:p>
          </p:txBody>
        </p:sp>
      </p:grpSp>
    </p:spTree>
    <p:extLst>
      <p:ext uri="{BB962C8B-B14F-4D97-AF65-F5344CB8AC3E}">
        <p14:creationId xmlns:p14="http://schemas.microsoft.com/office/powerpoint/2010/main" val="177617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36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648"/>
            <a:ext cx="9396535" cy="6649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854275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51482" y="2276872"/>
            <a:ext cx="4729180" cy="523220"/>
          </a:xfrm>
          <a:prstGeom prst="rect">
            <a:avLst/>
          </a:prstGeom>
          <a:noFill/>
        </p:spPr>
        <p:txBody>
          <a:bodyPr wrap="none" rtlCol="0">
            <a:spAutoFit/>
          </a:bodyPr>
          <a:lstStyle/>
          <a:p>
            <a:r>
              <a:rPr lang="en-GB" dirty="0" smtClean="0"/>
              <a:t>One slide on </a:t>
            </a:r>
            <a:r>
              <a:rPr lang="en-GB" dirty="0" err="1" smtClean="0"/>
              <a:t>hadron</a:t>
            </a:r>
            <a:r>
              <a:rPr lang="en-GB" dirty="0" smtClean="0"/>
              <a:t> production</a:t>
            </a:r>
            <a:endParaRPr lang="en-GB" dirty="0"/>
          </a:p>
        </p:txBody>
      </p:sp>
      <p:pic>
        <p:nvPicPr>
          <p:cNvPr id="633858" name="Picture 2"/>
          <p:cNvPicPr>
            <a:picLocks noChangeAspect="1" noChangeArrowheads="1"/>
          </p:cNvPicPr>
          <p:nvPr/>
        </p:nvPicPr>
        <p:blipFill>
          <a:blip r:embed="rId2" cstate="print"/>
          <a:srcRect/>
          <a:stretch>
            <a:fillRect/>
          </a:stretch>
        </p:blipFill>
        <p:spPr bwMode="auto">
          <a:xfrm>
            <a:off x="251520" y="942975"/>
            <a:ext cx="7696200" cy="5915025"/>
          </a:xfrm>
          <a:prstGeom prst="rect">
            <a:avLst/>
          </a:prstGeom>
          <a:noFill/>
          <a:ln w="9525">
            <a:noFill/>
            <a:miter lim="800000"/>
            <a:headEnd/>
            <a:tailEnd/>
          </a:ln>
        </p:spPr>
      </p:pic>
      <p:pic>
        <p:nvPicPr>
          <p:cNvPr id="633859" name="Picture 3"/>
          <p:cNvPicPr>
            <a:picLocks noChangeAspect="1" noChangeArrowheads="1"/>
          </p:cNvPicPr>
          <p:nvPr/>
        </p:nvPicPr>
        <p:blipFill>
          <a:blip r:embed="rId3" cstate="print"/>
          <a:srcRect/>
          <a:stretch>
            <a:fillRect/>
          </a:stretch>
        </p:blipFill>
        <p:spPr bwMode="auto">
          <a:xfrm>
            <a:off x="6572250" y="0"/>
            <a:ext cx="2571750" cy="3409950"/>
          </a:xfrm>
          <a:prstGeom prst="rect">
            <a:avLst/>
          </a:prstGeom>
          <a:noFill/>
          <a:ln w="9525">
            <a:noFill/>
            <a:miter lim="800000"/>
            <a:headEnd/>
            <a:tailEnd/>
          </a:ln>
        </p:spPr>
      </p:pic>
      <p:sp>
        <p:nvSpPr>
          <p:cNvPr id="5" name="TextBox 4"/>
          <p:cNvSpPr txBox="1"/>
          <p:nvPr/>
        </p:nvSpPr>
        <p:spPr>
          <a:xfrm>
            <a:off x="395536" y="44624"/>
            <a:ext cx="5976664" cy="830997"/>
          </a:xfrm>
          <a:prstGeom prst="rect">
            <a:avLst/>
          </a:prstGeom>
          <a:solidFill>
            <a:srgbClr val="1407B9"/>
          </a:solidFill>
        </p:spPr>
        <p:txBody>
          <a:bodyPr wrap="square" rtlCol="0">
            <a:spAutoFit/>
          </a:bodyPr>
          <a:lstStyle/>
          <a:p>
            <a:r>
              <a:rPr lang="en-GB" sz="2400" dirty="0" smtClean="0"/>
              <a:t>In the systematics dominated era</a:t>
            </a:r>
          </a:p>
          <a:p>
            <a:r>
              <a:rPr lang="en-GB" sz="2400" dirty="0" smtClean="0"/>
              <a:t>support measurements are essential!</a:t>
            </a:r>
          </a:p>
        </p:txBody>
      </p:sp>
    </p:spTree>
    <p:extLst>
      <p:ext uri="{BB962C8B-B14F-4D97-AF65-F5344CB8AC3E}">
        <p14:creationId xmlns:p14="http://schemas.microsoft.com/office/powerpoint/2010/main" val="55705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33859"/>
                                        </p:tgtEl>
                                        <p:attrNameLst>
                                          <p:attrName>style.visibility</p:attrName>
                                        </p:attrNameLst>
                                      </p:cBhvr>
                                      <p:to>
                                        <p:strVal val="visible"/>
                                      </p:to>
                                    </p:set>
                                    <p:anim calcmode="lin" valueType="num">
                                      <p:cBhvr>
                                        <p:cTn id="7" dur="500" fill="hold"/>
                                        <p:tgtEl>
                                          <p:spTgt spid="633859"/>
                                        </p:tgtEl>
                                        <p:attrNameLst>
                                          <p:attrName>ppt_w</p:attrName>
                                        </p:attrNameLst>
                                      </p:cBhvr>
                                      <p:tavLst>
                                        <p:tav tm="0">
                                          <p:val>
                                            <p:fltVal val="0"/>
                                          </p:val>
                                        </p:tav>
                                        <p:tav tm="100000">
                                          <p:val>
                                            <p:strVal val="#ppt_w"/>
                                          </p:val>
                                        </p:tav>
                                      </p:tavLst>
                                    </p:anim>
                                    <p:anim calcmode="lin" valueType="num">
                                      <p:cBhvr>
                                        <p:cTn id="8" dur="500" fill="hold"/>
                                        <p:tgtEl>
                                          <p:spTgt spid="63385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16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24781"/>
            <a:ext cx="9412846" cy="6660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2432" y="6577607"/>
            <a:ext cx="4010778" cy="307777"/>
          </a:xfrm>
          <a:prstGeom prst="rect">
            <a:avLst/>
          </a:prstGeom>
          <a:noFill/>
        </p:spPr>
        <p:txBody>
          <a:bodyPr wrap="none" rtlCol="0">
            <a:spAutoFit/>
          </a:bodyPr>
          <a:lstStyle/>
          <a:p>
            <a:r>
              <a:rPr lang="en-GB" sz="1400" dirty="0" smtClean="0">
                <a:solidFill>
                  <a:srgbClr val="1407B9"/>
                </a:solidFill>
              </a:rPr>
              <a:t>Slides from </a:t>
            </a:r>
            <a:r>
              <a:rPr lang="en-GB" sz="1400" dirty="0" err="1" smtClean="0">
                <a:solidFill>
                  <a:srgbClr val="1407B9"/>
                </a:solidFill>
              </a:rPr>
              <a:t>Sakashita</a:t>
            </a:r>
            <a:r>
              <a:rPr lang="en-GB" sz="1400" dirty="0" smtClean="0">
                <a:solidFill>
                  <a:srgbClr val="1407B9"/>
                </a:solidFill>
              </a:rPr>
              <a:t>-san’s presentation at ICHEP12</a:t>
            </a:r>
            <a:endParaRPr lang="en-GB" sz="1400" dirty="0">
              <a:solidFill>
                <a:srgbClr val="1407B9"/>
              </a:solidFill>
            </a:endParaRPr>
          </a:p>
        </p:txBody>
      </p:sp>
    </p:spTree>
    <p:extLst>
      <p:ext uri="{BB962C8B-B14F-4D97-AF65-F5344CB8AC3E}">
        <p14:creationId xmlns:p14="http://schemas.microsoft.com/office/powerpoint/2010/main" val="405472635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26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648"/>
            <a:ext cx="9514611" cy="673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53154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46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6" y="295922"/>
            <a:ext cx="9138643" cy="6651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058183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7029400"/>
          </a:xfrm>
          <a:prstGeom prst="rect">
            <a:avLst/>
          </a:prstGeom>
          <a:solidFill>
            <a:srgbClr val="FFFFFF"/>
          </a:solidFill>
          <a:ln w="444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smtClean="0">
              <a:ln>
                <a:noFill/>
              </a:ln>
              <a:solidFill>
                <a:schemeClr val="accent6"/>
              </a:solidFill>
              <a:effectLst/>
              <a:latin typeface="Times New Roman" pitchFamily="18" charset="0"/>
            </a:endParaRPr>
          </a:p>
        </p:txBody>
      </p:sp>
      <p:sp>
        <p:nvSpPr>
          <p:cNvPr id="8" name="TextBox 7"/>
          <p:cNvSpPr txBox="1"/>
          <p:nvPr/>
        </p:nvSpPr>
        <p:spPr>
          <a:xfrm>
            <a:off x="37765" y="0"/>
            <a:ext cx="3531736" cy="523220"/>
          </a:xfrm>
          <a:prstGeom prst="rect">
            <a:avLst/>
          </a:prstGeom>
          <a:noFill/>
        </p:spPr>
        <p:txBody>
          <a:bodyPr wrap="none" rtlCol="0">
            <a:spAutoFit/>
          </a:bodyPr>
          <a:lstStyle/>
          <a:p>
            <a:r>
              <a:rPr lang="en-GB" dirty="0" smtClean="0">
                <a:solidFill>
                  <a:schemeClr val="accent6"/>
                </a:solidFill>
              </a:rPr>
              <a:t>Double </a:t>
            </a:r>
            <a:r>
              <a:rPr lang="en-GB" dirty="0" err="1" smtClean="0">
                <a:solidFill>
                  <a:schemeClr val="accent6"/>
                </a:solidFill>
              </a:rPr>
              <a:t>Chooz</a:t>
            </a:r>
            <a:r>
              <a:rPr lang="en-GB" dirty="0" smtClean="0">
                <a:solidFill>
                  <a:schemeClr val="accent6"/>
                </a:solidFill>
              </a:rPr>
              <a:t> Results</a:t>
            </a:r>
            <a:endParaRPr lang="en-GB" dirty="0">
              <a:solidFill>
                <a:schemeClr val="accent6"/>
              </a:solidFill>
            </a:endParaRPr>
          </a:p>
        </p:txBody>
      </p:sp>
      <p:sp>
        <p:nvSpPr>
          <p:cNvPr id="11" name="Rectangle 10"/>
          <p:cNvSpPr/>
          <p:nvPr/>
        </p:nvSpPr>
        <p:spPr bwMode="auto">
          <a:xfrm>
            <a:off x="3635896" y="3356992"/>
            <a:ext cx="792088" cy="792088"/>
          </a:xfrm>
          <a:prstGeom prst="rect">
            <a:avLst/>
          </a:prstGeom>
          <a:solidFill>
            <a:srgbClr val="FFFFFF"/>
          </a:solidFill>
          <a:ln w="444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66FFFF"/>
              </a:solidFill>
              <a:effectLst/>
              <a:latin typeface="Times New Roman" pitchFamily="18" charset="0"/>
            </a:endParaRPr>
          </a:p>
        </p:txBody>
      </p:sp>
      <p:pic>
        <p:nvPicPr>
          <p:cNvPr id="848904" name="Picture 8"/>
          <p:cNvPicPr>
            <a:picLocks noChangeAspect="1" noChangeArrowheads="1"/>
          </p:cNvPicPr>
          <p:nvPr/>
        </p:nvPicPr>
        <p:blipFill>
          <a:blip r:embed="rId2" cstate="print"/>
          <a:srcRect/>
          <a:stretch>
            <a:fillRect/>
          </a:stretch>
        </p:blipFill>
        <p:spPr bwMode="auto">
          <a:xfrm>
            <a:off x="35496" y="692696"/>
            <a:ext cx="4355976" cy="2679752"/>
          </a:xfrm>
          <a:prstGeom prst="rect">
            <a:avLst/>
          </a:prstGeom>
          <a:noFill/>
          <a:ln w="9525">
            <a:noFill/>
            <a:miter lim="800000"/>
            <a:headEnd/>
            <a:tailEnd/>
          </a:ln>
        </p:spPr>
      </p:pic>
      <p:sp>
        <p:nvSpPr>
          <p:cNvPr id="25" name="TextBox 24"/>
          <p:cNvSpPr txBox="1"/>
          <p:nvPr/>
        </p:nvSpPr>
        <p:spPr>
          <a:xfrm>
            <a:off x="181431" y="3356992"/>
            <a:ext cx="3886513" cy="830997"/>
          </a:xfrm>
          <a:prstGeom prst="rect">
            <a:avLst/>
          </a:prstGeom>
          <a:noFill/>
        </p:spPr>
        <p:txBody>
          <a:bodyPr wrap="none" rtlCol="0">
            <a:spAutoFit/>
          </a:bodyPr>
          <a:lstStyle/>
          <a:p>
            <a:pPr algn="l"/>
            <a:r>
              <a:rPr lang="en-GB" sz="2400" dirty="0" smtClean="0">
                <a:solidFill>
                  <a:schemeClr val="accent2"/>
                </a:solidFill>
              </a:rPr>
              <a:t>Currently only far detector, so</a:t>
            </a:r>
          </a:p>
          <a:p>
            <a:pPr algn="l"/>
            <a:r>
              <a:rPr lang="en-GB" sz="2400" dirty="0" smtClean="0">
                <a:solidFill>
                  <a:schemeClr val="accent2"/>
                </a:solidFill>
              </a:rPr>
              <a:t>use </a:t>
            </a:r>
            <a:r>
              <a:rPr lang="en-GB" sz="2400" dirty="0" err="1" smtClean="0">
                <a:solidFill>
                  <a:schemeClr val="accent2"/>
                </a:solidFill>
              </a:rPr>
              <a:t>Bugey</a:t>
            </a:r>
            <a:r>
              <a:rPr lang="en-GB" sz="2400" dirty="0" smtClean="0">
                <a:solidFill>
                  <a:schemeClr val="accent2"/>
                </a:solidFill>
              </a:rPr>
              <a:t> results for norm.</a:t>
            </a:r>
            <a:endParaRPr lang="en-GB" sz="2400" dirty="0">
              <a:solidFill>
                <a:schemeClr val="accent2"/>
              </a:solidFill>
            </a:endParaRPr>
          </a:p>
        </p:txBody>
      </p:sp>
      <p:pic>
        <p:nvPicPr>
          <p:cNvPr id="848905" name="Picture 9"/>
          <p:cNvPicPr>
            <a:picLocks noChangeAspect="1" noChangeArrowheads="1"/>
          </p:cNvPicPr>
          <p:nvPr/>
        </p:nvPicPr>
        <p:blipFill>
          <a:blip r:embed="rId3" cstate="print"/>
          <a:srcRect/>
          <a:stretch>
            <a:fillRect/>
          </a:stretch>
        </p:blipFill>
        <p:spPr bwMode="auto">
          <a:xfrm>
            <a:off x="4860032" y="188640"/>
            <a:ext cx="3600400" cy="4095192"/>
          </a:xfrm>
          <a:prstGeom prst="rect">
            <a:avLst/>
          </a:prstGeom>
          <a:noFill/>
          <a:ln w="9525">
            <a:noFill/>
            <a:miter lim="800000"/>
            <a:headEnd/>
            <a:tailEnd/>
          </a:ln>
        </p:spPr>
      </p:pic>
      <p:pic>
        <p:nvPicPr>
          <p:cNvPr id="848906" name="Picture 10"/>
          <p:cNvPicPr>
            <a:picLocks noChangeAspect="1" noChangeArrowheads="1"/>
          </p:cNvPicPr>
          <p:nvPr/>
        </p:nvPicPr>
        <p:blipFill>
          <a:blip r:embed="rId4" cstate="print"/>
          <a:srcRect/>
          <a:stretch>
            <a:fillRect/>
          </a:stretch>
        </p:blipFill>
        <p:spPr bwMode="auto">
          <a:xfrm>
            <a:off x="4572000" y="4588740"/>
            <a:ext cx="4355132" cy="640460"/>
          </a:xfrm>
          <a:prstGeom prst="rect">
            <a:avLst/>
          </a:prstGeom>
          <a:noFill/>
          <a:ln w="9525">
            <a:noFill/>
            <a:miter lim="800000"/>
            <a:headEnd/>
            <a:tailEnd/>
          </a:ln>
        </p:spPr>
      </p:pic>
      <p:grpSp>
        <p:nvGrpSpPr>
          <p:cNvPr id="30" name="Group 29"/>
          <p:cNvGrpSpPr/>
          <p:nvPr/>
        </p:nvGrpSpPr>
        <p:grpSpPr>
          <a:xfrm>
            <a:off x="0" y="4104456"/>
            <a:ext cx="4503691" cy="2708920"/>
            <a:chOff x="0" y="4104456"/>
            <a:chExt cx="4503691" cy="2708920"/>
          </a:xfrm>
        </p:grpSpPr>
        <p:pic>
          <p:nvPicPr>
            <p:cNvPr id="848903" name="Picture 7"/>
            <p:cNvPicPr>
              <a:picLocks noChangeAspect="1" noChangeArrowheads="1"/>
            </p:cNvPicPr>
            <p:nvPr/>
          </p:nvPicPr>
          <p:blipFill>
            <a:blip r:embed="rId5" cstate="print"/>
            <a:srcRect/>
            <a:stretch>
              <a:fillRect/>
            </a:stretch>
          </p:blipFill>
          <p:spPr bwMode="auto">
            <a:xfrm>
              <a:off x="0" y="4104456"/>
              <a:ext cx="4503691" cy="2348880"/>
            </a:xfrm>
            <a:prstGeom prst="rect">
              <a:avLst/>
            </a:prstGeom>
            <a:noFill/>
            <a:ln w="9525">
              <a:noFill/>
              <a:miter lim="800000"/>
              <a:headEnd/>
              <a:tailEnd/>
            </a:ln>
          </p:spPr>
        </p:pic>
        <p:sp>
          <p:nvSpPr>
            <p:cNvPr id="28" name="Rectangle 27"/>
            <p:cNvSpPr/>
            <p:nvPr/>
          </p:nvSpPr>
          <p:spPr bwMode="auto">
            <a:xfrm>
              <a:off x="2555776" y="6250012"/>
              <a:ext cx="792088" cy="432048"/>
            </a:xfrm>
            <a:prstGeom prst="rect">
              <a:avLst/>
            </a:prstGeom>
            <a:solidFill>
              <a:srgbClr val="FFFFFF"/>
            </a:solidFill>
            <a:ln w="444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66FFFF"/>
                </a:solidFill>
                <a:effectLst/>
                <a:latin typeface="Times New Roman" pitchFamily="18" charset="0"/>
              </a:endParaRPr>
            </a:p>
          </p:txBody>
        </p:sp>
        <p:sp>
          <p:nvSpPr>
            <p:cNvPr id="29" name="Rectangle 28"/>
            <p:cNvSpPr/>
            <p:nvPr/>
          </p:nvSpPr>
          <p:spPr bwMode="auto">
            <a:xfrm>
              <a:off x="3275856" y="6381328"/>
              <a:ext cx="432048" cy="432048"/>
            </a:xfrm>
            <a:prstGeom prst="rect">
              <a:avLst/>
            </a:prstGeom>
            <a:solidFill>
              <a:srgbClr val="FFFFFF"/>
            </a:solidFill>
            <a:ln w="444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66FFFF"/>
                </a:solidFill>
                <a:effectLst/>
                <a:latin typeface="Times New Roman" pitchFamily="18" charset="0"/>
              </a:endParaRPr>
            </a:p>
          </p:txBody>
        </p:sp>
      </p:gr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7029400"/>
          </a:xfrm>
          <a:prstGeom prst="rect">
            <a:avLst/>
          </a:prstGeom>
          <a:solidFill>
            <a:srgbClr val="FFFFFF"/>
          </a:solidFill>
          <a:ln w="444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smtClean="0">
              <a:ln>
                <a:noFill/>
              </a:ln>
              <a:solidFill>
                <a:schemeClr val="accent6"/>
              </a:solidFill>
              <a:effectLst/>
              <a:latin typeface="Times New Roman" pitchFamily="18" charset="0"/>
            </a:endParaRPr>
          </a:p>
        </p:txBody>
      </p:sp>
      <p:pic>
        <p:nvPicPr>
          <p:cNvPr id="1174530" name="Picture 2"/>
          <p:cNvPicPr>
            <a:picLocks noChangeAspect="1" noChangeArrowheads="1"/>
          </p:cNvPicPr>
          <p:nvPr/>
        </p:nvPicPr>
        <p:blipFill>
          <a:blip r:embed="rId2" cstate="print"/>
          <a:srcRect/>
          <a:stretch>
            <a:fillRect/>
          </a:stretch>
        </p:blipFill>
        <p:spPr bwMode="auto">
          <a:xfrm>
            <a:off x="0" y="548680"/>
            <a:ext cx="4139952" cy="2778585"/>
          </a:xfrm>
          <a:prstGeom prst="rect">
            <a:avLst/>
          </a:prstGeom>
          <a:noFill/>
          <a:ln w="9525">
            <a:noFill/>
            <a:miter lim="800000"/>
            <a:headEnd/>
            <a:tailEnd/>
          </a:ln>
        </p:spPr>
      </p:pic>
      <p:sp>
        <p:nvSpPr>
          <p:cNvPr id="8" name="TextBox 7"/>
          <p:cNvSpPr txBox="1"/>
          <p:nvPr/>
        </p:nvSpPr>
        <p:spPr>
          <a:xfrm>
            <a:off x="-16740" y="0"/>
            <a:ext cx="3640741" cy="523220"/>
          </a:xfrm>
          <a:prstGeom prst="rect">
            <a:avLst/>
          </a:prstGeom>
          <a:noFill/>
        </p:spPr>
        <p:txBody>
          <a:bodyPr wrap="none" rtlCol="0">
            <a:spAutoFit/>
          </a:bodyPr>
          <a:lstStyle/>
          <a:p>
            <a:r>
              <a:rPr lang="en-GB" dirty="0" smtClean="0">
                <a:solidFill>
                  <a:schemeClr val="accent6"/>
                </a:solidFill>
              </a:rPr>
              <a:t>New </a:t>
            </a:r>
            <a:r>
              <a:rPr lang="en-GB" dirty="0" err="1" smtClean="0">
                <a:solidFill>
                  <a:schemeClr val="accent6"/>
                </a:solidFill>
              </a:rPr>
              <a:t>Daya</a:t>
            </a:r>
            <a:r>
              <a:rPr lang="en-GB" dirty="0" smtClean="0">
                <a:solidFill>
                  <a:schemeClr val="accent6"/>
                </a:solidFill>
              </a:rPr>
              <a:t> Bay Results!</a:t>
            </a:r>
            <a:endParaRPr lang="en-GB" dirty="0">
              <a:solidFill>
                <a:schemeClr val="accent6"/>
              </a:solidFill>
            </a:endParaRPr>
          </a:p>
        </p:txBody>
      </p:sp>
      <p:pic>
        <p:nvPicPr>
          <p:cNvPr id="848898" name="Picture 2"/>
          <p:cNvPicPr>
            <a:picLocks noChangeAspect="1" noChangeArrowheads="1"/>
          </p:cNvPicPr>
          <p:nvPr/>
        </p:nvPicPr>
        <p:blipFill>
          <a:blip r:embed="rId3" cstate="print"/>
          <a:srcRect/>
          <a:stretch>
            <a:fillRect/>
          </a:stretch>
        </p:blipFill>
        <p:spPr bwMode="auto">
          <a:xfrm>
            <a:off x="153914" y="3573016"/>
            <a:ext cx="3988522" cy="3212976"/>
          </a:xfrm>
          <a:prstGeom prst="rect">
            <a:avLst/>
          </a:prstGeom>
          <a:noFill/>
          <a:ln w="9525">
            <a:noFill/>
            <a:miter lim="800000"/>
            <a:headEnd/>
            <a:tailEnd/>
          </a:ln>
        </p:spPr>
      </p:pic>
      <p:sp>
        <p:nvSpPr>
          <p:cNvPr id="11" name="Rectangle 10"/>
          <p:cNvSpPr/>
          <p:nvPr/>
        </p:nvSpPr>
        <p:spPr bwMode="auto">
          <a:xfrm>
            <a:off x="3635896" y="3356992"/>
            <a:ext cx="792088" cy="792088"/>
          </a:xfrm>
          <a:prstGeom prst="rect">
            <a:avLst/>
          </a:prstGeom>
          <a:solidFill>
            <a:srgbClr val="FFFFFF"/>
          </a:solidFill>
          <a:ln w="444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66FFFF"/>
              </a:solidFill>
              <a:effectLst/>
              <a:latin typeface="Times New Roman" pitchFamily="18" charset="0"/>
            </a:endParaRPr>
          </a:p>
        </p:txBody>
      </p:sp>
      <p:cxnSp>
        <p:nvCxnSpPr>
          <p:cNvPr id="13" name="Straight Connector 12"/>
          <p:cNvCxnSpPr/>
          <p:nvPr/>
        </p:nvCxnSpPr>
        <p:spPr bwMode="auto">
          <a:xfrm>
            <a:off x="3515695" y="3690551"/>
            <a:ext cx="427848" cy="0"/>
          </a:xfrm>
          <a:prstGeom prst="line">
            <a:avLst/>
          </a:prstGeom>
          <a:solidFill>
            <a:srgbClr val="FFFFFF"/>
          </a:solidFill>
          <a:ln w="12700" cap="flat" cmpd="sng" algn="ctr">
            <a:solidFill>
              <a:schemeClr val="tx2">
                <a:lumMod val="65000"/>
                <a:lumOff val="35000"/>
              </a:schemeClr>
            </a:solidFill>
            <a:prstDash val="solid"/>
            <a:round/>
            <a:headEnd type="none" w="med" len="med"/>
            <a:tailEnd type="none" w="med" len="med"/>
          </a:ln>
          <a:effectLst/>
        </p:spPr>
      </p:cxnSp>
      <p:cxnSp>
        <p:nvCxnSpPr>
          <p:cNvPr id="14" name="Straight Connector 13"/>
          <p:cNvCxnSpPr/>
          <p:nvPr/>
        </p:nvCxnSpPr>
        <p:spPr bwMode="auto">
          <a:xfrm>
            <a:off x="3935946" y="3707506"/>
            <a:ext cx="0" cy="513582"/>
          </a:xfrm>
          <a:prstGeom prst="line">
            <a:avLst/>
          </a:prstGeom>
          <a:solidFill>
            <a:srgbClr val="FFFFFF"/>
          </a:solidFill>
          <a:ln w="12700" cap="flat" cmpd="sng" algn="ctr">
            <a:solidFill>
              <a:schemeClr val="tx2">
                <a:lumMod val="65000"/>
                <a:lumOff val="35000"/>
              </a:schemeClr>
            </a:solidFill>
            <a:prstDash val="solid"/>
            <a:round/>
            <a:headEnd type="none" w="med" len="med"/>
            <a:tailEnd type="none" w="med" len="med"/>
          </a:ln>
          <a:effectLst/>
        </p:spPr>
      </p:cxnSp>
      <p:pic>
        <p:nvPicPr>
          <p:cNvPr id="848899" name="Picture 3"/>
          <p:cNvPicPr>
            <a:picLocks noChangeAspect="1" noChangeArrowheads="1"/>
          </p:cNvPicPr>
          <p:nvPr/>
        </p:nvPicPr>
        <p:blipFill>
          <a:blip r:embed="rId4" cstate="print"/>
          <a:srcRect/>
          <a:stretch>
            <a:fillRect/>
          </a:stretch>
        </p:blipFill>
        <p:spPr bwMode="auto">
          <a:xfrm>
            <a:off x="4373133" y="2140"/>
            <a:ext cx="3678491" cy="2766596"/>
          </a:xfrm>
          <a:prstGeom prst="rect">
            <a:avLst/>
          </a:prstGeom>
          <a:noFill/>
          <a:ln w="9525">
            <a:noFill/>
            <a:miter lim="800000"/>
            <a:headEnd/>
            <a:tailEnd/>
          </a:ln>
        </p:spPr>
      </p:pic>
      <p:pic>
        <p:nvPicPr>
          <p:cNvPr id="848900" name="Picture 4"/>
          <p:cNvPicPr>
            <a:picLocks noChangeAspect="1" noChangeArrowheads="1"/>
          </p:cNvPicPr>
          <p:nvPr/>
        </p:nvPicPr>
        <p:blipFill>
          <a:blip r:embed="rId5" cstate="print"/>
          <a:srcRect/>
          <a:stretch>
            <a:fillRect/>
          </a:stretch>
        </p:blipFill>
        <p:spPr bwMode="auto">
          <a:xfrm>
            <a:off x="4464817" y="3019048"/>
            <a:ext cx="3563567" cy="3600400"/>
          </a:xfrm>
          <a:prstGeom prst="rect">
            <a:avLst/>
          </a:prstGeom>
          <a:noFill/>
          <a:ln w="9525">
            <a:noFill/>
            <a:miter lim="800000"/>
            <a:headEnd/>
            <a:tailEnd/>
          </a:ln>
        </p:spPr>
      </p:pic>
      <p:pic>
        <p:nvPicPr>
          <p:cNvPr id="848901" name="Picture 5"/>
          <p:cNvPicPr>
            <a:picLocks noChangeAspect="1" noChangeArrowheads="1"/>
          </p:cNvPicPr>
          <p:nvPr/>
        </p:nvPicPr>
        <p:blipFill>
          <a:blip r:embed="rId6" cstate="print"/>
          <a:srcRect/>
          <a:stretch>
            <a:fillRect/>
          </a:stretch>
        </p:blipFill>
        <p:spPr bwMode="auto">
          <a:xfrm>
            <a:off x="4955280" y="2754256"/>
            <a:ext cx="3067050" cy="285750"/>
          </a:xfrm>
          <a:prstGeom prst="rect">
            <a:avLst/>
          </a:prstGeom>
          <a:noFill/>
          <a:ln w="9525">
            <a:noFill/>
            <a:miter lim="800000"/>
            <a:headEnd/>
            <a:tailEnd/>
          </a:ln>
        </p:spPr>
      </p:pic>
      <p:pic>
        <p:nvPicPr>
          <p:cNvPr id="848902" name="Picture 6"/>
          <p:cNvPicPr>
            <a:picLocks noChangeAspect="1" noChangeArrowheads="1"/>
          </p:cNvPicPr>
          <p:nvPr/>
        </p:nvPicPr>
        <p:blipFill>
          <a:blip r:embed="rId7" cstate="print"/>
          <a:srcRect/>
          <a:stretch>
            <a:fillRect/>
          </a:stretch>
        </p:blipFill>
        <p:spPr bwMode="auto">
          <a:xfrm>
            <a:off x="4307208" y="6539674"/>
            <a:ext cx="4457700" cy="295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Grp="1" noChangeAspect="1" noChangeArrowheads="1"/>
          </p:cNvPicPr>
          <p:nvPr>
            <p:ph type="body" idx="1"/>
          </p:nvPr>
        </p:nvPicPr>
        <p:blipFill>
          <a:blip r:embed="rId3" cstate="print"/>
          <a:srcRect/>
          <a:stretch>
            <a:fillRect/>
          </a:stretch>
        </p:blipFill>
        <p:spPr>
          <a:xfrm>
            <a:off x="0" y="-457200"/>
            <a:ext cx="9144000" cy="7816850"/>
          </a:xfrm>
          <a:noFill/>
        </p:spPr>
      </p:pic>
      <p:sp>
        <p:nvSpPr>
          <p:cNvPr id="78851" name="Text Box 3"/>
          <p:cNvSpPr txBox="1">
            <a:spLocks noChangeArrowheads="1"/>
          </p:cNvSpPr>
          <p:nvPr/>
        </p:nvSpPr>
        <p:spPr bwMode="auto">
          <a:xfrm>
            <a:off x="1752600" y="2743200"/>
            <a:ext cx="5949950" cy="1189038"/>
          </a:xfrm>
          <a:prstGeom prst="rect">
            <a:avLst/>
          </a:prstGeom>
          <a:noFill/>
          <a:ln w="34925">
            <a:noFill/>
            <a:miter lim="800000"/>
            <a:headEnd/>
            <a:tailEnd/>
          </a:ln>
        </p:spPr>
        <p:txBody>
          <a:bodyPr wrap="none">
            <a:spAutoFit/>
          </a:bodyPr>
          <a:lstStyle/>
          <a:p>
            <a:r>
              <a:rPr lang="en-GB" sz="7200">
                <a:solidFill>
                  <a:srgbClr val="FFFF00"/>
                </a:solidFill>
              </a:rPr>
              <a:t>Solar Neutrinos</a:t>
            </a:r>
          </a:p>
        </p:txBody>
      </p:sp>
    </p:spTree>
    <p:extLst>
      <p:ext uri="{BB962C8B-B14F-4D97-AF65-F5344CB8AC3E}">
        <p14:creationId xmlns:p14="http://schemas.microsoft.com/office/powerpoint/2010/main" val="288931482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7029400"/>
          </a:xfrm>
          <a:prstGeom prst="rect">
            <a:avLst/>
          </a:prstGeom>
          <a:solidFill>
            <a:srgbClr val="FFFFFF"/>
          </a:solidFill>
          <a:ln w="444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smtClean="0">
              <a:ln>
                <a:noFill/>
              </a:ln>
              <a:solidFill>
                <a:schemeClr val="accent6"/>
              </a:solidFill>
              <a:effectLst/>
              <a:latin typeface="Times New Roman" pitchFamily="18" charset="0"/>
            </a:endParaRPr>
          </a:p>
        </p:txBody>
      </p:sp>
      <p:sp>
        <p:nvSpPr>
          <p:cNvPr id="8" name="TextBox 7"/>
          <p:cNvSpPr txBox="1"/>
          <p:nvPr/>
        </p:nvSpPr>
        <p:spPr>
          <a:xfrm>
            <a:off x="474337" y="0"/>
            <a:ext cx="2307043" cy="523220"/>
          </a:xfrm>
          <a:prstGeom prst="rect">
            <a:avLst/>
          </a:prstGeom>
          <a:noFill/>
        </p:spPr>
        <p:txBody>
          <a:bodyPr wrap="none" rtlCol="0">
            <a:spAutoFit/>
          </a:bodyPr>
          <a:lstStyle/>
          <a:p>
            <a:r>
              <a:rPr lang="en-GB" dirty="0" smtClean="0">
                <a:solidFill>
                  <a:schemeClr val="accent6"/>
                </a:solidFill>
              </a:rPr>
              <a:t>RENO Results</a:t>
            </a:r>
            <a:endParaRPr lang="en-GB" dirty="0">
              <a:solidFill>
                <a:schemeClr val="accent6"/>
              </a:solidFill>
            </a:endParaRPr>
          </a:p>
        </p:txBody>
      </p:sp>
      <p:pic>
        <p:nvPicPr>
          <p:cNvPr id="1175554" name="Picture 2"/>
          <p:cNvPicPr>
            <a:picLocks noChangeAspect="1" noChangeArrowheads="1"/>
          </p:cNvPicPr>
          <p:nvPr/>
        </p:nvPicPr>
        <p:blipFill>
          <a:blip r:embed="rId2" cstate="print"/>
          <a:srcRect/>
          <a:stretch>
            <a:fillRect/>
          </a:stretch>
        </p:blipFill>
        <p:spPr bwMode="auto">
          <a:xfrm>
            <a:off x="251520" y="4581525"/>
            <a:ext cx="3733800" cy="2276475"/>
          </a:xfrm>
          <a:prstGeom prst="rect">
            <a:avLst/>
          </a:prstGeom>
          <a:noFill/>
          <a:ln w="9525">
            <a:noFill/>
            <a:miter lim="800000"/>
            <a:headEnd/>
            <a:tailEnd/>
          </a:ln>
        </p:spPr>
      </p:pic>
      <p:pic>
        <p:nvPicPr>
          <p:cNvPr id="1175555" name="Picture 3"/>
          <p:cNvPicPr>
            <a:picLocks noChangeAspect="1" noChangeArrowheads="1"/>
          </p:cNvPicPr>
          <p:nvPr/>
        </p:nvPicPr>
        <p:blipFill>
          <a:blip r:embed="rId3" cstate="print"/>
          <a:srcRect/>
          <a:stretch>
            <a:fillRect/>
          </a:stretch>
        </p:blipFill>
        <p:spPr bwMode="auto">
          <a:xfrm>
            <a:off x="4860032" y="-144016"/>
            <a:ext cx="3328435" cy="3068960"/>
          </a:xfrm>
          <a:prstGeom prst="rect">
            <a:avLst/>
          </a:prstGeom>
          <a:noFill/>
          <a:ln w="9525">
            <a:noFill/>
            <a:miter lim="800000"/>
            <a:headEnd/>
            <a:tailEnd/>
          </a:ln>
        </p:spPr>
      </p:pic>
      <p:pic>
        <p:nvPicPr>
          <p:cNvPr id="1175556" name="Picture 4"/>
          <p:cNvPicPr>
            <a:picLocks noChangeAspect="1" noChangeArrowheads="1"/>
          </p:cNvPicPr>
          <p:nvPr/>
        </p:nvPicPr>
        <p:blipFill>
          <a:blip r:embed="rId4" cstate="print"/>
          <a:srcRect/>
          <a:stretch>
            <a:fillRect/>
          </a:stretch>
        </p:blipFill>
        <p:spPr bwMode="auto">
          <a:xfrm>
            <a:off x="4817914" y="2924944"/>
            <a:ext cx="3714526" cy="330474"/>
          </a:xfrm>
          <a:prstGeom prst="rect">
            <a:avLst/>
          </a:prstGeom>
          <a:noFill/>
          <a:ln w="9525">
            <a:noFill/>
            <a:miter lim="800000"/>
            <a:headEnd/>
            <a:tailEnd/>
          </a:ln>
        </p:spPr>
      </p:pic>
      <p:pic>
        <p:nvPicPr>
          <p:cNvPr id="1175557" name="Picture 5"/>
          <p:cNvPicPr>
            <a:picLocks noChangeAspect="1" noChangeArrowheads="1"/>
          </p:cNvPicPr>
          <p:nvPr/>
        </p:nvPicPr>
        <p:blipFill>
          <a:blip r:embed="rId5" cstate="print"/>
          <a:srcRect/>
          <a:stretch>
            <a:fillRect/>
          </a:stretch>
        </p:blipFill>
        <p:spPr bwMode="auto">
          <a:xfrm>
            <a:off x="4788024" y="3212976"/>
            <a:ext cx="3456384" cy="3400934"/>
          </a:xfrm>
          <a:prstGeom prst="rect">
            <a:avLst/>
          </a:prstGeom>
          <a:noFill/>
          <a:ln w="9525">
            <a:noFill/>
            <a:miter lim="800000"/>
            <a:headEnd/>
            <a:tailEnd/>
          </a:ln>
        </p:spPr>
      </p:pic>
      <p:pic>
        <p:nvPicPr>
          <p:cNvPr id="1175558" name="Picture 6"/>
          <p:cNvPicPr>
            <a:picLocks noChangeAspect="1" noChangeArrowheads="1"/>
          </p:cNvPicPr>
          <p:nvPr/>
        </p:nvPicPr>
        <p:blipFill>
          <a:blip r:embed="rId6" cstate="print"/>
          <a:srcRect/>
          <a:stretch>
            <a:fillRect/>
          </a:stretch>
        </p:blipFill>
        <p:spPr bwMode="auto">
          <a:xfrm>
            <a:off x="4788024" y="6525344"/>
            <a:ext cx="3708412" cy="288032"/>
          </a:xfrm>
          <a:prstGeom prst="rect">
            <a:avLst/>
          </a:prstGeom>
          <a:noFill/>
          <a:ln w="9525">
            <a:noFill/>
            <a:miter lim="800000"/>
            <a:headEnd/>
            <a:tailEnd/>
          </a:ln>
        </p:spPr>
      </p:pic>
      <p:pic>
        <p:nvPicPr>
          <p:cNvPr id="16" name="Picture 15" descr="scheme-reno1.bmp"/>
          <p:cNvPicPr>
            <a:picLocks noChangeAspect="1"/>
          </p:cNvPicPr>
          <p:nvPr/>
        </p:nvPicPr>
        <p:blipFill>
          <a:blip r:embed="rId7" cstate="print"/>
          <a:stretch>
            <a:fillRect/>
          </a:stretch>
        </p:blipFill>
        <p:spPr>
          <a:xfrm>
            <a:off x="35496" y="1327262"/>
            <a:ext cx="4933334" cy="1885714"/>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7029400"/>
          </a:xfrm>
          <a:prstGeom prst="rect">
            <a:avLst/>
          </a:prstGeom>
          <a:solidFill>
            <a:srgbClr val="FFFFFF"/>
          </a:solidFill>
          <a:ln w="444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smtClean="0">
              <a:ln>
                <a:noFill/>
              </a:ln>
              <a:solidFill>
                <a:schemeClr val="accent6"/>
              </a:solidFill>
              <a:effectLst/>
              <a:latin typeface="Times New Roman" pitchFamily="18" charset="0"/>
            </a:endParaRPr>
          </a:p>
        </p:txBody>
      </p:sp>
      <p:sp>
        <p:nvSpPr>
          <p:cNvPr id="8" name="TextBox 7"/>
          <p:cNvSpPr txBox="1"/>
          <p:nvPr/>
        </p:nvSpPr>
        <p:spPr>
          <a:xfrm>
            <a:off x="347103" y="44624"/>
            <a:ext cx="2784737" cy="523220"/>
          </a:xfrm>
          <a:prstGeom prst="rect">
            <a:avLst/>
          </a:prstGeom>
          <a:noFill/>
        </p:spPr>
        <p:txBody>
          <a:bodyPr wrap="none" rtlCol="0">
            <a:spAutoFit/>
          </a:bodyPr>
          <a:lstStyle/>
          <a:p>
            <a:r>
              <a:rPr lang="en-GB" dirty="0" smtClean="0">
                <a:solidFill>
                  <a:schemeClr val="accent6"/>
                </a:solidFill>
              </a:rPr>
              <a:t>Reactor Summary</a:t>
            </a:r>
            <a:endParaRPr lang="en-GB" dirty="0">
              <a:solidFill>
                <a:schemeClr val="accent6"/>
              </a:solidFill>
            </a:endParaRPr>
          </a:p>
        </p:txBody>
      </p:sp>
      <p:pic>
        <p:nvPicPr>
          <p:cNvPr id="847874" name="Picture 2"/>
          <p:cNvPicPr>
            <a:picLocks noChangeAspect="1" noChangeArrowheads="1"/>
          </p:cNvPicPr>
          <p:nvPr/>
        </p:nvPicPr>
        <p:blipFill>
          <a:blip r:embed="rId2" cstate="print"/>
          <a:srcRect/>
          <a:stretch>
            <a:fillRect/>
          </a:stretch>
        </p:blipFill>
        <p:spPr bwMode="auto">
          <a:xfrm>
            <a:off x="251520" y="620688"/>
            <a:ext cx="3600450" cy="2162175"/>
          </a:xfrm>
          <a:prstGeom prst="rect">
            <a:avLst/>
          </a:prstGeom>
          <a:noFill/>
          <a:ln w="9525">
            <a:noFill/>
            <a:miter lim="800000"/>
            <a:headEnd/>
            <a:tailEnd/>
          </a:ln>
        </p:spPr>
      </p:pic>
      <p:sp>
        <p:nvSpPr>
          <p:cNvPr id="11" name="Rectangle 3"/>
          <p:cNvSpPr txBox="1">
            <a:spLocks noChangeArrowheads="1"/>
          </p:cNvSpPr>
          <p:nvPr/>
        </p:nvSpPr>
        <p:spPr>
          <a:xfrm>
            <a:off x="-34280" y="2914600"/>
            <a:ext cx="4462264" cy="4114800"/>
          </a:xfrm>
          <a:prstGeom prst="rect">
            <a:avLst/>
          </a:prstGeom>
        </p:spPr>
        <p:txBody>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lang="en-GB" sz="2400" kern="0" dirty="0" smtClean="0">
                <a:solidFill>
                  <a:schemeClr val="accent2"/>
                </a:solidFill>
                <a:latin typeface="+mn-lt"/>
              </a:rPr>
              <a:t>Experiments executed at amazing speed – early days, but tremendous experimental feats!</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sz="2400" b="0" i="0" u="none" strike="noStrike" kern="0" cap="none" spc="0" normalizeH="0" baseline="0" noProof="0" dirty="0" smtClean="0">
                <a:ln>
                  <a:noFill/>
                </a:ln>
                <a:solidFill>
                  <a:schemeClr val="accent2"/>
                </a:solidFill>
                <a:effectLst/>
                <a:uLnTx/>
                <a:uFillTx/>
                <a:latin typeface="+mn-lt"/>
                <a:ea typeface="+mn-ea"/>
                <a:cs typeface="+mn-cs"/>
              </a:rPr>
              <a:t>Show</a:t>
            </a:r>
            <a:r>
              <a:rPr kumimoji="0" lang="en-GB" sz="2400" b="0" i="0" u="none" strike="noStrike" kern="0" cap="none" spc="0" normalizeH="0" noProof="0" dirty="0" smtClean="0">
                <a:ln>
                  <a:noFill/>
                </a:ln>
                <a:solidFill>
                  <a:schemeClr val="accent2"/>
                </a:solidFill>
                <a:effectLst/>
                <a:uLnTx/>
                <a:uFillTx/>
                <a:latin typeface="+mn-lt"/>
                <a:ea typeface="+mn-ea"/>
                <a:cs typeface="+mn-cs"/>
              </a:rPr>
              <a:t> the wisdom of near/far.</a:t>
            </a:r>
            <a:endParaRPr kumimoji="0" lang="en-GB" sz="2400" b="0" i="0" u="none" strike="noStrike" kern="0" cap="none" spc="0" normalizeH="0" baseline="0" noProof="0" dirty="0" smtClean="0">
              <a:ln>
                <a:noFill/>
              </a:ln>
              <a:solidFill>
                <a:schemeClr val="accent2"/>
              </a:solidFill>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sz="2400" b="0" i="0" u="none" strike="noStrike" kern="0" cap="none" spc="0" normalizeH="0" baseline="0" noProof="0" dirty="0" smtClean="0">
                <a:ln>
                  <a:noFill/>
                </a:ln>
                <a:solidFill>
                  <a:schemeClr val="accent2"/>
                </a:solidFill>
                <a:effectLst/>
                <a:uLnTx/>
                <a:uFillTx/>
                <a:latin typeface="+mn-lt"/>
                <a:ea typeface="+mn-ea"/>
                <a:cs typeface="+mn-cs"/>
              </a:rPr>
              <a:t>Near-term plans for reactors:</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GB" sz="2000" b="0" i="0" u="none" strike="noStrike" kern="0" cap="none" spc="0" normalizeH="0" baseline="0" noProof="0" dirty="0" smtClean="0">
                <a:ln>
                  <a:noFill/>
                </a:ln>
                <a:solidFill>
                  <a:schemeClr val="accent2"/>
                </a:solidFill>
                <a:effectLst/>
                <a:uLnTx/>
                <a:uFillTx/>
                <a:latin typeface="+mn-lt"/>
              </a:rPr>
              <a:t>Far detector for Double </a:t>
            </a:r>
            <a:r>
              <a:rPr kumimoji="0" lang="en-GB" sz="2000" b="0" i="0" u="none" strike="noStrike" kern="0" cap="none" spc="0" normalizeH="0" baseline="0" noProof="0" dirty="0" err="1" smtClean="0">
                <a:ln>
                  <a:noFill/>
                </a:ln>
                <a:solidFill>
                  <a:schemeClr val="accent2"/>
                </a:solidFill>
                <a:effectLst/>
                <a:uLnTx/>
                <a:uFillTx/>
                <a:latin typeface="+mn-lt"/>
              </a:rPr>
              <a:t>Chooz</a:t>
            </a:r>
            <a:endParaRPr kumimoji="0" lang="en-GB" sz="2000" b="0" i="0" u="none" strike="noStrike" kern="0" cap="none" spc="0" normalizeH="0" baseline="0" noProof="0" dirty="0" smtClean="0">
              <a:ln>
                <a:noFill/>
              </a:ln>
              <a:solidFill>
                <a:schemeClr val="accent2"/>
              </a:solidFill>
              <a:effectLst/>
              <a:uLnTx/>
              <a:uFillTx/>
              <a:latin typeface="+mn-lt"/>
            </a:endParaRP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GB" sz="2000" b="0" i="0" u="none" strike="noStrike" kern="0" cap="none" spc="0" normalizeH="0" baseline="0" noProof="0" dirty="0" smtClean="0">
                <a:ln>
                  <a:noFill/>
                </a:ln>
                <a:solidFill>
                  <a:schemeClr val="accent2"/>
                </a:solidFill>
                <a:effectLst/>
                <a:uLnTx/>
                <a:uFillTx/>
                <a:latin typeface="+mn-lt"/>
              </a:rPr>
              <a:t>Two more modules for</a:t>
            </a:r>
            <a:r>
              <a:rPr kumimoji="0" lang="en-GB" sz="2000" b="0" i="0" u="none" strike="noStrike" kern="0" cap="none" spc="0" normalizeH="0" noProof="0" dirty="0" smtClean="0">
                <a:ln>
                  <a:noFill/>
                </a:ln>
                <a:solidFill>
                  <a:schemeClr val="accent2"/>
                </a:solidFill>
                <a:effectLst/>
                <a:uLnTx/>
                <a:uFillTx/>
                <a:latin typeface="+mn-lt"/>
              </a:rPr>
              <a:t> </a:t>
            </a:r>
            <a:r>
              <a:rPr kumimoji="0" lang="en-GB" sz="2000" b="0" i="0" u="none" strike="noStrike" kern="0" cap="none" spc="0" normalizeH="0" noProof="0" dirty="0" err="1" smtClean="0">
                <a:ln>
                  <a:noFill/>
                </a:ln>
                <a:solidFill>
                  <a:schemeClr val="accent2"/>
                </a:solidFill>
                <a:effectLst/>
                <a:uLnTx/>
                <a:uFillTx/>
                <a:latin typeface="+mn-lt"/>
              </a:rPr>
              <a:t>Daya</a:t>
            </a:r>
            <a:r>
              <a:rPr kumimoji="0" lang="en-GB" sz="2000" b="0" i="0" u="none" strike="noStrike" kern="0" cap="none" spc="0" normalizeH="0" noProof="0" dirty="0" smtClean="0">
                <a:ln>
                  <a:noFill/>
                </a:ln>
                <a:solidFill>
                  <a:schemeClr val="accent2"/>
                </a:solidFill>
                <a:effectLst/>
                <a:uLnTx/>
                <a:uFillTx/>
                <a:latin typeface="+mn-lt"/>
              </a:rPr>
              <a:t> Bay</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lang="en-GB" sz="2000" kern="0" baseline="0" dirty="0" smtClean="0">
                <a:solidFill>
                  <a:schemeClr val="accent2"/>
                </a:solidFill>
                <a:latin typeface="+mn-lt"/>
              </a:rPr>
              <a:t>Still statistically limited,</a:t>
            </a:r>
            <a:r>
              <a:rPr lang="en-GB" sz="2000" kern="0" dirty="0" smtClean="0">
                <a:solidFill>
                  <a:schemeClr val="accent2"/>
                </a:solidFill>
                <a:latin typeface="+mn-lt"/>
              </a:rPr>
              <a:t> so run!</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GB" sz="2000" b="0" i="0" u="none" strike="noStrike" kern="0" cap="none" spc="0" normalizeH="0" baseline="0" noProof="0" dirty="0" smtClean="0">
                <a:ln>
                  <a:noFill/>
                </a:ln>
                <a:solidFill>
                  <a:schemeClr val="accent2"/>
                </a:solidFill>
                <a:effectLst/>
                <a:uLnTx/>
                <a:uFillTx/>
                <a:latin typeface="+mn-lt"/>
              </a:rPr>
              <a:t>Work</a:t>
            </a:r>
            <a:r>
              <a:rPr kumimoji="0" lang="en-GB" sz="2000" b="0" i="0" u="none" strike="noStrike" kern="0" cap="none" spc="0" normalizeH="0" noProof="0" dirty="0" smtClean="0">
                <a:ln>
                  <a:noFill/>
                </a:ln>
                <a:solidFill>
                  <a:schemeClr val="accent2"/>
                </a:solidFill>
                <a:effectLst/>
                <a:uLnTx/>
                <a:uFillTx/>
                <a:latin typeface="+mn-lt"/>
              </a:rPr>
              <a:t> more on systematics.</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lang="en-GB" sz="2000" kern="0" baseline="0" dirty="0" smtClean="0">
                <a:solidFill>
                  <a:schemeClr val="accent2"/>
                </a:solidFill>
                <a:latin typeface="+mn-lt"/>
              </a:rPr>
              <a:t>Measure</a:t>
            </a:r>
            <a:r>
              <a:rPr lang="en-GB" sz="2000" kern="0" dirty="0" smtClean="0">
                <a:solidFill>
                  <a:schemeClr val="accent2"/>
                </a:solidFill>
                <a:latin typeface="+mn-lt"/>
              </a:rPr>
              <a:t> reactor spectrum - input to solving Reactor Anomaly?</a:t>
            </a:r>
            <a:endParaRPr kumimoji="0" lang="en-GB" sz="2000" b="0" i="0" u="none" strike="noStrike" kern="0" cap="none" spc="0" normalizeH="0" baseline="0" noProof="0" dirty="0" smtClean="0">
              <a:ln>
                <a:noFill/>
              </a:ln>
              <a:solidFill>
                <a:schemeClr val="accent2"/>
              </a:solidFill>
              <a:effectLst/>
              <a:uLnTx/>
              <a:uFillTx/>
              <a:latin typeface="+mn-lt"/>
            </a:endParaRPr>
          </a:p>
          <a:p>
            <a:pPr marL="742950" marR="0" lvl="1" indent="-285750" algn="l" defTabSz="914400" rtl="0" eaLnBrk="1" fontAlgn="base" latinLnBrk="0" hangingPunct="1">
              <a:lnSpc>
                <a:spcPct val="90000"/>
              </a:lnSpc>
              <a:spcBef>
                <a:spcPct val="20000"/>
              </a:spcBef>
              <a:spcAft>
                <a:spcPct val="0"/>
              </a:spcAft>
              <a:buClrTx/>
              <a:buSzTx/>
              <a:buFontTx/>
              <a:buChar char="–"/>
              <a:tabLst/>
              <a:defRPr/>
            </a:pPr>
            <a:endParaRPr kumimoji="0" lang="en-GB" sz="2800" b="0" i="0" u="none" strike="noStrike" kern="0" cap="none" spc="0" normalizeH="0" baseline="0" noProof="0" dirty="0" smtClean="0">
              <a:ln>
                <a:noFill/>
              </a:ln>
              <a:solidFill>
                <a:schemeClr val="accent2"/>
              </a:solidFill>
              <a:effectLst/>
              <a:uLnTx/>
              <a:uFillTx/>
              <a:latin typeface="+mn-lt"/>
            </a:endParaRPr>
          </a:p>
        </p:txBody>
      </p:sp>
      <p:pic>
        <p:nvPicPr>
          <p:cNvPr id="6" name="Picture 5"/>
          <p:cNvPicPr>
            <a:picLocks noChangeAspect="1" noChangeArrowheads="1"/>
          </p:cNvPicPr>
          <p:nvPr/>
        </p:nvPicPr>
        <p:blipFill>
          <a:blip r:embed="rId3" cstate="print"/>
          <a:srcRect/>
          <a:stretch>
            <a:fillRect/>
          </a:stretch>
        </p:blipFill>
        <p:spPr bwMode="auto">
          <a:xfrm>
            <a:off x="4429158" y="1756258"/>
            <a:ext cx="2797746" cy="2752862"/>
          </a:xfrm>
          <a:prstGeom prst="rect">
            <a:avLst/>
          </a:prstGeom>
          <a:noFill/>
          <a:ln w="9525">
            <a:noFill/>
            <a:miter lim="800000"/>
            <a:headEnd/>
            <a:tailEnd/>
          </a:ln>
        </p:spPr>
      </p:pic>
      <p:sp>
        <p:nvSpPr>
          <p:cNvPr id="7" name="Rectangle 3"/>
          <p:cNvSpPr txBox="1">
            <a:spLocks noChangeArrowheads="1"/>
          </p:cNvSpPr>
          <p:nvPr/>
        </p:nvSpPr>
        <p:spPr>
          <a:xfrm>
            <a:off x="4067944" y="188640"/>
            <a:ext cx="5076056" cy="4114800"/>
          </a:xfrm>
          <a:prstGeom prst="rect">
            <a:avLst/>
          </a:prstGeom>
        </p:spPr>
        <p:txBody>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GB" sz="2400" b="0" i="0" u="none" strike="noStrike" kern="0" cap="none" spc="0" normalizeH="0" baseline="0" noProof="0" dirty="0" smtClean="0">
                <a:ln>
                  <a:noFill/>
                </a:ln>
                <a:solidFill>
                  <a:schemeClr val="accent2"/>
                </a:solidFill>
                <a:effectLst/>
                <a:uLnTx/>
                <a:uFillTx/>
                <a:latin typeface="+mn-lt"/>
                <a:ea typeface="+mn-ea"/>
                <a:cs typeface="+mn-cs"/>
              </a:rPr>
              <a:t>Issues:</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GB" sz="2000" b="0" i="0" u="none" strike="noStrike" kern="0" cap="none" spc="0" normalizeH="0" baseline="0" noProof="0" dirty="0" smtClean="0">
                <a:ln>
                  <a:noFill/>
                </a:ln>
                <a:solidFill>
                  <a:schemeClr val="accent2"/>
                </a:solidFill>
                <a:effectLst/>
                <a:uLnTx/>
                <a:uFillTx/>
                <a:latin typeface="+mn-lt"/>
              </a:rPr>
              <a:t>Near</a:t>
            </a:r>
            <a:r>
              <a:rPr kumimoji="0" lang="en-GB" sz="2000" b="0" i="0" u="none" strike="noStrike" kern="0" cap="none" spc="0" normalizeH="0" noProof="0" dirty="0" smtClean="0">
                <a:ln>
                  <a:noFill/>
                </a:ln>
                <a:solidFill>
                  <a:schemeClr val="accent2"/>
                </a:solidFill>
                <a:effectLst/>
                <a:uLnTx/>
                <a:uFillTx/>
                <a:latin typeface="+mn-lt"/>
              </a:rPr>
              <a:t> detector spectra deviate from prediction.</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lang="en-GB" sz="2000" kern="0" baseline="0" dirty="0" smtClean="0">
                <a:solidFill>
                  <a:schemeClr val="accent2"/>
                </a:solidFill>
                <a:latin typeface="+mn-lt"/>
              </a:rPr>
              <a:t>RENO spectrum claimed to deviate</a:t>
            </a:r>
            <a:r>
              <a:rPr lang="en-GB" sz="2000" kern="0" dirty="0" smtClean="0">
                <a:solidFill>
                  <a:schemeClr val="accent2"/>
                </a:solidFill>
                <a:latin typeface="+mn-lt"/>
              </a:rPr>
              <a:t> from oscillation prediction – significant?</a:t>
            </a:r>
            <a:endParaRPr kumimoji="0" lang="en-GB" sz="2000" b="0" i="0" u="none" strike="noStrike" kern="0" cap="none" spc="0" normalizeH="0" baseline="0" noProof="0" dirty="0" smtClean="0">
              <a:ln>
                <a:noFill/>
              </a:ln>
              <a:solidFill>
                <a:schemeClr val="accent2"/>
              </a:solidFill>
              <a:effectLst/>
              <a:uLnTx/>
              <a:uFillTx/>
              <a:latin typeface="+mn-lt"/>
            </a:endParaRPr>
          </a:p>
          <a:p>
            <a:pPr marL="742950" marR="0" lvl="1" indent="-285750" algn="l" defTabSz="914400" rtl="0" eaLnBrk="1" fontAlgn="base" latinLnBrk="0" hangingPunct="1">
              <a:lnSpc>
                <a:spcPct val="90000"/>
              </a:lnSpc>
              <a:spcBef>
                <a:spcPct val="20000"/>
              </a:spcBef>
              <a:spcAft>
                <a:spcPct val="0"/>
              </a:spcAft>
              <a:buClrTx/>
              <a:buSzTx/>
              <a:buFontTx/>
              <a:buChar char="–"/>
              <a:tabLst/>
              <a:defRPr/>
            </a:pPr>
            <a:endParaRPr kumimoji="0" lang="en-GB" sz="2800" b="0" i="0" u="none" strike="noStrike" kern="0" cap="none" spc="0" normalizeH="0" baseline="0" noProof="0" dirty="0" smtClean="0">
              <a:ln>
                <a:noFill/>
              </a:ln>
              <a:solidFill>
                <a:schemeClr val="accent2"/>
              </a:solidFill>
              <a:effectLst/>
              <a:uLnTx/>
              <a:uFillTx/>
              <a:latin typeface="+mn-lt"/>
            </a:endParaRPr>
          </a:p>
        </p:txBody>
      </p:sp>
      <p:pic>
        <p:nvPicPr>
          <p:cNvPr id="9" name="Picture 4"/>
          <p:cNvPicPr>
            <a:picLocks noChangeAspect="1" noChangeArrowheads="1"/>
          </p:cNvPicPr>
          <p:nvPr/>
        </p:nvPicPr>
        <p:blipFill>
          <a:blip r:embed="rId4" cstate="print"/>
          <a:srcRect/>
          <a:stretch>
            <a:fillRect/>
          </a:stretch>
        </p:blipFill>
        <p:spPr bwMode="auto">
          <a:xfrm>
            <a:off x="6228184" y="4437112"/>
            <a:ext cx="2520280" cy="25463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5458" name="Picture 2" descr="lisi_pre_sno"/>
          <p:cNvPicPr>
            <a:picLocks noChangeAspect="1" noChangeArrowheads="1"/>
          </p:cNvPicPr>
          <p:nvPr/>
        </p:nvPicPr>
        <p:blipFill>
          <a:blip r:embed="rId3" cstate="print"/>
          <a:srcRect/>
          <a:stretch>
            <a:fillRect/>
          </a:stretch>
        </p:blipFill>
        <p:spPr bwMode="auto">
          <a:xfrm>
            <a:off x="2085975" y="958552"/>
            <a:ext cx="4984750" cy="5638800"/>
          </a:xfrm>
          <a:prstGeom prst="rect">
            <a:avLst/>
          </a:prstGeom>
          <a:noFill/>
        </p:spPr>
      </p:pic>
      <p:sp>
        <p:nvSpPr>
          <p:cNvPr id="1555459" name="Text Box 3"/>
          <p:cNvSpPr txBox="1">
            <a:spLocks noChangeArrowheads="1"/>
          </p:cNvSpPr>
          <p:nvPr/>
        </p:nvSpPr>
        <p:spPr bwMode="auto">
          <a:xfrm>
            <a:off x="1777607" y="385500"/>
            <a:ext cx="5522667" cy="523220"/>
          </a:xfrm>
          <a:prstGeom prst="rect">
            <a:avLst/>
          </a:prstGeom>
          <a:noFill/>
          <a:ln w="22225">
            <a:noFill/>
            <a:miter lim="800000"/>
            <a:headEnd/>
            <a:tailEnd/>
          </a:ln>
          <a:effectLst/>
        </p:spPr>
        <p:txBody>
          <a:bodyPr wrap="none">
            <a:spAutoFit/>
          </a:bodyPr>
          <a:lstStyle/>
          <a:p>
            <a:r>
              <a:rPr lang="en-GB" dirty="0" smtClean="0"/>
              <a:t>Solar </a:t>
            </a:r>
            <a:r>
              <a:rPr lang="en-GB" dirty="0" smtClean="0">
                <a:latin typeface="Symbol" pitchFamily="18" charset="2"/>
              </a:rPr>
              <a:t>n</a:t>
            </a:r>
            <a:r>
              <a:rPr lang="en-GB" dirty="0" smtClean="0"/>
              <a:t> fits prior to SNO/</a:t>
            </a:r>
            <a:r>
              <a:rPr lang="en-GB" dirty="0" err="1" smtClean="0"/>
              <a:t>KamLAND</a:t>
            </a:r>
            <a:endParaRPr lang="en-GB" dirty="0"/>
          </a:p>
        </p:txBody>
      </p:sp>
    </p:spTree>
    <p:extLst>
      <p:ext uri="{BB962C8B-B14F-4D97-AF65-F5344CB8AC3E}">
        <p14:creationId xmlns:p14="http://schemas.microsoft.com/office/powerpoint/2010/main" val="382459889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57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4390" y="908720"/>
            <a:ext cx="3448050" cy="532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57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485775"/>
            <a:ext cx="533400" cy="588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57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27" y="627732"/>
            <a:ext cx="466725" cy="588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57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394369"/>
            <a:ext cx="4314825" cy="635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27584" y="292586"/>
            <a:ext cx="4176464" cy="400110"/>
          </a:xfrm>
          <a:prstGeom prst="rect">
            <a:avLst/>
          </a:prstGeom>
          <a:solidFill>
            <a:srgbClr val="1407B9"/>
          </a:solidFill>
        </p:spPr>
        <p:txBody>
          <a:bodyPr wrap="square" rtlCol="0">
            <a:spAutoFit/>
          </a:bodyPr>
          <a:lstStyle/>
          <a:p>
            <a:r>
              <a:rPr lang="en-GB" sz="2000" dirty="0" smtClean="0"/>
              <a:t>These are 99% </a:t>
            </a:r>
            <a:r>
              <a:rPr lang="en-GB" sz="2000" dirty="0" err="1" smtClean="0"/>
              <a:t>c.l</a:t>
            </a:r>
            <a:r>
              <a:rPr lang="en-GB" sz="2000" dirty="0" smtClean="0"/>
              <a:t>. contours!</a:t>
            </a:r>
            <a:endParaRPr lang="en-GB" sz="2000" dirty="0" smtClean="0"/>
          </a:p>
        </p:txBody>
      </p:sp>
    </p:spTree>
    <p:extLst>
      <p:ext uri="{BB962C8B-B14F-4D97-AF65-F5344CB8AC3E}">
        <p14:creationId xmlns:p14="http://schemas.microsoft.com/office/powerpoint/2010/main" val="255238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755714"/>
                                        </p:tgtEl>
                                        <p:attrNameLst>
                                          <p:attrName>style.visibility</p:attrName>
                                        </p:attrNameLst>
                                      </p:cBhvr>
                                      <p:to>
                                        <p:strVal val="visible"/>
                                      </p:to>
                                    </p:set>
                                    <p:animEffect transition="in" filter="wipe(up)">
                                      <p:cBhvr>
                                        <p:cTn id="14" dur="500"/>
                                        <p:tgtEl>
                                          <p:spTgt spid="755714"/>
                                        </p:tgtEl>
                                      </p:cBhvr>
                                    </p:animEffect>
                                  </p:childTnLst>
                                </p:cTn>
                              </p:par>
                              <p:par>
                                <p:cTn id="15" presetID="22" presetClass="entr" presetSubtype="1" fill="hold" nodeType="withEffect">
                                  <p:stCondLst>
                                    <p:cond delay="0"/>
                                  </p:stCondLst>
                                  <p:childTnLst>
                                    <p:set>
                                      <p:cBhvr>
                                        <p:cTn id="16" dur="1" fill="hold">
                                          <p:stCondLst>
                                            <p:cond delay="0"/>
                                          </p:stCondLst>
                                        </p:cTn>
                                        <p:tgtEl>
                                          <p:spTgt spid="755715"/>
                                        </p:tgtEl>
                                        <p:attrNameLst>
                                          <p:attrName>style.visibility</p:attrName>
                                        </p:attrNameLst>
                                      </p:cBhvr>
                                      <p:to>
                                        <p:strVal val="visible"/>
                                      </p:to>
                                    </p:set>
                                    <p:animEffect transition="in" filter="wipe(up)">
                                      <p:cBhvr>
                                        <p:cTn id="17" dur="500"/>
                                        <p:tgtEl>
                                          <p:spTgt spid="755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7910" y="188640"/>
            <a:ext cx="4810125" cy="651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67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548680"/>
            <a:ext cx="401613" cy="5630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rot="16200000">
            <a:off x="-2104993" y="3048640"/>
            <a:ext cx="4681090" cy="400110"/>
          </a:xfrm>
          <a:prstGeom prst="rect">
            <a:avLst/>
          </a:prstGeom>
          <a:noFill/>
        </p:spPr>
        <p:txBody>
          <a:bodyPr wrap="none" rtlCol="0">
            <a:spAutoFit/>
          </a:bodyPr>
          <a:lstStyle/>
          <a:p>
            <a:r>
              <a:rPr lang="en-GB" sz="2000" dirty="0" smtClean="0"/>
              <a:t>Gonzalez-</a:t>
            </a:r>
            <a:r>
              <a:rPr lang="en-GB" sz="2000" dirty="0" err="1" smtClean="0"/>
              <a:t>Garcia,Maltoni,Salvado,Schwetz</a:t>
            </a:r>
            <a:r>
              <a:rPr lang="en-GB" sz="2000" dirty="0" smtClean="0"/>
              <a:t> </a:t>
            </a:r>
            <a:endParaRPr lang="en-GB" sz="2000" dirty="0"/>
          </a:p>
        </p:txBody>
      </p:sp>
      <p:grpSp>
        <p:nvGrpSpPr>
          <p:cNvPr id="15" name="Group 14"/>
          <p:cNvGrpSpPr/>
          <p:nvPr/>
        </p:nvGrpSpPr>
        <p:grpSpPr>
          <a:xfrm>
            <a:off x="884870" y="620688"/>
            <a:ext cx="2390986" cy="1152128"/>
            <a:chOff x="884870" y="620688"/>
            <a:chExt cx="2390986" cy="1152128"/>
          </a:xfrm>
        </p:grpSpPr>
        <p:cxnSp>
          <p:nvCxnSpPr>
            <p:cNvPr id="5" name="Straight Arrow Connector 4"/>
            <p:cNvCxnSpPr/>
            <p:nvPr/>
          </p:nvCxnSpPr>
          <p:spPr bwMode="auto">
            <a:xfrm>
              <a:off x="3275856" y="620688"/>
              <a:ext cx="0" cy="1152128"/>
            </a:xfrm>
            <a:prstGeom prst="straightConnector1">
              <a:avLst/>
            </a:prstGeom>
            <a:solidFill>
              <a:srgbClr val="FFFFFF"/>
            </a:solidFill>
            <a:ln w="44450" cap="flat" cmpd="sng" algn="ctr">
              <a:solidFill>
                <a:schemeClr val="accent2">
                  <a:lumMod val="75000"/>
                </a:schemeClr>
              </a:solidFill>
              <a:prstDash val="solid"/>
              <a:round/>
              <a:headEnd type="arrow"/>
              <a:tailEnd type="arrow"/>
            </a:ln>
            <a:effectLst/>
          </p:spPr>
        </p:cxnSp>
        <p:sp>
          <p:nvSpPr>
            <p:cNvPr id="7" name="TextBox 6"/>
            <p:cNvSpPr txBox="1"/>
            <p:nvPr/>
          </p:nvSpPr>
          <p:spPr>
            <a:xfrm>
              <a:off x="884870" y="692696"/>
              <a:ext cx="1449436" cy="954107"/>
            </a:xfrm>
            <a:prstGeom prst="rect">
              <a:avLst/>
            </a:prstGeom>
            <a:noFill/>
          </p:spPr>
          <p:txBody>
            <a:bodyPr wrap="none" rtlCol="0">
              <a:spAutoFit/>
            </a:bodyPr>
            <a:lstStyle/>
            <a:p>
              <a:r>
                <a:rPr lang="en-GB" dirty="0" smtClean="0"/>
                <a:t>What is</a:t>
              </a:r>
            </a:p>
            <a:p>
              <a:r>
                <a:rPr lang="en-GB" dirty="0"/>
                <a:t>t</a:t>
              </a:r>
              <a:r>
                <a:rPr lang="en-GB" dirty="0" smtClean="0"/>
                <a:t>he MH?</a:t>
              </a:r>
              <a:endParaRPr lang="en-GB" dirty="0"/>
            </a:p>
          </p:txBody>
        </p:sp>
      </p:grpSp>
      <p:grpSp>
        <p:nvGrpSpPr>
          <p:cNvPr id="16" name="Group 15"/>
          <p:cNvGrpSpPr/>
          <p:nvPr/>
        </p:nvGrpSpPr>
        <p:grpSpPr>
          <a:xfrm>
            <a:off x="809785" y="1628800"/>
            <a:ext cx="3618199" cy="2519120"/>
            <a:chOff x="809785" y="1628800"/>
            <a:chExt cx="3618199" cy="2519120"/>
          </a:xfrm>
        </p:grpSpPr>
        <p:cxnSp>
          <p:nvCxnSpPr>
            <p:cNvPr id="6" name="Straight Arrow Connector 5"/>
            <p:cNvCxnSpPr/>
            <p:nvPr/>
          </p:nvCxnSpPr>
          <p:spPr bwMode="auto">
            <a:xfrm rot="10800000">
              <a:off x="3707904" y="1988840"/>
              <a:ext cx="720080" cy="1588"/>
            </a:xfrm>
            <a:prstGeom prst="straightConnector1">
              <a:avLst/>
            </a:prstGeom>
            <a:solidFill>
              <a:srgbClr val="FFFFFF"/>
            </a:solidFill>
            <a:ln w="44450" cap="flat" cmpd="sng" algn="ctr">
              <a:solidFill>
                <a:schemeClr val="accent2">
                  <a:lumMod val="75000"/>
                </a:schemeClr>
              </a:solidFill>
              <a:prstDash val="solid"/>
              <a:round/>
              <a:headEnd type="arrow"/>
              <a:tailEnd type="arrow"/>
            </a:ln>
            <a:effectLst/>
          </p:spPr>
        </p:cxnSp>
        <p:sp>
          <p:nvSpPr>
            <p:cNvPr id="11" name="TextBox 10"/>
            <p:cNvSpPr txBox="1"/>
            <p:nvPr/>
          </p:nvSpPr>
          <p:spPr>
            <a:xfrm>
              <a:off x="814848" y="1628800"/>
              <a:ext cx="1596912" cy="954107"/>
            </a:xfrm>
            <a:prstGeom prst="rect">
              <a:avLst/>
            </a:prstGeom>
            <a:noFill/>
          </p:spPr>
          <p:txBody>
            <a:bodyPr wrap="none" rtlCol="0">
              <a:spAutoFit/>
            </a:bodyPr>
            <a:lstStyle/>
            <a:p>
              <a:r>
                <a:rPr lang="en-GB" dirty="0" smtClean="0"/>
                <a:t>Is </a:t>
              </a:r>
              <a:r>
                <a:rPr lang="en-GB" dirty="0" smtClean="0">
                  <a:latin typeface="Symbol" pitchFamily="18" charset="2"/>
                </a:rPr>
                <a:t>q</a:t>
              </a:r>
              <a:r>
                <a:rPr lang="en-GB" baseline="-25000" dirty="0" smtClean="0"/>
                <a:t>23</a:t>
              </a:r>
            </a:p>
            <a:p>
              <a:r>
                <a:rPr lang="en-GB" dirty="0" smtClean="0"/>
                <a:t>maximal?</a:t>
              </a:r>
              <a:endParaRPr lang="en-GB" dirty="0"/>
            </a:p>
          </p:txBody>
        </p:sp>
        <p:sp>
          <p:nvSpPr>
            <p:cNvPr id="13" name="TextBox 12"/>
            <p:cNvSpPr txBox="1"/>
            <p:nvPr/>
          </p:nvSpPr>
          <p:spPr>
            <a:xfrm>
              <a:off x="809785" y="2762925"/>
              <a:ext cx="1745991" cy="1384995"/>
            </a:xfrm>
            <a:prstGeom prst="rect">
              <a:avLst/>
            </a:prstGeom>
            <a:noFill/>
          </p:spPr>
          <p:txBody>
            <a:bodyPr wrap="none" rtlCol="0">
              <a:spAutoFit/>
            </a:bodyPr>
            <a:lstStyle/>
            <a:p>
              <a:r>
                <a:rPr lang="en-GB" dirty="0" smtClean="0"/>
                <a:t>If </a:t>
              </a:r>
              <a:r>
                <a:rPr lang="en-GB" dirty="0" smtClean="0">
                  <a:latin typeface="Symbol" pitchFamily="18" charset="2"/>
                </a:rPr>
                <a:t>q</a:t>
              </a:r>
              <a:r>
                <a:rPr lang="en-GB" baseline="-25000" dirty="0" smtClean="0"/>
                <a:t>23</a:t>
              </a:r>
              <a:r>
                <a:rPr lang="en-GB" dirty="0" smtClean="0"/>
                <a:t>≠45º</a:t>
              </a:r>
            </a:p>
            <a:p>
              <a:r>
                <a:rPr lang="en-GB" dirty="0"/>
                <a:t>w</a:t>
              </a:r>
              <a:r>
                <a:rPr lang="en-GB" dirty="0" smtClean="0"/>
                <a:t>hat is </a:t>
              </a:r>
            </a:p>
            <a:p>
              <a:r>
                <a:rPr lang="en-GB" dirty="0"/>
                <a:t>t</a:t>
              </a:r>
              <a:r>
                <a:rPr lang="en-GB" dirty="0" smtClean="0"/>
                <a:t>he octant?</a:t>
              </a:r>
              <a:endParaRPr lang="en-GB" dirty="0"/>
            </a:p>
          </p:txBody>
        </p:sp>
      </p:grpSp>
      <p:grpSp>
        <p:nvGrpSpPr>
          <p:cNvPr id="17" name="Group 16"/>
          <p:cNvGrpSpPr/>
          <p:nvPr/>
        </p:nvGrpSpPr>
        <p:grpSpPr>
          <a:xfrm>
            <a:off x="6732240" y="2420888"/>
            <a:ext cx="2008081" cy="1872208"/>
            <a:chOff x="6732240" y="2420888"/>
            <a:chExt cx="2008081" cy="1872208"/>
          </a:xfrm>
        </p:grpSpPr>
        <p:cxnSp>
          <p:nvCxnSpPr>
            <p:cNvPr id="9" name="Straight Arrow Connector 8"/>
            <p:cNvCxnSpPr/>
            <p:nvPr/>
          </p:nvCxnSpPr>
          <p:spPr bwMode="auto">
            <a:xfrm>
              <a:off x="6732240" y="2420888"/>
              <a:ext cx="0" cy="1872208"/>
            </a:xfrm>
            <a:prstGeom prst="straightConnector1">
              <a:avLst/>
            </a:prstGeom>
            <a:solidFill>
              <a:srgbClr val="FFFFFF"/>
            </a:solidFill>
            <a:ln w="44450" cap="flat" cmpd="sng" algn="ctr">
              <a:solidFill>
                <a:schemeClr val="accent2">
                  <a:lumMod val="75000"/>
                </a:schemeClr>
              </a:solidFill>
              <a:prstDash val="solid"/>
              <a:round/>
              <a:headEnd type="arrow"/>
              <a:tailEnd type="arrow"/>
            </a:ln>
            <a:effectLst/>
          </p:spPr>
        </p:cxnSp>
        <p:sp>
          <p:nvSpPr>
            <p:cNvPr id="14" name="TextBox 13"/>
            <p:cNvSpPr txBox="1"/>
            <p:nvPr/>
          </p:nvSpPr>
          <p:spPr>
            <a:xfrm>
              <a:off x="7451186" y="2906941"/>
              <a:ext cx="1289135" cy="954107"/>
            </a:xfrm>
            <a:prstGeom prst="rect">
              <a:avLst/>
            </a:prstGeom>
            <a:noFill/>
          </p:spPr>
          <p:txBody>
            <a:bodyPr wrap="none" rtlCol="0">
              <a:spAutoFit/>
            </a:bodyPr>
            <a:lstStyle/>
            <a:p>
              <a:r>
                <a:rPr lang="en-GB" dirty="0" smtClean="0"/>
                <a:t>What is</a:t>
              </a:r>
            </a:p>
            <a:p>
              <a:r>
                <a:rPr lang="en-GB" dirty="0" smtClean="0">
                  <a:latin typeface="Symbol" pitchFamily="18" charset="2"/>
                </a:rPr>
                <a:t>d?</a:t>
              </a:r>
              <a:endParaRPr lang="en-GB" dirty="0">
                <a:latin typeface="Symbol" pitchFamily="18" charset="2"/>
              </a:endParaRPr>
            </a:p>
          </p:txBody>
        </p:sp>
      </p:grpSp>
    </p:spTree>
    <p:extLst>
      <p:ext uri="{BB962C8B-B14F-4D97-AF65-F5344CB8AC3E}">
        <p14:creationId xmlns:p14="http://schemas.microsoft.com/office/powerpoint/2010/main" val="394986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2401564"/>
            <a:ext cx="4828729" cy="4483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7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27984" cy="4280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679288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7029400"/>
          </a:xfrm>
          <a:prstGeom prst="rect">
            <a:avLst/>
          </a:prstGeom>
          <a:solidFill>
            <a:srgbClr val="FFFFFF"/>
          </a:solidFill>
          <a:ln w="444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smtClean="0">
              <a:ln>
                <a:noFill/>
              </a:ln>
              <a:solidFill>
                <a:schemeClr val="accent6"/>
              </a:solidFill>
              <a:effectLst/>
              <a:latin typeface="Times New Roman" pitchFamily="18" charset="0"/>
            </a:endParaRPr>
          </a:p>
        </p:txBody>
      </p:sp>
      <p:sp>
        <p:nvSpPr>
          <p:cNvPr id="8" name="TextBox 7"/>
          <p:cNvSpPr txBox="1"/>
          <p:nvPr/>
        </p:nvSpPr>
        <p:spPr>
          <a:xfrm>
            <a:off x="73349" y="44624"/>
            <a:ext cx="5578771" cy="523220"/>
          </a:xfrm>
          <a:prstGeom prst="rect">
            <a:avLst/>
          </a:prstGeom>
          <a:noFill/>
        </p:spPr>
        <p:txBody>
          <a:bodyPr wrap="none" rtlCol="0">
            <a:spAutoFit/>
          </a:bodyPr>
          <a:lstStyle/>
          <a:p>
            <a:r>
              <a:rPr lang="en-GB" dirty="0" smtClean="0">
                <a:solidFill>
                  <a:schemeClr val="accent6"/>
                </a:solidFill>
              </a:rPr>
              <a:t>Global Fits (NB: post Neutrino 2012)</a:t>
            </a:r>
            <a:endParaRPr lang="en-GB" dirty="0">
              <a:solidFill>
                <a:schemeClr val="accent6"/>
              </a:solidFill>
            </a:endParaRPr>
          </a:p>
        </p:txBody>
      </p:sp>
      <p:pic>
        <p:nvPicPr>
          <p:cNvPr id="1852418" name="Picture 2"/>
          <p:cNvPicPr>
            <a:picLocks noChangeAspect="1" noChangeArrowheads="1"/>
          </p:cNvPicPr>
          <p:nvPr/>
        </p:nvPicPr>
        <p:blipFill>
          <a:blip r:embed="rId2" cstate="print"/>
          <a:srcRect/>
          <a:stretch>
            <a:fillRect/>
          </a:stretch>
        </p:blipFill>
        <p:spPr bwMode="auto">
          <a:xfrm>
            <a:off x="623888" y="548680"/>
            <a:ext cx="7896225" cy="5238750"/>
          </a:xfrm>
          <a:prstGeom prst="rect">
            <a:avLst/>
          </a:prstGeom>
          <a:noFill/>
          <a:ln w="9525">
            <a:noFill/>
            <a:miter lim="800000"/>
            <a:headEnd/>
            <a:tailEnd/>
          </a:ln>
        </p:spPr>
      </p:pic>
      <p:pic>
        <p:nvPicPr>
          <p:cNvPr id="1852419" name="Picture 3"/>
          <p:cNvPicPr>
            <a:picLocks noChangeAspect="1" noChangeArrowheads="1"/>
          </p:cNvPicPr>
          <p:nvPr/>
        </p:nvPicPr>
        <p:blipFill>
          <a:blip r:embed="rId3" cstate="print"/>
          <a:srcRect/>
          <a:stretch>
            <a:fillRect/>
          </a:stretch>
        </p:blipFill>
        <p:spPr bwMode="auto">
          <a:xfrm>
            <a:off x="1475656" y="5661248"/>
            <a:ext cx="6192688" cy="848744"/>
          </a:xfrm>
          <a:prstGeom prst="rect">
            <a:avLst/>
          </a:prstGeom>
          <a:noFill/>
          <a:ln w="9525">
            <a:noFill/>
            <a:miter lim="800000"/>
            <a:headEnd/>
            <a:tailEnd/>
          </a:ln>
        </p:spPr>
      </p:pic>
      <p:pic>
        <p:nvPicPr>
          <p:cNvPr id="1852420" name="Picture 4"/>
          <p:cNvPicPr>
            <a:picLocks noChangeAspect="1" noChangeArrowheads="1"/>
          </p:cNvPicPr>
          <p:nvPr/>
        </p:nvPicPr>
        <p:blipFill>
          <a:blip r:embed="rId4" cstate="print"/>
          <a:srcRect/>
          <a:stretch>
            <a:fillRect/>
          </a:stretch>
        </p:blipFill>
        <p:spPr bwMode="auto">
          <a:xfrm>
            <a:off x="0" y="620688"/>
            <a:ext cx="453276" cy="5423123"/>
          </a:xfrm>
          <a:prstGeom prst="rect">
            <a:avLst/>
          </a:prstGeom>
          <a:noFill/>
          <a:ln w="9525">
            <a:noFill/>
            <a:miter lim="800000"/>
            <a:headEnd/>
            <a:tailEnd/>
          </a:ln>
        </p:spPr>
      </p:pic>
    </p:spTree>
    <p:extLst>
      <p:ext uri="{BB962C8B-B14F-4D97-AF65-F5344CB8AC3E}">
        <p14:creationId xmlns:p14="http://schemas.microsoft.com/office/powerpoint/2010/main" val="11559427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80512" cy="7029400"/>
          </a:xfrm>
          <a:prstGeom prst="rect">
            <a:avLst/>
          </a:prstGeom>
          <a:solidFill>
            <a:srgbClr val="FFFFFF"/>
          </a:solidFill>
          <a:ln w="444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smtClean="0">
              <a:ln>
                <a:noFill/>
              </a:ln>
              <a:solidFill>
                <a:schemeClr val="accent6"/>
              </a:solidFill>
              <a:effectLst/>
              <a:latin typeface="Times New Roman" pitchFamily="18" charset="0"/>
            </a:endParaRPr>
          </a:p>
        </p:txBody>
      </p:sp>
      <p:sp>
        <p:nvSpPr>
          <p:cNvPr id="8" name="TextBox 7"/>
          <p:cNvSpPr txBox="1"/>
          <p:nvPr/>
        </p:nvSpPr>
        <p:spPr>
          <a:xfrm>
            <a:off x="0" y="0"/>
            <a:ext cx="2276585" cy="461665"/>
          </a:xfrm>
          <a:prstGeom prst="rect">
            <a:avLst/>
          </a:prstGeom>
          <a:noFill/>
        </p:spPr>
        <p:txBody>
          <a:bodyPr wrap="none" rtlCol="0">
            <a:spAutoFit/>
          </a:bodyPr>
          <a:lstStyle/>
          <a:p>
            <a:r>
              <a:rPr lang="en-GB" sz="2400" dirty="0" smtClean="0">
                <a:solidFill>
                  <a:schemeClr val="accent6"/>
                </a:solidFill>
              </a:rPr>
              <a:t>Sterile Neutrinos</a:t>
            </a:r>
            <a:endParaRPr lang="en-GB" sz="2400" dirty="0">
              <a:solidFill>
                <a:schemeClr val="accent6"/>
              </a:solidFill>
            </a:endParaRPr>
          </a:p>
        </p:txBody>
      </p:sp>
      <p:grpSp>
        <p:nvGrpSpPr>
          <p:cNvPr id="6" name="Group 5"/>
          <p:cNvGrpSpPr/>
          <p:nvPr/>
        </p:nvGrpSpPr>
        <p:grpSpPr>
          <a:xfrm>
            <a:off x="1907704" y="1052736"/>
            <a:ext cx="4680520" cy="4464496"/>
            <a:chOff x="0" y="0"/>
            <a:chExt cx="3431945" cy="3068960"/>
          </a:xfrm>
        </p:grpSpPr>
        <p:pic>
          <p:nvPicPr>
            <p:cNvPr id="7" name="Picture 21"/>
            <p:cNvPicPr>
              <a:picLocks noChangeAspect="1" noChangeArrowheads="1"/>
            </p:cNvPicPr>
            <p:nvPr/>
          </p:nvPicPr>
          <p:blipFill>
            <a:blip r:embed="rId2" cstate="print"/>
            <a:srcRect/>
            <a:stretch>
              <a:fillRect/>
            </a:stretch>
          </p:blipFill>
          <p:spPr bwMode="auto">
            <a:xfrm>
              <a:off x="467544" y="0"/>
              <a:ext cx="2671354" cy="3068960"/>
            </a:xfrm>
            <a:prstGeom prst="rect">
              <a:avLst/>
            </a:prstGeom>
            <a:noFill/>
            <a:ln w="25400" algn="ctr">
              <a:noFill/>
              <a:miter lim="800000"/>
              <a:headEnd/>
              <a:tailEnd/>
            </a:ln>
            <a:effectLst/>
          </p:spPr>
        </p:pic>
        <p:sp>
          <p:nvSpPr>
            <p:cNvPr id="9" name="Rectangle 8"/>
            <p:cNvSpPr/>
            <p:nvPr/>
          </p:nvSpPr>
          <p:spPr bwMode="auto">
            <a:xfrm>
              <a:off x="0" y="0"/>
              <a:ext cx="2843808" cy="836712"/>
            </a:xfrm>
            <a:prstGeom prst="rect">
              <a:avLst/>
            </a:prstGeom>
            <a:solidFill>
              <a:srgbClr val="FFFFFF"/>
            </a:solidFill>
            <a:ln w="444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66FFFF"/>
                </a:solidFill>
                <a:effectLst/>
                <a:latin typeface="Times New Roman" pitchFamily="18" charset="0"/>
              </a:endParaRPr>
            </a:p>
          </p:txBody>
        </p:sp>
        <p:sp>
          <p:nvSpPr>
            <p:cNvPr id="10" name="TextBox 9"/>
            <p:cNvSpPr txBox="1"/>
            <p:nvPr/>
          </p:nvSpPr>
          <p:spPr>
            <a:xfrm>
              <a:off x="323528" y="188640"/>
              <a:ext cx="3108417" cy="523220"/>
            </a:xfrm>
            <a:prstGeom prst="rect">
              <a:avLst/>
            </a:prstGeom>
            <a:solidFill>
              <a:schemeClr val="accent6"/>
            </a:solidFill>
          </p:spPr>
          <p:txBody>
            <a:bodyPr wrap="square" rtlCol="0">
              <a:spAutoFit/>
            </a:bodyPr>
            <a:lstStyle/>
            <a:p>
              <a:r>
                <a:rPr lang="en-GB" dirty="0" smtClean="0"/>
                <a:t>LSND Starts it all...</a:t>
              </a:r>
              <a:endParaRPr lang="en-GB"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80512" cy="7029400"/>
          </a:xfrm>
          <a:prstGeom prst="rect">
            <a:avLst/>
          </a:prstGeom>
          <a:solidFill>
            <a:srgbClr val="FFFFFF"/>
          </a:solidFill>
          <a:ln w="444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smtClean="0">
              <a:ln>
                <a:noFill/>
              </a:ln>
              <a:solidFill>
                <a:schemeClr val="accent6"/>
              </a:solidFill>
              <a:effectLst/>
              <a:latin typeface="Times New Roman" pitchFamily="18" charset="0"/>
            </a:endParaRPr>
          </a:p>
        </p:txBody>
      </p:sp>
      <p:sp>
        <p:nvSpPr>
          <p:cNvPr id="8" name="TextBox 7"/>
          <p:cNvSpPr txBox="1"/>
          <p:nvPr/>
        </p:nvSpPr>
        <p:spPr>
          <a:xfrm>
            <a:off x="107504" y="-27384"/>
            <a:ext cx="6055504" cy="461665"/>
          </a:xfrm>
          <a:prstGeom prst="rect">
            <a:avLst/>
          </a:prstGeom>
          <a:noFill/>
        </p:spPr>
        <p:txBody>
          <a:bodyPr wrap="none" rtlCol="0">
            <a:spAutoFit/>
          </a:bodyPr>
          <a:lstStyle/>
          <a:p>
            <a:r>
              <a:rPr lang="en-GB" sz="2400" dirty="0" smtClean="0">
                <a:solidFill>
                  <a:schemeClr val="accent6"/>
                </a:solidFill>
              </a:rPr>
              <a:t>New </a:t>
            </a:r>
            <a:r>
              <a:rPr lang="en-GB" sz="2400" dirty="0" err="1" smtClean="0">
                <a:solidFill>
                  <a:schemeClr val="accent6"/>
                </a:solidFill>
              </a:rPr>
              <a:t>MiniBooNE</a:t>
            </a:r>
            <a:r>
              <a:rPr lang="en-GB" sz="2400" dirty="0" smtClean="0">
                <a:solidFill>
                  <a:schemeClr val="accent6"/>
                </a:solidFill>
              </a:rPr>
              <a:t> Results (from C. Polly’s talk)</a:t>
            </a:r>
            <a:endParaRPr lang="en-GB" sz="2400" dirty="0">
              <a:solidFill>
                <a:schemeClr val="accent6"/>
              </a:solidFill>
            </a:endParaRPr>
          </a:p>
        </p:txBody>
      </p:sp>
      <p:grpSp>
        <p:nvGrpSpPr>
          <p:cNvPr id="2" name="Group 5"/>
          <p:cNvGrpSpPr/>
          <p:nvPr/>
        </p:nvGrpSpPr>
        <p:grpSpPr>
          <a:xfrm>
            <a:off x="2987824" y="1844824"/>
            <a:ext cx="3419872" cy="2996952"/>
            <a:chOff x="0" y="0"/>
            <a:chExt cx="3431945" cy="3068960"/>
          </a:xfrm>
        </p:grpSpPr>
        <p:pic>
          <p:nvPicPr>
            <p:cNvPr id="7" name="Picture 21"/>
            <p:cNvPicPr>
              <a:picLocks noChangeAspect="1" noChangeArrowheads="1"/>
            </p:cNvPicPr>
            <p:nvPr/>
          </p:nvPicPr>
          <p:blipFill>
            <a:blip r:embed="rId2" cstate="print"/>
            <a:srcRect/>
            <a:stretch>
              <a:fillRect/>
            </a:stretch>
          </p:blipFill>
          <p:spPr bwMode="auto">
            <a:xfrm>
              <a:off x="467544" y="0"/>
              <a:ext cx="2671354" cy="3068960"/>
            </a:xfrm>
            <a:prstGeom prst="rect">
              <a:avLst/>
            </a:prstGeom>
            <a:noFill/>
            <a:ln w="25400" algn="ctr">
              <a:noFill/>
              <a:miter lim="800000"/>
              <a:headEnd/>
              <a:tailEnd/>
            </a:ln>
            <a:effectLst/>
          </p:spPr>
        </p:pic>
        <p:sp>
          <p:nvSpPr>
            <p:cNvPr id="9" name="Rectangle 8"/>
            <p:cNvSpPr/>
            <p:nvPr/>
          </p:nvSpPr>
          <p:spPr bwMode="auto">
            <a:xfrm>
              <a:off x="0" y="0"/>
              <a:ext cx="2843808" cy="836712"/>
            </a:xfrm>
            <a:prstGeom prst="rect">
              <a:avLst/>
            </a:prstGeom>
            <a:solidFill>
              <a:srgbClr val="FFFFFF"/>
            </a:solidFill>
            <a:ln w="444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66FFFF"/>
                </a:solidFill>
                <a:effectLst/>
                <a:latin typeface="Times New Roman" pitchFamily="18" charset="0"/>
              </a:endParaRPr>
            </a:p>
          </p:txBody>
        </p:sp>
        <p:sp>
          <p:nvSpPr>
            <p:cNvPr id="10" name="TextBox 9"/>
            <p:cNvSpPr txBox="1"/>
            <p:nvPr/>
          </p:nvSpPr>
          <p:spPr>
            <a:xfrm>
              <a:off x="323528" y="188640"/>
              <a:ext cx="3108417" cy="523220"/>
            </a:xfrm>
            <a:prstGeom prst="rect">
              <a:avLst/>
            </a:prstGeom>
            <a:solidFill>
              <a:schemeClr val="accent6"/>
            </a:solidFill>
          </p:spPr>
          <p:txBody>
            <a:bodyPr wrap="square" rtlCol="0">
              <a:spAutoFit/>
            </a:bodyPr>
            <a:lstStyle/>
            <a:p>
              <a:r>
                <a:rPr lang="en-GB" dirty="0" smtClean="0"/>
                <a:t>LSND Starts it all...</a:t>
              </a:r>
              <a:endParaRPr lang="en-GB" dirty="0"/>
            </a:p>
          </p:txBody>
        </p:sp>
      </p:grpSp>
      <p:pic>
        <p:nvPicPr>
          <p:cNvPr id="898050" name="Picture 2"/>
          <p:cNvPicPr>
            <a:picLocks noChangeAspect="1" noChangeArrowheads="1"/>
          </p:cNvPicPr>
          <p:nvPr/>
        </p:nvPicPr>
        <p:blipFill>
          <a:blip r:embed="rId3" cstate="print"/>
          <a:srcRect/>
          <a:stretch>
            <a:fillRect/>
          </a:stretch>
        </p:blipFill>
        <p:spPr bwMode="auto">
          <a:xfrm>
            <a:off x="179512" y="379881"/>
            <a:ext cx="8640960" cy="647812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7029400"/>
          </a:xfrm>
          <a:prstGeom prst="rect">
            <a:avLst/>
          </a:prstGeom>
          <a:solidFill>
            <a:srgbClr val="FFFFFF"/>
          </a:solidFill>
          <a:ln w="444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smtClean="0">
              <a:ln>
                <a:noFill/>
              </a:ln>
              <a:solidFill>
                <a:schemeClr val="accent6"/>
              </a:solidFill>
              <a:effectLst/>
              <a:latin typeface="Times New Roman" pitchFamily="18" charset="0"/>
            </a:endParaRPr>
          </a:p>
        </p:txBody>
      </p:sp>
      <p:sp>
        <p:nvSpPr>
          <p:cNvPr id="8" name="TextBox 7"/>
          <p:cNvSpPr txBox="1"/>
          <p:nvPr/>
        </p:nvSpPr>
        <p:spPr>
          <a:xfrm>
            <a:off x="0" y="0"/>
            <a:ext cx="5094664" cy="954107"/>
          </a:xfrm>
          <a:prstGeom prst="rect">
            <a:avLst/>
          </a:prstGeom>
          <a:noFill/>
        </p:spPr>
        <p:txBody>
          <a:bodyPr wrap="none" rtlCol="0">
            <a:spAutoFit/>
          </a:bodyPr>
          <a:lstStyle/>
          <a:p>
            <a:pPr algn="l"/>
            <a:r>
              <a:rPr lang="en-GB" dirty="0" smtClean="0">
                <a:solidFill>
                  <a:schemeClr val="accent6"/>
                </a:solidFill>
              </a:rPr>
              <a:t>Other Indications of Sterile </a:t>
            </a:r>
            <a:r>
              <a:rPr lang="en-GB" dirty="0" smtClean="0">
                <a:solidFill>
                  <a:schemeClr val="accent6"/>
                </a:solidFill>
                <a:latin typeface="Symbol" pitchFamily="18" charset="2"/>
              </a:rPr>
              <a:t>n </a:t>
            </a:r>
          </a:p>
          <a:p>
            <a:r>
              <a:rPr lang="en-GB" dirty="0" smtClean="0">
                <a:solidFill>
                  <a:schemeClr val="accent6"/>
                </a:solidFill>
              </a:rPr>
              <a:t>(or underestimates of systematics)</a:t>
            </a:r>
            <a:endParaRPr lang="en-GB" dirty="0">
              <a:solidFill>
                <a:schemeClr val="accent6"/>
              </a:solidFill>
              <a:latin typeface="Symbol" pitchFamily="18" charset="2"/>
            </a:endParaRPr>
          </a:p>
        </p:txBody>
      </p:sp>
      <p:pic>
        <p:nvPicPr>
          <p:cNvPr id="899074" name="Picture 2"/>
          <p:cNvPicPr>
            <a:picLocks noChangeAspect="1" noChangeArrowheads="1"/>
          </p:cNvPicPr>
          <p:nvPr/>
        </p:nvPicPr>
        <p:blipFill>
          <a:blip r:embed="rId2" cstate="print"/>
          <a:srcRect/>
          <a:stretch>
            <a:fillRect/>
          </a:stretch>
        </p:blipFill>
        <p:spPr bwMode="auto">
          <a:xfrm>
            <a:off x="1043608" y="908720"/>
            <a:ext cx="6829425" cy="3638550"/>
          </a:xfrm>
          <a:prstGeom prst="rect">
            <a:avLst/>
          </a:prstGeom>
          <a:noFill/>
          <a:ln w="9525">
            <a:noFill/>
            <a:miter lim="800000"/>
            <a:headEnd/>
            <a:tailEnd/>
          </a:ln>
        </p:spPr>
      </p:pic>
      <p:pic>
        <p:nvPicPr>
          <p:cNvPr id="899075" name="Picture 3"/>
          <p:cNvPicPr>
            <a:picLocks noChangeAspect="1" noChangeArrowheads="1"/>
          </p:cNvPicPr>
          <p:nvPr/>
        </p:nvPicPr>
        <p:blipFill>
          <a:blip r:embed="rId3" cstate="print"/>
          <a:srcRect/>
          <a:stretch>
            <a:fillRect/>
          </a:stretch>
        </p:blipFill>
        <p:spPr bwMode="auto">
          <a:xfrm>
            <a:off x="5364088" y="4293096"/>
            <a:ext cx="2736304" cy="2789128"/>
          </a:xfrm>
          <a:prstGeom prst="rect">
            <a:avLst/>
          </a:prstGeom>
          <a:noFill/>
          <a:ln w="9525">
            <a:noFill/>
            <a:miter lim="800000"/>
            <a:headEnd/>
            <a:tailEnd/>
          </a:ln>
        </p:spPr>
      </p:pic>
      <p:sp>
        <p:nvSpPr>
          <p:cNvPr id="6" name="TextBox 5"/>
          <p:cNvSpPr txBox="1"/>
          <p:nvPr/>
        </p:nvSpPr>
        <p:spPr>
          <a:xfrm>
            <a:off x="2627784" y="4653136"/>
            <a:ext cx="2764924" cy="523220"/>
          </a:xfrm>
          <a:prstGeom prst="rect">
            <a:avLst/>
          </a:prstGeom>
          <a:noFill/>
        </p:spPr>
        <p:txBody>
          <a:bodyPr wrap="none" rtlCol="0">
            <a:spAutoFit/>
          </a:bodyPr>
          <a:lstStyle/>
          <a:p>
            <a:r>
              <a:rPr lang="en-GB" dirty="0" smtClean="0">
                <a:solidFill>
                  <a:schemeClr val="accent2"/>
                </a:solidFill>
              </a:rPr>
              <a:t>Gallium Anomaly</a:t>
            </a:r>
            <a:endParaRPr lang="en-GB" dirty="0">
              <a:solidFill>
                <a:schemeClr val="accent2"/>
              </a:solidFill>
            </a:endParaRPr>
          </a:p>
        </p:txBody>
      </p:sp>
      <p:sp>
        <p:nvSpPr>
          <p:cNvPr id="7" name="TextBox 6"/>
          <p:cNvSpPr txBox="1"/>
          <p:nvPr/>
        </p:nvSpPr>
        <p:spPr>
          <a:xfrm>
            <a:off x="611560" y="5517232"/>
            <a:ext cx="4320480" cy="830997"/>
          </a:xfrm>
          <a:prstGeom prst="rect">
            <a:avLst/>
          </a:prstGeom>
          <a:solidFill>
            <a:srgbClr val="1407B9"/>
          </a:solidFill>
        </p:spPr>
        <p:txBody>
          <a:bodyPr wrap="square" rtlCol="0">
            <a:spAutoFit/>
          </a:bodyPr>
          <a:lstStyle/>
          <a:p>
            <a:r>
              <a:rPr lang="en-GB" sz="2400" dirty="0" smtClean="0"/>
              <a:t>Must include all data (CDHS, atmos. </a:t>
            </a:r>
            <a:r>
              <a:rPr lang="en-GB" sz="2400" dirty="0" smtClean="0">
                <a:latin typeface="Symbol" pitchFamily="18" charset="2"/>
              </a:rPr>
              <a:t>n</a:t>
            </a:r>
            <a:r>
              <a:rPr lang="en-GB" sz="2400" dirty="0" smtClean="0"/>
              <a:t>, MINOS, etc.)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002" name="Rectangle 2"/>
          <p:cNvSpPr>
            <a:spLocks noGrp="1" noChangeArrowheads="1"/>
          </p:cNvSpPr>
          <p:nvPr>
            <p:ph type="body" idx="1"/>
          </p:nvPr>
        </p:nvSpPr>
        <p:spPr>
          <a:xfrm>
            <a:off x="827088" y="2708275"/>
            <a:ext cx="7772400" cy="5334000"/>
          </a:xfrm>
          <a:noFill/>
          <a:ln/>
        </p:spPr>
        <p:txBody>
          <a:bodyPr/>
          <a:lstStyle/>
          <a:p>
            <a:r>
              <a:rPr lang="en-GB" sz="2800" i="1">
                <a:latin typeface="Arial" charset="0"/>
              </a:rPr>
              <a:t>Ray deployed large tanks containing carbon tetrachloride near reactors.</a:t>
            </a:r>
          </a:p>
          <a:p>
            <a:r>
              <a:rPr lang="en-GB" sz="2800" i="1">
                <a:latin typeface="Arial" charset="0"/>
              </a:rPr>
              <a:t>If</a:t>
            </a:r>
            <a:r>
              <a:rPr lang="en-GB" sz="2800" i="1">
                <a:latin typeface="Arial" charset="0"/>
                <a:sym typeface="Symbol" pitchFamily="18" charset="2"/>
              </a:rPr>
              <a:t></a:t>
            </a:r>
            <a:r>
              <a:rPr lang="en-GB" sz="2800" i="1">
                <a:latin typeface="Symbol" pitchFamily="18" charset="2"/>
              </a:rPr>
              <a:t>n</a:t>
            </a:r>
            <a:r>
              <a:rPr lang="en-GB" sz="2800" i="1">
                <a:latin typeface="Arial" charset="0"/>
              </a:rPr>
              <a:t> = </a:t>
            </a:r>
            <a:r>
              <a:rPr lang="en-GB" sz="2800" i="1">
                <a:latin typeface="Symbol" pitchFamily="18" charset="2"/>
                <a:sym typeface="Symbol" pitchFamily="18" charset="2"/>
              </a:rPr>
              <a:t>n</a:t>
            </a:r>
            <a:r>
              <a:rPr lang="en-GB" sz="2800" i="1" baseline="-25000">
                <a:latin typeface="Arial" charset="0"/>
                <a:sym typeface="Symbol" pitchFamily="18" charset="2"/>
              </a:rPr>
              <a:t>  </a:t>
            </a:r>
            <a:r>
              <a:rPr lang="en-GB" sz="2800" i="1">
                <a:latin typeface="Arial" charset="0"/>
                <a:sym typeface="Symbol" pitchFamily="18" charset="2"/>
              </a:rPr>
              <a:t>you would expect to see </a:t>
            </a:r>
            <a:r>
              <a:rPr lang="en-GB" sz="2800" i="1" baseline="30000">
                <a:latin typeface="Arial" charset="0"/>
                <a:sym typeface="Symbol" pitchFamily="18" charset="2"/>
              </a:rPr>
              <a:t>37</a:t>
            </a:r>
            <a:r>
              <a:rPr lang="en-GB" sz="2800" i="1">
                <a:latin typeface="Arial" charset="0"/>
                <a:sym typeface="Symbol" pitchFamily="18" charset="2"/>
              </a:rPr>
              <a:t>Ar produced by this reaction.  </a:t>
            </a:r>
          </a:p>
          <a:p>
            <a:r>
              <a:rPr lang="en-GB" sz="2800" i="1">
                <a:latin typeface="Arial" charset="0"/>
                <a:sym typeface="Symbol" pitchFamily="18" charset="2"/>
              </a:rPr>
              <a:t>By 1957 enough sensitivity had been reached to show that the rate was too small, from which it was concluded that  </a:t>
            </a:r>
            <a:r>
              <a:rPr lang="en-GB" sz="2800" i="1">
                <a:latin typeface="Symbol" pitchFamily="18" charset="2"/>
              </a:rPr>
              <a:t>n</a:t>
            </a:r>
            <a:r>
              <a:rPr lang="en-GB" sz="2800" i="1">
                <a:latin typeface="Arial" charset="0"/>
              </a:rPr>
              <a:t> </a:t>
            </a:r>
            <a:r>
              <a:rPr lang="en-GB" sz="2800" i="1">
                <a:latin typeface="Arial" charset="0"/>
                <a:cs typeface="Arial" charset="0"/>
              </a:rPr>
              <a:t>≠</a:t>
            </a:r>
            <a:r>
              <a:rPr lang="en-GB" sz="2800" i="1">
                <a:latin typeface="Arial" charset="0"/>
              </a:rPr>
              <a:t> </a:t>
            </a:r>
            <a:r>
              <a:rPr lang="en-GB" sz="2800" i="1">
                <a:latin typeface="Symbol" pitchFamily="18" charset="2"/>
                <a:sym typeface="Symbol" pitchFamily="18" charset="2"/>
              </a:rPr>
              <a:t>n</a:t>
            </a:r>
            <a:r>
              <a:rPr lang="en-GB" sz="2800" i="1" baseline="-25000">
                <a:latin typeface="Arial" charset="0"/>
                <a:sym typeface="Symbol" pitchFamily="18" charset="2"/>
              </a:rPr>
              <a:t> .</a:t>
            </a:r>
          </a:p>
          <a:p>
            <a:r>
              <a:rPr lang="en-GB" sz="2800" i="1">
                <a:latin typeface="Arial" charset="0"/>
                <a:sym typeface="Symbol" pitchFamily="18" charset="2"/>
              </a:rPr>
              <a:t>This is wrong, because P is violated in weak interactions!</a:t>
            </a:r>
          </a:p>
        </p:txBody>
      </p:sp>
      <p:pic>
        <p:nvPicPr>
          <p:cNvPr id="1536003" name="Picture 3"/>
          <p:cNvPicPr>
            <a:picLocks noChangeAspect="1" noChangeArrowheads="1"/>
          </p:cNvPicPr>
          <p:nvPr/>
        </p:nvPicPr>
        <p:blipFill>
          <a:blip r:embed="rId2" cstate="print"/>
          <a:srcRect/>
          <a:stretch>
            <a:fillRect/>
          </a:stretch>
        </p:blipFill>
        <p:spPr bwMode="auto">
          <a:xfrm>
            <a:off x="1042988" y="44450"/>
            <a:ext cx="7372350" cy="2638425"/>
          </a:xfrm>
          <a:prstGeom prst="rect">
            <a:avLst/>
          </a:prstGeom>
          <a:noFill/>
          <a:ln w="44450">
            <a:noFill/>
            <a:miter lim="800000"/>
            <a:headEnd/>
            <a:tailEnd/>
          </a:ln>
          <a:effectLst/>
        </p:spPr>
      </p:pic>
    </p:spTree>
    <p:extLst>
      <p:ext uri="{BB962C8B-B14F-4D97-AF65-F5344CB8AC3E}">
        <p14:creationId xmlns:p14="http://schemas.microsoft.com/office/powerpoint/2010/main" val="77789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36002">
                                            <p:txEl>
                                              <p:pRg st="0" end="0"/>
                                            </p:txEl>
                                          </p:spTgt>
                                        </p:tgtEl>
                                        <p:attrNameLst>
                                          <p:attrName>style.visibility</p:attrName>
                                        </p:attrNameLst>
                                      </p:cBhvr>
                                      <p:to>
                                        <p:strVal val="visible"/>
                                      </p:to>
                                    </p:set>
                                    <p:animEffect transition="in" filter="wipe(up)">
                                      <p:cBhvr>
                                        <p:cTn id="7" dur="500"/>
                                        <p:tgtEl>
                                          <p:spTgt spid="153600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36002">
                                            <p:txEl>
                                              <p:pRg st="1" end="1"/>
                                            </p:txEl>
                                          </p:spTgt>
                                        </p:tgtEl>
                                        <p:attrNameLst>
                                          <p:attrName>style.visibility</p:attrName>
                                        </p:attrNameLst>
                                      </p:cBhvr>
                                      <p:to>
                                        <p:strVal val="visible"/>
                                      </p:to>
                                    </p:set>
                                    <p:animEffect transition="in" filter="wipe(up)">
                                      <p:cBhvr>
                                        <p:cTn id="12" dur="500"/>
                                        <p:tgtEl>
                                          <p:spTgt spid="153600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36002">
                                            <p:txEl>
                                              <p:pRg st="2" end="2"/>
                                            </p:txEl>
                                          </p:spTgt>
                                        </p:tgtEl>
                                        <p:attrNameLst>
                                          <p:attrName>style.visibility</p:attrName>
                                        </p:attrNameLst>
                                      </p:cBhvr>
                                      <p:to>
                                        <p:strVal val="visible"/>
                                      </p:to>
                                    </p:set>
                                    <p:animEffect transition="in" filter="wipe(up)">
                                      <p:cBhvr>
                                        <p:cTn id="17" dur="500"/>
                                        <p:tgtEl>
                                          <p:spTgt spid="153600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536002">
                                            <p:txEl>
                                              <p:pRg st="3" end="3"/>
                                            </p:txEl>
                                          </p:spTgt>
                                        </p:tgtEl>
                                        <p:attrNameLst>
                                          <p:attrName>style.visibility</p:attrName>
                                        </p:attrNameLst>
                                      </p:cBhvr>
                                      <p:to>
                                        <p:strVal val="visible"/>
                                      </p:to>
                                    </p:set>
                                    <p:animEffect transition="in" filter="wipe(up)">
                                      <p:cBhvr>
                                        <p:cTn id="22" dur="500"/>
                                        <p:tgtEl>
                                          <p:spTgt spid="153600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02"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7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8" y="557213"/>
            <a:ext cx="8620125" cy="574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669149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7029400"/>
          </a:xfrm>
          <a:prstGeom prst="rect">
            <a:avLst/>
          </a:prstGeom>
          <a:solidFill>
            <a:srgbClr val="FFFFFF"/>
          </a:solidFill>
          <a:ln w="444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smtClean="0">
              <a:ln>
                <a:noFill/>
              </a:ln>
              <a:solidFill>
                <a:schemeClr val="accent6"/>
              </a:solidFill>
              <a:effectLst/>
              <a:latin typeface="Times New Roman" pitchFamily="18" charset="0"/>
            </a:endParaRPr>
          </a:p>
        </p:txBody>
      </p:sp>
      <p:sp>
        <p:nvSpPr>
          <p:cNvPr id="8" name="TextBox 7"/>
          <p:cNvSpPr txBox="1"/>
          <p:nvPr/>
        </p:nvSpPr>
        <p:spPr>
          <a:xfrm>
            <a:off x="-32004" y="44624"/>
            <a:ext cx="3542958" cy="523220"/>
          </a:xfrm>
          <a:prstGeom prst="rect">
            <a:avLst/>
          </a:prstGeom>
          <a:noFill/>
        </p:spPr>
        <p:txBody>
          <a:bodyPr wrap="none" rtlCol="0">
            <a:spAutoFit/>
          </a:bodyPr>
          <a:lstStyle/>
          <a:p>
            <a:r>
              <a:rPr lang="en-GB" dirty="0" smtClean="0">
                <a:solidFill>
                  <a:schemeClr val="accent6"/>
                </a:solidFill>
              </a:rPr>
              <a:t>Atmospheric Neutrinos</a:t>
            </a:r>
            <a:endParaRPr lang="en-GB" dirty="0">
              <a:solidFill>
                <a:schemeClr val="accent6"/>
              </a:solidFill>
            </a:endParaRPr>
          </a:p>
        </p:txBody>
      </p:sp>
      <p:pic>
        <p:nvPicPr>
          <p:cNvPr id="90009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7029400"/>
          </a:xfrm>
          <a:prstGeom prst="rect">
            <a:avLst/>
          </a:prstGeom>
          <a:solidFill>
            <a:srgbClr val="FFFFFF"/>
          </a:solidFill>
          <a:ln w="444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smtClean="0">
              <a:ln>
                <a:noFill/>
              </a:ln>
              <a:solidFill>
                <a:schemeClr val="accent6"/>
              </a:solidFill>
              <a:effectLst/>
              <a:latin typeface="Times New Roman" pitchFamily="18" charset="0"/>
            </a:endParaRPr>
          </a:p>
        </p:txBody>
      </p:sp>
      <p:sp>
        <p:nvSpPr>
          <p:cNvPr id="8" name="TextBox 7"/>
          <p:cNvSpPr txBox="1"/>
          <p:nvPr/>
        </p:nvSpPr>
        <p:spPr>
          <a:xfrm>
            <a:off x="-32004" y="44624"/>
            <a:ext cx="3542958" cy="523220"/>
          </a:xfrm>
          <a:prstGeom prst="rect">
            <a:avLst/>
          </a:prstGeom>
          <a:noFill/>
        </p:spPr>
        <p:txBody>
          <a:bodyPr wrap="none" rtlCol="0">
            <a:spAutoFit/>
          </a:bodyPr>
          <a:lstStyle/>
          <a:p>
            <a:r>
              <a:rPr lang="en-GB" dirty="0" smtClean="0">
                <a:solidFill>
                  <a:schemeClr val="accent6"/>
                </a:solidFill>
              </a:rPr>
              <a:t>Atmospheric Neutrinos</a:t>
            </a:r>
            <a:endParaRPr lang="en-GB" dirty="0">
              <a:solidFill>
                <a:schemeClr val="accent6"/>
              </a:solidFill>
            </a:endParaRPr>
          </a:p>
        </p:txBody>
      </p:sp>
      <p:pic>
        <p:nvPicPr>
          <p:cNvPr id="90112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TextBox 4"/>
          <p:cNvSpPr txBox="1"/>
          <p:nvPr/>
        </p:nvSpPr>
        <p:spPr>
          <a:xfrm>
            <a:off x="4211960" y="332656"/>
            <a:ext cx="4320480" cy="830997"/>
          </a:xfrm>
          <a:prstGeom prst="rect">
            <a:avLst/>
          </a:prstGeom>
          <a:solidFill>
            <a:srgbClr val="1407B9"/>
          </a:solidFill>
        </p:spPr>
        <p:txBody>
          <a:bodyPr wrap="square" rtlCol="0">
            <a:spAutoFit/>
          </a:bodyPr>
          <a:lstStyle/>
          <a:p>
            <a:r>
              <a:rPr lang="en-GB" sz="2400" dirty="0" smtClean="0"/>
              <a:t>Adding more sterile </a:t>
            </a:r>
            <a:r>
              <a:rPr lang="en-GB" sz="2400" dirty="0" err="1" smtClean="0">
                <a:latin typeface="Symbol" pitchFamily="18" charset="2"/>
              </a:rPr>
              <a:t>n</a:t>
            </a:r>
            <a:r>
              <a:rPr lang="en-GB" sz="2400" dirty="0" err="1" smtClean="0"/>
              <a:t>’s</a:t>
            </a:r>
            <a:r>
              <a:rPr lang="en-GB" sz="2400" dirty="0" smtClean="0"/>
              <a:t> doesn’t help!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1"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7029400"/>
          </a:xfrm>
          <a:prstGeom prst="rect">
            <a:avLst/>
          </a:prstGeom>
          <a:solidFill>
            <a:srgbClr val="FFFFFF"/>
          </a:solidFill>
          <a:ln w="444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smtClean="0">
              <a:ln>
                <a:noFill/>
              </a:ln>
              <a:solidFill>
                <a:schemeClr val="accent6"/>
              </a:solidFill>
              <a:effectLst/>
              <a:latin typeface="Times New Roman" pitchFamily="18" charset="0"/>
            </a:endParaRPr>
          </a:p>
        </p:txBody>
      </p:sp>
      <p:sp>
        <p:nvSpPr>
          <p:cNvPr id="8" name="TextBox 7"/>
          <p:cNvSpPr txBox="1"/>
          <p:nvPr/>
        </p:nvSpPr>
        <p:spPr>
          <a:xfrm>
            <a:off x="-32004" y="44624"/>
            <a:ext cx="3542958" cy="523220"/>
          </a:xfrm>
          <a:prstGeom prst="rect">
            <a:avLst/>
          </a:prstGeom>
          <a:noFill/>
        </p:spPr>
        <p:txBody>
          <a:bodyPr wrap="none" rtlCol="0">
            <a:spAutoFit/>
          </a:bodyPr>
          <a:lstStyle/>
          <a:p>
            <a:r>
              <a:rPr lang="en-GB" dirty="0" smtClean="0">
                <a:solidFill>
                  <a:schemeClr val="accent6"/>
                </a:solidFill>
              </a:rPr>
              <a:t>Atmospheric Neutrinos</a:t>
            </a:r>
            <a:endParaRPr lang="en-GB" dirty="0">
              <a:solidFill>
                <a:schemeClr val="accent6"/>
              </a:solidFill>
            </a:endParaRPr>
          </a:p>
        </p:txBody>
      </p:sp>
      <p:pic>
        <p:nvPicPr>
          <p:cNvPr id="90214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TextBox 4"/>
          <p:cNvSpPr txBox="1"/>
          <p:nvPr/>
        </p:nvSpPr>
        <p:spPr>
          <a:xfrm>
            <a:off x="4572000" y="5733256"/>
            <a:ext cx="4320480" cy="830997"/>
          </a:xfrm>
          <a:prstGeom prst="rect">
            <a:avLst/>
          </a:prstGeom>
          <a:solidFill>
            <a:srgbClr val="1407B9"/>
          </a:solidFill>
        </p:spPr>
        <p:txBody>
          <a:bodyPr wrap="square" rtlCol="0">
            <a:spAutoFit/>
          </a:bodyPr>
          <a:lstStyle/>
          <a:p>
            <a:r>
              <a:rPr lang="en-GB" sz="2400" dirty="0" smtClean="0"/>
              <a:t>Plenty of chaff, is there any wheat?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0" name="Text Box 4"/>
          <p:cNvSpPr txBox="1">
            <a:spLocks noChangeArrowheads="1"/>
          </p:cNvSpPr>
          <p:nvPr/>
        </p:nvSpPr>
        <p:spPr bwMode="auto">
          <a:xfrm>
            <a:off x="7543800" y="6486525"/>
            <a:ext cx="1622425" cy="366713"/>
          </a:xfrm>
          <a:prstGeom prst="rect">
            <a:avLst/>
          </a:prstGeom>
          <a:noFill/>
          <a:ln w="9525">
            <a:noFill/>
            <a:miter lim="800000"/>
            <a:headEnd/>
            <a:tailEnd/>
          </a:ln>
        </p:spPr>
        <p:txBody>
          <a:bodyPr wrap="none">
            <a:spAutoFit/>
          </a:bodyPr>
          <a:lstStyle/>
          <a:p>
            <a:r>
              <a:rPr lang="en-GB" sz="1800">
                <a:solidFill>
                  <a:schemeClr val="hlink"/>
                </a:solidFill>
                <a:latin typeface="Haettenschweiler" pitchFamily="34" charset="0"/>
              </a:rPr>
              <a:t>Imperial College/RAL</a:t>
            </a:r>
          </a:p>
        </p:txBody>
      </p:sp>
      <p:sp>
        <p:nvSpPr>
          <p:cNvPr id="145411" name="Text Box 5"/>
          <p:cNvSpPr txBox="1">
            <a:spLocks noChangeArrowheads="1"/>
          </p:cNvSpPr>
          <p:nvPr/>
        </p:nvSpPr>
        <p:spPr bwMode="auto">
          <a:xfrm>
            <a:off x="7935913" y="6272213"/>
            <a:ext cx="1006475" cy="366712"/>
          </a:xfrm>
          <a:prstGeom prst="rect">
            <a:avLst/>
          </a:prstGeom>
          <a:noFill/>
          <a:ln w="9525">
            <a:noFill/>
            <a:miter lim="800000"/>
            <a:headEnd/>
            <a:tailEnd/>
          </a:ln>
        </p:spPr>
        <p:txBody>
          <a:bodyPr wrap="none">
            <a:spAutoFit/>
          </a:bodyPr>
          <a:lstStyle/>
          <a:p>
            <a:r>
              <a:rPr lang="en-GB" sz="1800">
                <a:solidFill>
                  <a:schemeClr val="hlink"/>
                </a:solidFill>
                <a:latin typeface="Haettenschweiler" pitchFamily="34" charset="0"/>
              </a:rPr>
              <a:t>Dave Wark </a:t>
            </a:r>
          </a:p>
        </p:txBody>
      </p:sp>
      <p:pic>
        <p:nvPicPr>
          <p:cNvPr id="145412" name="Picture 6"/>
          <p:cNvPicPr>
            <a:picLocks noChangeAspect="1" noChangeArrowheads="1"/>
          </p:cNvPicPr>
          <p:nvPr/>
        </p:nvPicPr>
        <p:blipFill>
          <a:blip r:embed="rId3" cstate="print"/>
          <a:srcRect/>
          <a:stretch>
            <a:fillRect/>
          </a:stretch>
        </p:blipFill>
        <p:spPr bwMode="auto">
          <a:xfrm>
            <a:off x="1066800" y="874713"/>
            <a:ext cx="7143750" cy="614362"/>
          </a:xfrm>
          <a:prstGeom prst="rect">
            <a:avLst/>
          </a:prstGeom>
          <a:noFill/>
          <a:ln w="9525">
            <a:noFill/>
            <a:miter lim="800000"/>
            <a:headEnd/>
            <a:tailEnd/>
          </a:ln>
        </p:spPr>
      </p:pic>
      <p:sp>
        <p:nvSpPr>
          <p:cNvPr id="145413" name="Rectangle 7"/>
          <p:cNvSpPr>
            <a:spLocks noGrp="1" noChangeArrowheads="1"/>
          </p:cNvSpPr>
          <p:nvPr>
            <p:ph type="title"/>
          </p:nvPr>
        </p:nvSpPr>
        <p:spPr>
          <a:xfrm>
            <a:off x="899592" y="-306288"/>
            <a:ext cx="7772400" cy="1143000"/>
          </a:xfrm>
          <a:noFill/>
        </p:spPr>
        <p:txBody>
          <a:bodyPr/>
          <a:lstStyle/>
          <a:p>
            <a:pPr eaLnBrk="1" hangingPunct="1"/>
            <a:r>
              <a:rPr lang="en-GB" sz="3600" i="1" dirty="0" smtClean="0">
                <a:latin typeface="Arial" charset="0"/>
              </a:rPr>
              <a:t>Conclusions</a:t>
            </a:r>
          </a:p>
        </p:txBody>
      </p:sp>
      <p:sp>
        <p:nvSpPr>
          <p:cNvPr id="145414" name="Rectangle 8"/>
          <p:cNvSpPr>
            <a:spLocks noGrp="1" noChangeArrowheads="1"/>
          </p:cNvSpPr>
          <p:nvPr>
            <p:ph type="body" idx="1"/>
          </p:nvPr>
        </p:nvSpPr>
        <p:spPr>
          <a:xfrm>
            <a:off x="228600" y="538336"/>
            <a:ext cx="8663880" cy="4114800"/>
          </a:xfrm>
          <a:noFill/>
        </p:spPr>
        <p:txBody>
          <a:bodyPr/>
          <a:lstStyle/>
          <a:p>
            <a:pPr eaLnBrk="1" hangingPunct="1">
              <a:lnSpc>
                <a:spcPct val="80000"/>
              </a:lnSpc>
            </a:pPr>
            <a:r>
              <a:rPr lang="en-GB" sz="2400" dirty="0" smtClean="0">
                <a:latin typeface="Times New Roman" pitchFamily="18" charset="0"/>
              </a:rPr>
              <a:t>We have now measured all three mixing angles in the MNSP matrix! </a:t>
            </a:r>
          </a:p>
          <a:p>
            <a:pPr eaLnBrk="1" hangingPunct="1">
              <a:lnSpc>
                <a:spcPct val="80000"/>
              </a:lnSpc>
            </a:pPr>
            <a:r>
              <a:rPr lang="en-GB" sz="2400" dirty="0" smtClean="0">
                <a:latin typeface="Times New Roman" pitchFamily="18" charset="0"/>
              </a:rPr>
              <a:t>Reactor </a:t>
            </a:r>
            <a:r>
              <a:rPr lang="en-GB" sz="2400" dirty="0" smtClean="0">
                <a:latin typeface="Symbol" pitchFamily="18" charset="2"/>
              </a:rPr>
              <a:t>q</a:t>
            </a:r>
            <a:r>
              <a:rPr lang="en-GB" sz="2400" baseline="-25000" dirty="0" smtClean="0">
                <a:latin typeface="Times New Roman" pitchFamily="18" charset="0"/>
              </a:rPr>
              <a:t>13</a:t>
            </a:r>
            <a:r>
              <a:rPr lang="en-GB" sz="2400" dirty="0" smtClean="0">
                <a:latin typeface="Times New Roman" pitchFamily="18" charset="0"/>
              </a:rPr>
              <a:t> experiments </a:t>
            </a:r>
            <a:r>
              <a:rPr lang="en-GB" sz="2400" dirty="0" smtClean="0">
                <a:latin typeface="Times New Roman" pitchFamily="18" charset="0"/>
              </a:rPr>
              <a:t>convincingly show disappearance</a:t>
            </a:r>
            <a:r>
              <a:rPr lang="en-GB" sz="2400" dirty="0" smtClean="0">
                <a:latin typeface="Times New Roman" pitchFamily="18" charset="0"/>
              </a:rPr>
              <a:t>.</a:t>
            </a:r>
          </a:p>
          <a:p>
            <a:pPr eaLnBrk="1" hangingPunct="1">
              <a:lnSpc>
                <a:spcPct val="80000"/>
              </a:lnSpc>
            </a:pPr>
            <a:r>
              <a:rPr lang="en-GB" sz="2400" dirty="0" smtClean="0">
                <a:latin typeface="Times New Roman" pitchFamily="18" charset="0"/>
              </a:rPr>
              <a:t>T2K has strong evidence for appearance, need more data.</a:t>
            </a:r>
          </a:p>
          <a:p>
            <a:pPr eaLnBrk="1" hangingPunct="1">
              <a:lnSpc>
                <a:spcPct val="80000"/>
              </a:lnSpc>
            </a:pPr>
            <a:r>
              <a:rPr lang="en-GB" sz="2400" dirty="0" smtClean="0">
                <a:latin typeface="Times New Roman" pitchFamily="18" charset="0"/>
              </a:rPr>
              <a:t>We </a:t>
            </a:r>
            <a:r>
              <a:rPr lang="en-GB" sz="2400" dirty="0" smtClean="0">
                <a:latin typeface="Times New Roman" pitchFamily="18" charset="0"/>
              </a:rPr>
              <a:t>now move on to the next targets, non-maximal </a:t>
            </a:r>
            <a:r>
              <a:rPr lang="en-GB" sz="2400" dirty="0" smtClean="0">
                <a:latin typeface="Symbol" pitchFamily="18" charset="2"/>
              </a:rPr>
              <a:t>q</a:t>
            </a:r>
            <a:r>
              <a:rPr lang="en-GB" sz="2400" baseline="-25000" dirty="0" smtClean="0">
                <a:latin typeface="Times New Roman" pitchFamily="18" charset="0"/>
              </a:rPr>
              <a:t>23</a:t>
            </a:r>
            <a:r>
              <a:rPr lang="en-GB" sz="2400" dirty="0" smtClean="0">
                <a:latin typeface="Times New Roman" pitchFamily="18" charset="0"/>
              </a:rPr>
              <a:t>, MH and CP violation.</a:t>
            </a:r>
          </a:p>
          <a:p>
            <a:pPr eaLnBrk="1" hangingPunct="1">
              <a:lnSpc>
                <a:spcPct val="80000"/>
              </a:lnSpc>
            </a:pPr>
            <a:r>
              <a:rPr lang="en-GB" sz="2400" dirty="0" smtClean="0">
                <a:latin typeface="Times New Roman" pitchFamily="18" charset="0"/>
              </a:rPr>
              <a:t>Many experiments claim some sensitivity to MH, however when considered in detail only LBNO can convincingly claim 5</a:t>
            </a:r>
            <a:r>
              <a:rPr lang="en-GB" sz="2400" dirty="0" smtClean="0">
                <a:latin typeface="Symbol" pitchFamily="18" charset="2"/>
              </a:rPr>
              <a:t>s</a:t>
            </a:r>
            <a:r>
              <a:rPr lang="en-GB" sz="2400" dirty="0" smtClean="0">
                <a:latin typeface="Times New Roman" pitchFamily="18" charset="0"/>
              </a:rPr>
              <a:t> sensitivity for all values of </a:t>
            </a:r>
            <a:r>
              <a:rPr lang="en-GB" sz="2400" dirty="0" smtClean="0">
                <a:latin typeface="Symbol" pitchFamily="18" charset="2"/>
              </a:rPr>
              <a:t>d</a:t>
            </a:r>
            <a:r>
              <a:rPr lang="en-GB" sz="2400" dirty="0" smtClean="0">
                <a:latin typeface="Times New Roman" pitchFamily="18" charset="0"/>
              </a:rPr>
              <a:t>.</a:t>
            </a:r>
          </a:p>
          <a:p>
            <a:pPr eaLnBrk="1" hangingPunct="1">
              <a:lnSpc>
                <a:spcPct val="80000"/>
              </a:lnSpc>
            </a:pPr>
            <a:r>
              <a:rPr lang="en-GB" sz="2400" dirty="0" smtClean="0">
                <a:latin typeface="Times New Roman" pitchFamily="18" charset="0"/>
              </a:rPr>
              <a:t>Do we need it?  Are a bunch of 2-3</a:t>
            </a:r>
            <a:r>
              <a:rPr lang="en-GB" sz="2400" dirty="0" smtClean="0">
                <a:latin typeface="Symbol" pitchFamily="18" charset="2"/>
              </a:rPr>
              <a:t>s</a:t>
            </a:r>
            <a:r>
              <a:rPr lang="en-GB" sz="2400" dirty="0" smtClean="0">
                <a:latin typeface="Times New Roman" pitchFamily="18" charset="0"/>
              </a:rPr>
              <a:t> enough?</a:t>
            </a:r>
          </a:p>
          <a:p>
            <a:pPr eaLnBrk="1" hangingPunct="1">
              <a:lnSpc>
                <a:spcPct val="80000"/>
              </a:lnSpc>
            </a:pPr>
            <a:r>
              <a:rPr lang="en-GB" sz="2400" dirty="0" smtClean="0">
                <a:latin typeface="Times New Roman" pitchFamily="18" charset="0"/>
              </a:rPr>
              <a:t>Situation on sterile neutrinos is confused and confusing.</a:t>
            </a:r>
          </a:p>
          <a:p>
            <a:pPr eaLnBrk="1" hangingPunct="1">
              <a:lnSpc>
                <a:spcPct val="80000"/>
              </a:lnSpc>
            </a:pPr>
            <a:r>
              <a:rPr lang="en-GB" sz="2400" dirty="0" smtClean="0">
                <a:latin typeface="Times New Roman" pitchFamily="18" charset="0"/>
              </a:rPr>
              <a:t>We need overwhelming experiments – these will not be cheap, easy, or fast.</a:t>
            </a:r>
          </a:p>
          <a:p>
            <a:pPr eaLnBrk="1" hangingPunct="1">
              <a:lnSpc>
                <a:spcPct val="80000"/>
              </a:lnSpc>
            </a:pPr>
            <a:r>
              <a:rPr lang="en-GB" sz="2400" dirty="0" smtClean="0">
                <a:latin typeface="Times New Roman" pitchFamily="18" charset="0"/>
              </a:rPr>
              <a:t>The absolute mass question is at least as important, and a rich experimental programme exists there.</a:t>
            </a:r>
          </a:p>
          <a:p>
            <a:pPr eaLnBrk="1" hangingPunct="1">
              <a:lnSpc>
                <a:spcPct val="80000"/>
              </a:lnSpc>
            </a:pPr>
            <a:r>
              <a:rPr lang="en-GB" sz="2400" dirty="0" smtClean="0">
                <a:latin typeface="Times New Roman" pitchFamily="18" charset="0"/>
              </a:rPr>
              <a:t>Astrophysics also offers a wide range of fascinating </a:t>
            </a:r>
            <a:r>
              <a:rPr lang="en-GB" sz="2400" dirty="0" smtClean="0">
                <a:latin typeface="Symbol" pitchFamily="18" charset="2"/>
              </a:rPr>
              <a:t>n</a:t>
            </a:r>
            <a:r>
              <a:rPr lang="en-GB" sz="2400" dirty="0" smtClean="0">
                <a:latin typeface="Times New Roman" pitchFamily="18" charset="0"/>
              </a:rPr>
              <a:t> topics.</a:t>
            </a:r>
          </a:p>
          <a:p>
            <a:pPr eaLnBrk="1" hangingPunct="1">
              <a:lnSpc>
                <a:spcPct val="80000"/>
              </a:lnSpc>
            </a:pPr>
            <a:r>
              <a:rPr lang="en-GB" sz="2400" dirty="0" smtClean="0">
                <a:latin typeface="Times New Roman" pitchFamily="18" charset="0"/>
              </a:rPr>
              <a:t>The field continues to grow (630 participants in Kyoto).</a:t>
            </a:r>
          </a:p>
          <a:p>
            <a:pPr eaLnBrk="1" hangingPunct="1">
              <a:lnSpc>
                <a:spcPct val="80000"/>
              </a:lnSpc>
            </a:pPr>
            <a:r>
              <a:rPr lang="en-GB" sz="2400" dirty="0" smtClean="0">
                <a:latin typeface="Times New Roman" pitchFamily="18" charset="0"/>
              </a:rPr>
              <a:t>I look forward to a fascinating conference!</a:t>
            </a:r>
            <a:endParaRPr lang="en-GB" sz="2400" dirty="0" smtClean="0">
              <a:latin typeface="Times New Roman" pitchFamily="18" charset="0"/>
            </a:endParaRPr>
          </a:p>
          <a:p>
            <a:pPr eaLnBrk="1" hangingPunct="1">
              <a:lnSpc>
                <a:spcPct val="80000"/>
              </a:lnSpc>
            </a:pPr>
            <a:endParaRPr lang="en-GB" sz="2400" dirty="0" smtClean="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5414">
                                            <p:txEl>
                                              <p:pRg st="0" end="0"/>
                                            </p:txEl>
                                          </p:spTgt>
                                        </p:tgtEl>
                                        <p:attrNameLst>
                                          <p:attrName>style.visibility</p:attrName>
                                        </p:attrNameLst>
                                      </p:cBhvr>
                                      <p:to>
                                        <p:strVal val="visible"/>
                                      </p:to>
                                    </p:set>
                                    <p:animEffect transition="in" filter="wipe(left)">
                                      <p:cBhvr>
                                        <p:cTn id="7" dur="500"/>
                                        <p:tgtEl>
                                          <p:spTgt spid="1454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5414">
                                            <p:txEl>
                                              <p:pRg st="1" end="1"/>
                                            </p:txEl>
                                          </p:spTgt>
                                        </p:tgtEl>
                                        <p:attrNameLst>
                                          <p:attrName>style.visibility</p:attrName>
                                        </p:attrNameLst>
                                      </p:cBhvr>
                                      <p:to>
                                        <p:strVal val="visible"/>
                                      </p:to>
                                    </p:set>
                                    <p:animEffect transition="in" filter="wipe(left)">
                                      <p:cBhvr>
                                        <p:cTn id="12" dur="500"/>
                                        <p:tgtEl>
                                          <p:spTgt spid="1454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5414">
                                            <p:txEl>
                                              <p:pRg st="2" end="2"/>
                                            </p:txEl>
                                          </p:spTgt>
                                        </p:tgtEl>
                                        <p:attrNameLst>
                                          <p:attrName>style.visibility</p:attrName>
                                        </p:attrNameLst>
                                      </p:cBhvr>
                                      <p:to>
                                        <p:strVal val="visible"/>
                                      </p:to>
                                    </p:set>
                                    <p:animEffect transition="in" filter="wipe(left)">
                                      <p:cBhvr>
                                        <p:cTn id="17" dur="500"/>
                                        <p:tgtEl>
                                          <p:spTgt spid="1454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5414">
                                            <p:txEl>
                                              <p:pRg st="3" end="3"/>
                                            </p:txEl>
                                          </p:spTgt>
                                        </p:tgtEl>
                                        <p:attrNameLst>
                                          <p:attrName>style.visibility</p:attrName>
                                        </p:attrNameLst>
                                      </p:cBhvr>
                                      <p:to>
                                        <p:strVal val="visible"/>
                                      </p:to>
                                    </p:set>
                                    <p:animEffect transition="in" filter="wipe(left)">
                                      <p:cBhvr>
                                        <p:cTn id="22" dur="500"/>
                                        <p:tgtEl>
                                          <p:spTgt spid="1454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5414">
                                            <p:txEl>
                                              <p:pRg st="4" end="4"/>
                                            </p:txEl>
                                          </p:spTgt>
                                        </p:tgtEl>
                                        <p:attrNameLst>
                                          <p:attrName>style.visibility</p:attrName>
                                        </p:attrNameLst>
                                      </p:cBhvr>
                                      <p:to>
                                        <p:strVal val="visible"/>
                                      </p:to>
                                    </p:set>
                                    <p:animEffect transition="in" filter="wipe(left)">
                                      <p:cBhvr>
                                        <p:cTn id="27" dur="500"/>
                                        <p:tgtEl>
                                          <p:spTgt spid="1454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5414">
                                            <p:txEl>
                                              <p:pRg st="5" end="5"/>
                                            </p:txEl>
                                          </p:spTgt>
                                        </p:tgtEl>
                                        <p:attrNameLst>
                                          <p:attrName>style.visibility</p:attrName>
                                        </p:attrNameLst>
                                      </p:cBhvr>
                                      <p:to>
                                        <p:strVal val="visible"/>
                                      </p:to>
                                    </p:set>
                                    <p:animEffect transition="in" filter="wipe(left)">
                                      <p:cBhvr>
                                        <p:cTn id="32" dur="500"/>
                                        <p:tgtEl>
                                          <p:spTgt spid="14541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5414">
                                            <p:txEl>
                                              <p:pRg st="6" end="6"/>
                                            </p:txEl>
                                          </p:spTgt>
                                        </p:tgtEl>
                                        <p:attrNameLst>
                                          <p:attrName>style.visibility</p:attrName>
                                        </p:attrNameLst>
                                      </p:cBhvr>
                                      <p:to>
                                        <p:strVal val="visible"/>
                                      </p:to>
                                    </p:set>
                                    <p:animEffect transition="in" filter="wipe(left)">
                                      <p:cBhvr>
                                        <p:cTn id="37" dur="500"/>
                                        <p:tgtEl>
                                          <p:spTgt spid="14541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45414">
                                            <p:txEl>
                                              <p:pRg st="7" end="7"/>
                                            </p:txEl>
                                          </p:spTgt>
                                        </p:tgtEl>
                                        <p:attrNameLst>
                                          <p:attrName>style.visibility</p:attrName>
                                        </p:attrNameLst>
                                      </p:cBhvr>
                                      <p:to>
                                        <p:strVal val="visible"/>
                                      </p:to>
                                    </p:set>
                                    <p:animEffect transition="in" filter="wipe(left)">
                                      <p:cBhvr>
                                        <p:cTn id="42" dur="500"/>
                                        <p:tgtEl>
                                          <p:spTgt spid="14541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45414">
                                            <p:txEl>
                                              <p:pRg st="8" end="8"/>
                                            </p:txEl>
                                          </p:spTgt>
                                        </p:tgtEl>
                                        <p:attrNameLst>
                                          <p:attrName>style.visibility</p:attrName>
                                        </p:attrNameLst>
                                      </p:cBhvr>
                                      <p:to>
                                        <p:strVal val="visible"/>
                                      </p:to>
                                    </p:set>
                                    <p:animEffect transition="in" filter="wipe(left)">
                                      <p:cBhvr>
                                        <p:cTn id="47" dur="500"/>
                                        <p:tgtEl>
                                          <p:spTgt spid="14541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45414">
                                            <p:txEl>
                                              <p:pRg st="9" end="9"/>
                                            </p:txEl>
                                          </p:spTgt>
                                        </p:tgtEl>
                                        <p:attrNameLst>
                                          <p:attrName>style.visibility</p:attrName>
                                        </p:attrNameLst>
                                      </p:cBhvr>
                                      <p:to>
                                        <p:strVal val="visible"/>
                                      </p:to>
                                    </p:set>
                                    <p:animEffect transition="in" filter="wipe(left)">
                                      <p:cBhvr>
                                        <p:cTn id="52" dur="500"/>
                                        <p:tgtEl>
                                          <p:spTgt spid="14541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45414">
                                            <p:txEl>
                                              <p:pRg st="10" end="10"/>
                                            </p:txEl>
                                          </p:spTgt>
                                        </p:tgtEl>
                                        <p:attrNameLst>
                                          <p:attrName>style.visibility</p:attrName>
                                        </p:attrNameLst>
                                      </p:cBhvr>
                                      <p:to>
                                        <p:strVal val="visible"/>
                                      </p:to>
                                    </p:set>
                                    <p:animEffect transition="in" filter="wipe(left)">
                                      <p:cBhvr>
                                        <p:cTn id="57" dur="500"/>
                                        <p:tgtEl>
                                          <p:spTgt spid="145414">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45414">
                                            <p:txEl>
                                              <p:pRg st="11" end="11"/>
                                            </p:txEl>
                                          </p:spTgt>
                                        </p:tgtEl>
                                        <p:attrNameLst>
                                          <p:attrName>style.visibility</p:attrName>
                                        </p:attrNameLst>
                                      </p:cBhvr>
                                      <p:to>
                                        <p:strVal val="visible"/>
                                      </p:to>
                                    </p:set>
                                    <p:animEffect transition="in" filter="wipe(left)">
                                      <p:cBhvr>
                                        <p:cTn id="62" dur="500"/>
                                        <p:tgtEl>
                                          <p:spTgt spid="14541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5588" name="Picture 4" descr="neutrino-exp"/>
          <p:cNvPicPr>
            <a:picLocks noChangeAspect="1" noChangeArrowheads="1"/>
          </p:cNvPicPr>
          <p:nvPr/>
        </p:nvPicPr>
        <p:blipFill>
          <a:blip r:embed="rId2" cstate="print"/>
          <a:srcRect/>
          <a:stretch>
            <a:fillRect/>
          </a:stretch>
        </p:blipFill>
        <p:spPr bwMode="auto">
          <a:xfrm>
            <a:off x="1295400" y="950913"/>
            <a:ext cx="6553200" cy="5297487"/>
          </a:xfrm>
          <a:prstGeom prst="rect">
            <a:avLst/>
          </a:prstGeom>
          <a:noFill/>
        </p:spPr>
      </p:pic>
      <p:sp>
        <p:nvSpPr>
          <p:cNvPr id="1475601" name="Rectangle 17"/>
          <p:cNvSpPr>
            <a:spLocks noGrp="1" noChangeArrowheads="1"/>
          </p:cNvSpPr>
          <p:nvPr>
            <p:ph type="title"/>
          </p:nvPr>
        </p:nvSpPr>
        <p:spPr>
          <a:xfrm>
            <a:off x="1047750" y="-26988"/>
            <a:ext cx="7772400" cy="1143001"/>
          </a:xfrm>
          <a:noFill/>
          <a:ln/>
        </p:spPr>
        <p:txBody>
          <a:bodyPr/>
          <a:lstStyle/>
          <a:p>
            <a:r>
              <a:rPr lang="en-GB" sz="3200" i="1">
                <a:latin typeface="Arial" charset="0"/>
              </a:rPr>
              <a:t>Where it all began – the Davis Experiment</a:t>
            </a:r>
          </a:p>
        </p:txBody>
      </p:sp>
    </p:spTree>
    <p:extLst>
      <p:ext uri="{BB962C8B-B14F-4D97-AF65-F5344CB8AC3E}">
        <p14:creationId xmlns:p14="http://schemas.microsoft.com/office/powerpoint/2010/main" val="3323742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44450" cap="flat" cmpd="sng" algn="ctr">
          <a:no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800" b="0" i="0" u="none" strike="noStrike" cap="none" normalizeH="0" baseline="0" smtClean="0">
            <a:ln>
              <a:noFill/>
            </a:ln>
            <a:solidFill>
              <a:srgbClr val="66FFFF"/>
            </a:solidFill>
            <a:effectLst/>
            <a:latin typeface="Times New Roman" pitchFamily="18" charset="0"/>
          </a:defRPr>
        </a:defPPr>
      </a:lstStyle>
    </a:spDef>
    <a:lnDef>
      <a:spPr bwMode="auto">
        <a:xfrm>
          <a:off x="0" y="0"/>
          <a:ext cx="1" cy="1"/>
        </a:xfrm>
        <a:custGeom>
          <a:avLst/>
          <a:gdLst/>
          <a:ahLst/>
          <a:cxnLst/>
          <a:rect l="0" t="0" r="0" b="0"/>
          <a:pathLst/>
        </a:custGeom>
        <a:solidFill>
          <a:srgbClr val="FFFFFF"/>
        </a:solidFill>
        <a:ln w="44450" cap="flat" cmpd="sng" algn="ctr">
          <a:no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800" b="0" i="0" u="none" strike="noStrike" cap="none" normalizeH="0" baseline="0" smtClean="0">
            <a:ln>
              <a:noFill/>
            </a:ln>
            <a:solidFill>
              <a:srgbClr val="66FFFF"/>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lw_zakopane_3">
  <a:themeElements>
    <a:clrScheme name="dlw_zakopane_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lw_zakopane_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44450" cap="flat" cmpd="sng" algn="ctr">
          <a:no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rgbClr val="66FFFF"/>
            </a:solidFill>
            <a:effectLst/>
            <a:latin typeface="Times New Roman" pitchFamily="18" charset="0"/>
          </a:defRPr>
        </a:defPPr>
      </a:lstStyle>
    </a:spDef>
    <a:lnDef>
      <a:spPr bwMode="auto">
        <a:xfrm>
          <a:off x="0" y="0"/>
          <a:ext cx="1" cy="1"/>
        </a:xfrm>
        <a:custGeom>
          <a:avLst/>
          <a:gdLst/>
          <a:ahLst/>
          <a:cxnLst/>
          <a:rect l="0" t="0" r="0" b="0"/>
          <a:pathLst/>
        </a:custGeom>
        <a:solidFill>
          <a:srgbClr val="FFFFFF"/>
        </a:solidFill>
        <a:ln w="44450" cap="flat" cmpd="sng" algn="ctr">
          <a:no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rgbClr val="66FFFF"/>
            </a:solidFill>
            <a:effectLst/>
            <a:latin typeface="Times New Roman" pitchFamily="18" charset="0"/>
          </a:defRPr>
        </a:defPPr>
      </a:lstStyle>
    </a:lnDef>
  </a:objectDefaults>
  <a:extraClrSchemeLst>
    <a:extraClrScheme>
      <a:clrScheme name="dlw_zakopane_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lw_zakopane_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lw_zakopane_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lw_zakopane_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lw_zakopane_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lw_zakopane_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lw_zakopane_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54520</TotalTime>
  <Words>1367</Words>
  <Application>Microsoft Office PowerPoint</Application>
  <PresentationFormat>On-screen Show (4:3)</PresentationFormat>
  <Paragraphs>315</Paragraphs>
  <Slides>84</Slides>
  <Notes>34</Notes>
  <HiddenSlides>0</HiddenSlides>
  <MMClips>0</MMClips>
  <ScaleCrop>false</ScaleCrop>
  <HeadingPairs>
    <vt:vector size="6" baseType="variant">
      <vt:variant>
        <vt:lpstr>Theme</vt:lpstr>
      </vt:variant>
      <vt:variant>
        <vt:i4>2</vt:i4>
      </vt:variant>
      <vt:variant>
        <vt:lpstr>Embedded OLE Servers</vt:lpstr>
      </vt:variant>
      <vt:variant>
        <vt:i4>3</vt:i4>
      </vt:variant>
      <vt:variant>
        <vt:lpstr>Slide Titles</vt:lpstr>
      </vt:variant>
      <vt:variant>
        <vt:i4>84</vt:i4>
      </vt:variant>
    </vt:vector>
  </HeadingPairs>
  <TitlesOfParts>
    <vt:vector size="89" baseType="lpstr">
      <vt:lpstr>Default Design</vt:lpstr>
      <vt:lpstr>1_dlw_zakopane_3</vt:lpstr>
      <vt:lpstr>Equation</vt:lpstr>
      <vt:lpstr>Photo Editor Photo</vt:lpstr>
      <vt:lpstr>Artwork</vt:lpstr>
      <vt:lpstr>PowerPoint Presentation</vt:lpstr>
      <vt:lpstr>PowerPoint Presentation</vt:lpstr>
      <vt:lpstr>Three neutrino mixing.</vt:lpstr>
      <vt:lpstr>Neutrino Oscillations Ancient History</vt:lpstr>
      <vt:lpstr>PowerPoint Presentation</vt:lpstr>
      <vt:lpstr>PowerPoint Presentation</vt:lpstr>
      <vt:lpstr>PowerPoint Presentation</vt:lpstr>
      <vt:lpstr>PowerPoint Presentation</vt:lpstr>
      <vt:lpstr>Where it all began – the Davis Experiment</vt:lpstr>
      <vt:lpstr>Where it all began – the Davis Experiment</vt:lpstr>
      <vt:lpstr>Where it all began – the Davis Experiment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SAGE Results</vt:lpstr>
      <vt:lpstr>PowerPoint Presentation</vt:lpstr>
      <vt:lpstr>GALLEX/GNO Results</vt:lpstr>
      <vt:lpstr>PowerPoint Presentation</vt:lpstr>
      <vt:lpstr>PowerPoint Presentation</vt:lpstr>
      <vt:lpstr>PowerPoint Presentation</vt:lpstr>
      <vt:lpstr>PowerPoint Presentation</vt:lpstr>
      <vt:lpstr>PowerPoint Presentation</vt:lpstr>
      <vt:lpstr>The Sudbury Neutrino Observatory</vt:lpstr>
      <vt:lpstr>PowerPoint Presentation</vt:lpstr>
      <vt:lpstr>Global Solar Analysis with SNO 391-day salt data</vt:lpstr>
      <vt:lpstr> KamLAND</vt:lpstr>
      <vt:lpstr>KamLAND</vt:lpstr>
      <vt:lpstr>KamLAND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Final K2K Statistics</vt:lpstr>
      <vt:lpstr>PowerPoint Presentation</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lpstr>What are we trying to measure?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vector>
  </TitlesOfParts>
  <Company>University of Sussex</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Preferred Customer</dc:creator>
  <cp:lastModifiedBy>Wark, David (STFC,RAL,PPD)</cp:lastModifiedBy>
  <cp:revision>507</cp:revision>
  <dcterms:created xsi:type="dcterms:W3CDTF">2002-07-15T08:47:35Z</dcterms:created>
  <dcterms:modified xsi:type="dcterms:W3CDTF">2012-10-22T07:55:20Z</dcterms:modified>
</cp:coreProperties>
</file>