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62"/>
  </p:notesMasterIdLst>
  <p:handoutMasterIdLst>
    <p:handoutMasterId r:id="rId63"/>
  </p:handoutMasterIdLst>
  <p:sldIdLst>
    <p:sldId id="35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355" r:id="rId21"/>
    <p:sldId id="275" r:id="rId22"/>
    <p:sldId id="276" r:id="rId23"/>
    <p:sldId id="277" r:id="rId24"/>
    <p:sldId id="278" r:id="rId25"/>
    <p:sldId id="279" r:id="rId26"/>
    <p:sldId id="280" r:id="rId27"/>
    <p:sldId id="348" r:id="rId28"/>
    <p:sldId id="349" r:id="rId29"/>
    <p:sldId id="281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7" r:id="rId51"/>
    <p:sldId id="352" r:id="rId52"/>
    <p:sldId id="308" r:id="rId53"/>
    <p:sldId id="310" r:id="rId54"/>
    <p:sldId id="354" r:id="rId55"/>
    <p:sldId id="311" r:id="rId56"/>
    <p:sldId id="353" r:id="rId57"/>
    <p:sldId id="317" r:id="rId58"/>
    <p:sldId id="316" r:id="rId59"/>
    <p:sldId id="318" r:id="rId60"/>
    <p:sldId id="345" r:id="rId61"/>
  </p:sldIdLst>
  <p:sldSz cx="9217025" cy="6911975"/>
  <p:notesSz cx="9926638" cy="6781800"/>
  <p:custDataLst>
    <p:tags r:id="rId64"/>
  </p:custDataLst>
  <p:defaultTextStyle>
    <a:defPPr>
      <a:defRPr lang="en-US"/>
    </a:defPPr>
    <a:lvl1pPr marL="0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0784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1566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2350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3133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03915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64699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25482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86265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808080"/>
    <a:srgbClr val="000000"/>
    <a:srgbClr val="336699"/>
    <a:srgbClr val="5F5F5F"/>
    <a:srgbClr val="FFCC00"/>
    <a:srgbClr val="777777"/>
    <a:srgbClr val="F4C600"/>
    <a:srgbClr val="C00000"/>
    <a:srgbClr val="7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0554" autoAdjust="0"/>
    <p:restoredTop sz="94223" autoAdjust="0"/>
  </p:normalViewPr>
  <p:slideViewPr>
    <p:cSldViewPr>
      <p:cViewPr>
        <p:scale>
          <a:sx n="75" d="100"/>
          <a:sy n="75" d="100"/>
        </p:scale>
        <p:origin x="-984" y="-72"/>
      </p:cViewPr>
      <p:guideLst>
        <p:guide orient="horz" pos="4264"/>
        <p:guide orient="horz" pos="90"/>
        <p:guide orient="horz" pos="2177"/>
        <p:guide pos="2948"/>
        <p:guide pos="91"/>
        <p:guide pos="2903"/>
        <p:guide pos="4309"/>
        <p:guide pos="57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3612"/>
    </p:cViewPr>
  </p:sorterViewPr>
  <p:notesViewPr>
    <p:cSldViewPr showGuides="1">
      <p:cViewPr varScale="1">
        <p:scale>
          <a:sx n="77" d="100"/>
          <a:sy n="77" d="100"/>
        </p:scale>
        <p:origin x="-1644" y="-90"/>
      </p:cViewPr>
      <p:guideLst>
        <p:guide orient="horz" pos="2136"/>
        <p:guide pos="3127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237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5C8F8-B5DB-43D9-85CF-6394458414A4}" type="datetimeFigureOut">
              <a:rPr lang="en-US" smtClean="0"/>
              <a:t>23-Oct-12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237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D8B15-1CA3-4651-B523-EF16B1F80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59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/>
          <a:lstStyle>
            <a:lvl1pPr algn="r">
              <a:defRPr sz="1200"/>
            </a:lvl1pPr>
          </a:lstStyle>
          <a:p>
            <a:fld id="{01620072-3401-4DB9-8FDB-45DC06C8E2ED}" type="datetimeFigureOut">
              <a:rPr lang="en-US" smtClean="0"/>
              <a:t>23-Oct-12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8000"/>
            <a:ext cx="3392488" cy="2544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2" tIns="47724" rIns="95452" bIns="477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1357"/>
            <a:ext cx="7941310" cy="3051810"/>
          </a:xfrm>
          <a:prstGeom prst="rect">
            <a:avLst/>
          </a:prstGeom>
        </p:spPr>
        <p:txBody>
          <a:bodyPr vert="horz" lIns="95452" tIns="47724" rIns="95452" bIns="477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1534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41534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 anchor="b"/>
          <a:lstStyle>
            <a:lvl1pPr algn="r">
              <a:defRPr sz="1200"/>
            </a:lvl1pPr>
          </a:lstStyle>
          <a:p>
            <a:fld id="{9D3757EF-13E9-4198-A937-0CBC43ED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5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8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2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217024" cy="582932"/>
          </a:xfrm>
          <a:solidFill>
            <a:srgbClr val="707070"/>
          </a:solidFill>
        </p:spPr>
        <p:txBody>
          <a:bodyPr>
            <a:noAutofit/>
          </a:bodyPr>
          <a:lstStyle>
            <a:lvl1pPr>
              <a:defRPr sz="3200" b="1">
                <a:ln w="6350"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solidFill>
            <a:srgbClr val="707070"/>
          </a:solidFill>
        </p:spPr>
        <p:txBody>
          <a:bodyPr wrap="none" bIns="61200" rtlCol="0" anchor="ctr" anchorCtr="0">
            <a:noAutofit/>
          </a:bodyPr>
          <a:lstStyle/>
          <a:p>
            <a:pPr algn="l"/>
            <a:r>
              <a:rPr lang="en-US" sz="1200" b="1" smtClean="0">
                <a:solidFill>
                  <a:srgbClr val="FFFFFF"/>
                </a:solidFill>
              </a:rPr>
              <a:t>Georg Raffelt, MPI Physics,</a:t>
            </a:r>
            <a:r>
              <a:rPr lang="en-US" sz="1200" b="1" baseline="0" smtClean="0">
                <a:solidFill>
                  <a:srgbClr val="FFFFFF"/>
                </a:solidFill>
              </a:rPr>
              <a:t> Munich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8513" y="6696075"/>
            <a:ext cx="4608513" cy="216392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r"/>
            <a:r>
              <a:rPr lang="en-US" sz="1200" b="1" baseline="0" smtClean="0">
                <a:solidFill>
                  <a:srgbClr val="FFFFFF"/>
                </a:solidFill>
              </a:rPr>
              <a:t>Neutrinos at the Forefront, Univ. de Lyon, 22–24 Oct 2012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217024" cy="582932"/>
          </a:xfrm>
          <a:noFill/>
        </p:spPr>
        <p:txBody>
          <a:bodyPr>
            <a:noAutofit/>
          </a:bodyPr>
          <a:lstStyle>
            <a:lvl1pPr>
              <a:defRPr sz="3200" b="1">
                <a:ln w="6350"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l"/>
            <a:r>
              <a:rPr lang="en-US" sz="1200" b="1" smtClean="0">
                <a:solidFill>
                  <a:srgbClr val="FFFFFF"/>
                </a:solidFill>
              </a:rPr>
              <a:t>Georg Raffelt, MPI Physics,</a:t>
            </a:r>
            <a:r>
              <a:rPr lang="en-US" sz="1200" b="1" baseline="0" smtClean="0">
                <a:solidFill>
                  <a:srgbClr val="FFFFFF"/>
                </a:solidFill>
              </a:rPr>
              <a:t> Munich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8513" y="6696075"/>
            <a:ext cx="4608513" cy="216392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r"/>
            <a:r>
              <a:rPr lang="en-US" sz="1200" b="1" baseline="0" smtClean="0">
                <a:solidFill>
                  <a:srgbClr val="FFFFFF"/>
                </a:solidFill>
              </a:rPr>
              <a:t>Neutrinos at the Forefront, Univ. de Lyon, 22–24 Oct 2012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851" y="276799"/>
            <a:ext cx="8295323" cy="1151996"/>
          </a:xfrm>
          <a:prstGeom prst="rect">
            <a:avLst/>
          </a:prstGeom>
        </p:spPr>
        <p:txBody>
          <a:bodyPr vert="horz" lIns="92144" tIns="46072" rIns="92144" bIns="460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851" y="1612798"/>
            <a:ext cx="8295323" cy="4561584"/>
          </a:xfrm>
          <a:prstGeom prst="rect">
            <a:avLst/>
          </a:prstGeom>
        </p:spPr>
        <p:txBody>
          <a:bodyPr vert="horz" lIns="92144" tIns="46072" rIns="92144" bIns="460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851" y="6406380"/>
            <a:ext cx="2150639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23-Oct-12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150" y="6406380"/>
            <a:ext cx="2918725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5538" y="6406380"/>
            <a:ext cx="2150639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2" r:id="rId2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214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5545" indent="-345545" algn="l" defTabSz="9214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8679" indent="-287953" algn="l" defTabSz="9214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815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12540" indent="-230364" algn="l" defTabSz="92145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3263" indent="-230364" algn="l" defTabSz="92145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3991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4716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55442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16166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726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1451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2177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903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3627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4354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5079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5805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Georg%20Raffelt\Desktop\Lyon\movieGrad8.mov" TargetMode="External"/><Relationship Id="rId1" Type="http://schemas.microsoft.com/office/2007/relationships/media" Target="file:///C:\Users\Georg%20Raffelt\Desktop\Lyon\movieGrad8.mov" TargetMode="Externa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Georg%20Raffelt\Desktop\Lyon\sasi.mov" TargetMode="External"/><Relationship Id="rId1" Type="http://schemas.microsoft.com/office/2007/relationships/media" Target="file:///C:\Users\Georg%20Raffelt\Desktop\Lyon\sasi.mov" TargetMode="Externa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4.jpg"/><Relationship Id="rId7" Type="http://schemas.openxmlformats.org/officeDocument/2006/relationships/image" Target="../media/image240.png"/><Relationship Id="rId12" Type="http://schemas.openxmlformats.org/officeDocument/2006/relationships/image" Target="../media/image29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0.png"/><Relationship Id="rId11" Type="http://schemas.openxmlformats.org/officeDocument/2006/relationships/image" Target="../media/image281.png"/><Relationship Id="rId5" Type="http://schemas.openxmlformats.org/officeDocument/2006/relationships/image" Target="../media/image190.png"/><Relationship Id="rId10" Type="http://schemas.openxmlformats.org/officeDocument/2006/relationships/image" Target="../media/image270.png"/><Relationship Id="rId4" Type="http://schemas.openxmlformats.org/officeDocument/2006/relationships/image" Target="../media/image35.jpg"/><Relationship Id="rId9" Type="http://schemas.openxmlformats.org/officeDocument/2006/relationships/image" Target="../media/image2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Georg%20Raffelt\Desktop\Lyon\SKsignal.mov" TargetMode="External"/><Relationship Id="rId1" Type="http://schemas.microsoft.com/office/2007/relationships/media" Target="file:///C:\Users\Georg%20Raffelt\Desktop\Lyon\SKsignal.mov" TargetMode="Externa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2" Type="http://schemas.openxmlformats.org/officeDocument/2006/relationships/video" Target="file:///C:\Users\Georg%20Raffelt\Desktop\Lyon\icecube.mov" TargetMode="External"/><Relationship Id="rId1" Type="http://schemas.microsoft.com/office/2007/relationships/media" Target="file:///C:\Users\Georg%20Raffelt\Desktop\Lyon\icecube.mov" TargetMode="External"/><Relationship Id="rId6" Type="http://schemas.openxmlformats.org/officeDocument/2006/relationships/image" Target="../media/image41.jpeg"/><Relationship Id="rId5" Type="http://schemas.openxmlformats.org/officeDocument/2006/relationships/image" Target="../media/image210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Georg%20Raffelt\Desktop\Lyon\crabpulsar.mov" TargetMode="External"/><Relationship Id="rId1" Type="http://schemas.microsoft.com/office/2007/relationships/media" Target="file:///C:\Users\Georg%20Raffelt\Desktop\Lyon\crabpulsar.mo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1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00.png"/><Relationship Id="rId7" Type="http://schemas.openxmlformats.org/officeDocument/2006/relationships/image" Target="../media/image19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11" Type="http://schemas.openxmlformats.org/officeDocument/2006/relationships/image" Target="../media/image23.png"/><Relationship Id="rId5" Type="http://schemas.openxmlformats.org/officeDocument/2006/relationships/image" Target="../media/image170.png"/><Relationship Id="rId10" Type="http://schemas.openxmlformats.org/officeDocument/2006/relationships/image" Target="../media/image221.png"/><Relationship Id="rId4" Type="http://schemas.openxmlformats.org/officeDocument/2006/relationships/image" Target="../media/image1600.png"/><Relationship Id="rId9" Type="http://schemas.openxmlformats.org/officeDocument/2006/relationships/image" Target="../media/image5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5" Type="http://schemas.openxmlformats.org/officeDocument/2006/relationships/image" Target="../media/image181.png"/><Relationship Id="rId4" Type="http://schemas.openxmlformats.org/officeDocument/2006/relationships/image" Target="../media/image17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Supernova Neutrinos</a:t>
            </a:r>
            <a:endParaRPr lang="en-US"/>
          </a:p>
        </p:txBody>
      </p:sp>
      <p:pic>
        <p:nvPicPr>
          <p:cNvPr id="8" name="Picture 7" descr="C:\Users\Georg Raffelt\Desktop\Lyon\lyon\L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"/>
            <a:ext cx="9216624" cy="691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C:\Users\Georg Raffelt\Desktop\Lyon\lyon\L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" y="-493"/>
            <a:ext cx="9216624" cy="691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0" y="4476722"/>
            <a:ext cx="9217152" cy="2439652"/>
            <a:chOff x="0" y="4476722"/>
            <a:chExt cx="9217152" cy="2439652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0" y="4476722"/>
              <a:ext cx="9217152" cy="157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Physics Opportunities with</a:t>
              </a:r>
            </a:p>
            <a:p>
              <a:pPr algn="ctr"/>
              <a:r>
                <a:rPr lang="en-US" sz="6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Supernova Neutrinos</a:t>
              </a:r>
              <a:endParaRPr lang="de-DE" sz="6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0" y="6387004"/>
              <a:ext cx="9217152" cy="529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97530" tIns="48765" rIns="97530" bIns="48765">
              <a:spAutoFit/>
            </a:bodyPr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Georg Raffelt, Max-Planck-Institut für Physik, München</a:t>
              </a:r>
              <a:endParaRPr lang="de-DE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56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Predicting Neutrinos from Core Collapse</a:t>
            </a:r>
            <a:endParaRPr lang="en-US" dirty="0"/>
          </a:p>
        </p:txBody>
      </p:sp>
      <p:pic>
        <p:nvPicPr>
          <p:cNvPr id="3" name="Picture 2" descr="C:\Users\Georg Raffelt\Desktop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7998"/>
            <a:ext cx="4536504" cy="417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Georg Raffelt\Desktop\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62" y="792164"/>
            <a:ext cx="4033725" cy="56739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015" y="6087592"/>
            <a:ext cx="446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Phys. Rev. </a:t>
            </a:r>
            <a:r>
              <a:rPr lang="en-US" sz="2400" dirty="0"/>
              <a:t>58:1117 (1940)</a:t>
            </a:r>
          </a:p>
        </p:txBody>
      </p:sp>
      <p:sp>
        <p:nvSpPr>
          <p:cNvPr id="8" name="Rectangle 7"/>
          <p:cNvSpPr/>
          <p:nvPr/>
        </p:nvSpPr>
        <p:spPr>
          <a:xfrm>
            <a:off x="215902" y="4320107"/>
            <a:ext cx="446461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Georg Raffelt\Desktop\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4462982"/>
            <a:ext cx="4536504" cy="172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8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Neutrino Signal of Supernova 1987A</a:t>
            </a:r>
          </a:p>
        </p:txBody>
      </p:sp>
      <p:pic>
        <p:nvPicPr>
          <p:cNvPr id="3" name="Picture 3" descr="C:\Users\Georg Raffelt\Desktop\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9" y="719997"/>
            <a:ext cx="3957440" cy="575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62607" y="766119"/>
            <a:ext cx="3960440" cy="136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l">
              <a:lnSpc>
                <a:spcPct val="90000"/>
              </a:lnSpc>
            </a:pPr>
            <a:r>
              <a:rPr lang="en-US" sz="2000" dirty="0" err="1">
                <a:effectLst/>
              </a:rPr>
              <a:t>Kamiokande</a:t>
            </a:r>
            <a:r>
              <a:rPr lang="en-US" sz="2000" dirty="0">
                <a:effectLst/>
              </a:rPr>
              <a:t>-II (Japan)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effectLst/>
              </a:rPr>
              <a:t>Water Cherenkov detector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effectLst/>
              </a:rPr>
              <a:t>2140 tons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effectLst/>
              </a:rPr>
              <a:t>Clock uncertainty  </a:t>
            </a:r>
            <a:r>
              <a:rPr lang="en-US" sz="2000" dirty="0">
                <a:effectLst/>
                <a:sym typeface="Symbol" pitchFamily="18" charset="2"/>
              </a:rPr>
              <a:t>1 min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62607" y="2519991"/>
            <a:ext cx="3960440" cy="136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l">
              <a:lnSpc>
                <a:spcPct val="90000"/>
              </a:lnSpc>
            </a:pPr>
            <a:r>
              <a:rPr lang="en-US" sz="2000">
                <a:effectLst/>
              </a:rPr>
              <a:t>Irvine-Michigan-Brookhaven (US)</a:t>
            </a:r>
          </a:p>
          <a:p>
            <a:pPr algn="l">
              <a:lnSpc>
                <a:spcPct val="90000"/>
              </a:lnSpc>
            </a:pPr>
            <a:r>
              <a:rPr lang="en-US" sz="2000">
                <a:effectLst/>
              </a:rPr>
              <a:t>Water Cherenkov detector</a:t>
            </a:r>
          </a:p>
          <a:p>
            <a:pPr algn="l">
              <a:lnSpc>
                <a:spcPct val="90000"/>
              </a:lnSpc>
            </a:pPr>
            <a:r>
              <a:rPr lang="en-US" sz="2000">
                <a:effectLst/>
              </a:rPr>
              <a:t>6800 tons</a:t>
            </a:r>
          </a:p>
          <a:p>
            <a:pPr algn="l">
              <a:lnSpc>
                <a:spcPct val="90000"/>
              </a:lnSpc>
            </a:pPr>
            <a:r>
              <a:rPr lang="en-US" sz="2000">
                <a:effectLst/>
              </a:rPr>
              <a:t>Clock uncertainty  </a:t>
            </a:r>
            <a:r>
              <a:rPr lang="en-US" sz="2000">
                <a:effectLst/>
                <a:sym typeface="Symbol" pitchFamily="18" charset="2"/>
              </a:rPr>
              <a:t>50 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4862607" y="4282485"/>
                <a:ext cx="3960440" cy="1367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402" tIns="43201" rIns="86402" bIns="43201"/>
              <a:lstStyle/>
              <a:p>
                <a:pPr algn="l">
                  <a:lnSpc>
                    <a:spcPct val="90000"/>
                  </a:lnSpc>
                </a:pPr>
                <a:r>
                  <a:rPr lang="en-US" sz="2000">
                    <a:effectLst/>
                  </a:rPr>
                  <a:t>Baksan Scintillator Telescope</a:t>
                </a:r>
              </a:p>
              <a:p>
                <a:pPr algn="l">
                  <a:lnSpc>
                    <a:spcPct val="90000"/>
                  </a:lnSpc>
                </a:pPr>
                <a:r>
                  <a:rPr lang="en-US" sz="2000">
                    <a:effectLst/>
                  </a:rPr>
                  <a:t>(Soviet Union), 200 tons</a:t>
                </a:r>
              </a:p>
              <a:p>
                <a:pPr algn="l">
                  <a:lnSpc>
                    <a:spcPct val="90000"/>
                  </a:lnSpc>
                </a:pPr>
                <a:r>
                  <a:rPr lang="en-US" sz="2000">
                    <a:effectLst/>
                  </a:rPr>
                  <a:t>Random event cluster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/>
                      </a:rPr>
                      <m:t>~</m:t>
                    </m:r>
                  </m:oMath>
                </a14:m>
                <a:r>
                  <a:rPr lang="en-US" sz="2000">
                    <a:effectLst/>
                  </a:rPr>
                  <a:t> 0.7/day</a:t>
                </a:r>
              </a:p>
              <a:p>
                <a:pPr algn="l">
                  <a:lnSpc>
                    <a:spcPct val="90000"/>
                  </a:lnSpc>
                </a:pPr>
                <a:r>
                  <a:rPr lang="en-US" sz="2000">
                    <a:effectLst/>
                  </a:rPr>
                  <a:t>Clock uncertainty  </a:t>
                </a:r>
                <a:r>
                  <a:rPr lang="en-US" sz="2000">
                    <a:effectLst/>
                    <a:latin typeface="Symbol" pitchFamily="18" charset="2"/>
                    <a:sym typeface="Symbol" pitchFamily="18" charset="2"/>
                  </a:rPr>
                  <a:t>+</a:t>
                </a:r>
                <a:r>
                  <a:rPr lang="en-US" sz="2000">
                    <a:effectLst/>
                    <a:sym typeface="Symbol" pitchFamily="18" charset="2"/>
                  </a:rPr>
                  <a:t>2/</a:t>
                </a:r>
                <a:r>
                  <a:rPr lang="en-US" sz="2000">
                    <a:effectLst/>
                    <a:latin typeface="Symbol" pitchFamily="18" charset="2"/>
                    <a:sym typeface="Symbol" pitchFamily="18" charset="2"/>
                  </a:rPr>
                  <a:t>-</a:t>
                </a:r>
                <a:r>
                  <a:rPr lang="en-US" sz="2000">
                    <a:effectLst/>
                    <a:sym typeface="Symbol" pitchFamily="18" charset="2"/>
                  </a:rPr>
                  <a:t>54 s</a:t>
                </a:r>
              </a:p>
            </p:txBody>
          </p:sp>
        </mc:Choice>
        <mc:Fallback xmlns="">
          <p:sp>
            <p:nvSpPr>
              <p:cNvPr id="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2607" y="4282485"/>
                <a:ext cx="3960440" cy="1367995"/>
              </a:xfrm>
              <a:prstGeom prst="rect">
                <a:avLst/>
              </a:prstGeom>
              <a:blipFill rotWithShape="1">
                <a:blip r:embed="rId3"/>
                <a:stretch>
                  <a:fillRect l="-1849" t="-4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896545" y="5858195"/>
            <a:ext cx="3744416" cy="64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defTabSz="921018">
              <a:lnSpc>
                <a:spcPct val="90000"/>
              </a:lnSpc>
            </a:pPr>
            <a:r>
              <a:rPr lang="en-US" sz="2000" b="1">
                <a:solidFill>
                  <a:srgbClr val="003399"/>
                </a:solidFill>
                <a:effectLst/>
              </a:rPr>
              <a:t>Within clock uncertainties,</a:t>
            </a:r>
          </a:p>
          <a:p>
            <a:pPr defTabSz="921018">
              <a:lnSpc>
                <a:spcPct val="90000"/>
              </a:lnSpc>
            </a:pPr>
            <a:r>
              <a:rPr lang="en-US" sz="2000" b="1">
                <a:solidFill>
                  <a:srgbClr val="003399"/>
                </a:solidFill>
                <a:effectLst/>
              </a:rPr>
              <a:t>all signals are contemporaneous</a:t>
            </a:r>
          </a:p>
        </p:txBody>
      </p:sp>
    </p:spTree>
    <p:extLst>
      <p:ext uri="{BB962C8B-B14F-4D97-AF65-F5344CB8AC3E}">
        <p14:creationId xmlns:p14="http://schemas.microsoft.com/office/powerpoint/2010/main" val="192390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Interpreting SN 1987A Neutrinos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4" y="863627"/>
            <a:ext cx="5962428" cy="4968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8"/>
              <p:cNvSpPr>
                <a:spLocks noChangeArrowheads="1"/>
              </p:cNvSpPr>
              <p:nvPr/>
            </p:nvSpPr>
            <p:spPr bwMode="auto">
              <a:xfrm>
                <a:off x="6552846" y="897537"/>
                <a:ext cx="2520286" cy="2339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lIns="92150" tIns="46075" rIns="92150" bIns="46075" anchor="ctr"/>
              <a:lstStyle/>
              <a:p>
                <a:pPr algn="l" defTabSz="921018"/>
                <a:r>
                  <a:rPr lang="en-US" sz="2400" smtClean="0">
                    <a:solidFill>
                      <a:schemeClr val="tx2"/>
                    </a:solidFill>
                    <a:latin typeface="+mj-lt"/>
                  </a:rPr>
                  <a:t>Assume </a:t>
                </a:r>
              </a:p>
              <a:p>
                <a:pPr algn="l" defTabSz="921018"/>
                <a:r>
                  <a:rPr lang="en-US" sz="2400" smtClean="0">
                    <a:solidFill>
                      <a:schemeClr val="tx2"/>
                    </a:solidFill>
                    <a:latin typeface="+mj-lt"/>
                  </a:rPr>
                  <a:t>• Thermal spectra</a:t>
                </a:r>
              </a:p>
              <a:p>
                <a:pPr defTabSz="921018"/>
                <a:r>
                  <a:rPr lang="en-US" sz="2400" smtClean="0">
                    <a:solidFill>
                      <a:schemeClr val="tx2"/>
                    </a:solidFill>
                    <a:latin typeface="+mj-lt"/>
                  </a:rPr>
                  <a:t>• Equipartition </a:t>
                </a:r>
                <a:r>
                  <a:rPr lang="en-US" sz="2400">
                    <a:solidFill>
                      <a:schemeClr val="tx2"/>
                    </a:solidFill>
                    <a:latin typeface="+mj-lt"/>
                  </a:rPr>
                  <a:t>of</a:t>
                </a:r>
              </a:p>
              <a:p>
                <a:pPr algn="l" defTabSz="921018"/>
                <a:r>
                  <a:rPr lang="en-US" sz="2400" smtClean="0">
                    <a:solidFill>
                      <a:schemeClr val="tx2"/>
                    </a:solidFill>
                    <a:latin typeface="+mj-lt"/>
                  </a:rPr>
                  <a:t>   energy </a:t>
                </a:r>
                <a:r>
                  <a:rPr lang="en-US" sz="2400">
                    <a:solidFill>
                      <a:schemeClr val="tx2"/>
                    </a:solidFill>
                    <a:latin typeface="+mj-lt"/>
                  </a:rPr>
                  <a:t>between </a:t>
                </a:r>
              </a:p>
              <a:p>
                <a:pPr defTabSz="921018"/>
                <a:r>
                  <a:rPr lang="en-US" sz="2400" smtClean="0">
                    <a:solidFill>
                      <a:schemeClr val="tx2"/>
                    </a:solidFill>
                    <a:latin typeface="+mj-lt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smtClean="0">
                    <a:solidFill>
                      <a:schemeClr val="tx2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smtClean="0">
                    <a:solidFill>
                      <a:schemeClr val="tx2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smtClean="0">
                    <a:solidFill>
                      <a:schemeClr val="tx2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smtClean="0">
                    <a:solidFill>
                      <a:schemeClr val="tx2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𝜏</m:t>
                        </m:r>
                      </m:sub>
                    </m:sSub>
                  </m:oMath>
                </a14:m>
                <a:endParaRPr lang="en-US" sz="2400" smtClean="0">
                  <a:solidFill>
                    <a:schemeClr val="tx2"/>
                  </a:solidFill>
                  <a:latin typeface="+mj-lt"/>
                </a:endParaRPr>
              </a:p>
              <a:p>
                <a:pPr defTabSz="921018"/>
                <a:r>
                  <a:rPr lang="en-US" sz="2400" smtClean="0">
                    <a:solidFill>
                      <a:schemeClr val="tx2"/>
                    </a:solidFill>
                    <a:latin typeface="+mj-lt"/>
                  </a:rPr>
                  <a:t> 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𝜏</m:t>
                        </m:r>
                      </m:sub>
                    </m:sSub>
                  </m:oMath>
                </a14:m>
                <a:endParaRPr lang="en-US" sz="240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2846" y="897537"/>
                <a:ext cx="2520286" cy="2339831"/>
              </a:xfrm>
              <a:prstGeom prst="rect">
                <a:avLst/>
              </a:prstGeom>
              <a:blipFill rotWithShape="1">
                <a:blip r:embed="rId3"/>
                <a:stretch>
                  <a:fillRect l="-3632" t="-1563" r="-1695" b="-54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16200000">
                <a:off x="-1350330" y="3080151"/>
                <a:ext cx="3454279" cy="465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Binding Energy 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53</m:t>
                        </m:r>
                      </m:sup>
                    </m:sSup>
                  </m:oMath>
                </a14:m>
                <a:r>
                  <a:rPr lang="en-US" sz="2400" smtClean="0"/>
                  <a:t> erg]</a:t>
                </a:r>
                <a:endParaRPr lang="en-US" sz="240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350330" y="3080151"/>
                <a:ext cx="3454279" cy="465833"/>
              </a:xfrm>
              <a:prstGeom prst="rect">
                <a:avLst/>
              </a:prstGeom>
              <a:blipFill rotWithShape="1">
                <a:blip r:embed="rId4"/>
                <a:stretch>
                  <a:fillRect l="-9211" t="-1587" r="-30263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28112" y="5832317"/>
                <a:ext cx="43363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Spectral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smtClean="0"/>
                  <a:t>  temperature  [MeV]</a:t>
                </a:r>
                <a:endParaRPr lang="en-US" sz="24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12" y="5832317"/>
                <a:ext cx="433638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107" t="-10667" r="-98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552782" y="4438860"/>
            <a:ext cx="2520350" cy="115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2150" tIns="46075" rIns="92150" bIns="46075" anchor="ctr"/>
          <a:lstStyle/>
          <a:p>
            <a:pPr algn="l" defTabSz="921018"/>
            <a:r>
              <a:rPr lang="en-US" sz="2000"/>
              <a:t>Jegerlehner, </a:t>
            </a:r>
          </a:p>
          <a:p>
            <a:pPr algn="l" defTabSz="921018"/>
            <a:r>
              <a:rPr lang="en-US" sz="2000"/>
              <a:t>Neubig &amp; Raffelt,</a:t>
            </a:r>
          </a:p>
          <a:p>
            <a:pPr algn="l" defTabSz="921018"/>
            <a:r>
              <a:rPr lang="en-US" sz="2000"/>
              <a:t>PRD 54 (1996) 1194</a:t>
            </a:r>
            <a:endParaRPr lang="de-DE" sz="20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63" y="3979862"/>
            <a:ext cx="5202237" cy="14716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4287" y="1235891"/>
            <a:ext cx="2529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Contours at CL</a:t>
            </a:r>
          </a:p>
          <a:p>
            <a:r>
              <a:rPr lang="en-US" sz="2000" smtClean="0">
                <a:solidFill>
                  <a:srgbClr val="C00000"/>
                </a:solidFill>
              </a:rPr>
              <a:t>68.3%, 90% and 95.4%</a:t>
            </a:r>
            <a:endParaRPr lang="en-US" sz="2000">
              <a:solidFill>
                <a:srgbClr val="C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68312" y="2833287"/>
            <a:ext cx="2448000" cy="2600880"/>
            <a:chOff x="3168312" y="2833287"/>
            <a:chExt cx="2448000" cy="2600880"/>
          </a:xfrm>
        </p:grpSpPr>
        <p:sp>
          <p:nvSpPr>
            <p:cNvPr id="17" name="Rectangle 16"/>
            <p:cNvSpPr/>
            <p:nvPr/>
          </p:nvSpPr>
          <p:spPr>
            <a:xfrm>
              <a:off x="4104442" y="3922167"/>
              <a:ext cx="576080" cy="151200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168312" y="2833287"/>
              <a:ext cx="2448000" cy="122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2400" smtClean="0">
                  <a:solidFill>
                    <a:schemeClr val="bg1"/>
                  </a:solidFill>
                </a:rPr>
                <a:t>Recent long-term</a:t>
              </a:r>
            </a:p>
            <a:p>
              <a:pPr algn="ctr"/>
              <a:r>
                <a:rPr lang="en-US" sz="2400" smtClean="0">
                  <a:solidFill>
                    <a:schemeClr val="bg1"/>
                  </a:solidFill>
                </a:rPr>
                <a:t>simulations</a:t>
              </a:r>
            </a:p>
            <a:p>
              <a:pPr algn="ctr"/>
              <a:r>
                <a:rPr lang="en-US" sz="2400" smtClean="0">
                  <a:solidFill>
                    <a:schemeClr val="bg1"/>
                  </a:solidFill>
                </a:rPr>
                <a:t>(Basel, Garching)</a:t>
              </a:r>
              <a:endParaRPr 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260448" y="4867275"/>
            <a:ext cx="5181600" cy="288926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/>
              <a:t>Theory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91979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Flavor Oscillations</a:t>
            </a:r>
            <a:endParaRPr lang="en-US"/>
          </a:p>
        </p:txBody>
      </p:sp>
      <p:pic>
        <p:nvPicPr>
          <p:cNvPr id="3" name="Picture 3" descr="C:\Users\Georg Raffelt\Desktop\s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" y="492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4016" y="5471980"/>
            <a:ext cx="8928993" cy="115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</a:rPr>
              <a:t>Explosion Mechanism</a:t>
            </a:r>
            <a:endParaRPr lang="en-US" sz="4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Why No Prompt Explosion?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88722" y="720417"/>
            <a:ext cx="5832000" cy="5832000"/>
            <a:chOff x="96" y="480"/>
            <a:chExt cx="3936" cy="3936"/>
          </a:xfrm>
        </p:grpSpPr>
        <p:sp>
          <p:nvSpPr>
            <p:cNvPr id="4" name="Oval 4"/>
            <p:cNvSpPr>
              <a:spLocks noChangeAspect="1" noChangeArrowheads="1"/>
            </p:cNvSpPr>
            <p:nvPr/>
          </p:nvSpPr>
          <p:spPr bwMode="auto">
            <a:xfrm>
              <a:off x="96" y="480"/>
              <a:ext cx="3936" cy="393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5"/>
            <p:cNvSpPr>
              <a:spLocks noChangeAspect="1" noChangeArrowheads="1"/>
            </p:cNvSpPr>
            <p:nvPr/>
          </p:nvSpPr>
          <p:spPr bwMode="auto">
            <a:xfrm>
              <a:off x="775" y="1171"/>
              <a:ext cx="2577" cy="2554"/>
            </a:xfrm>
            <a:prstGeom prst="ellipse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983" y="1374"/>
              <a:ext cx="2163" cy="2148"/>
              <a:chOff x="1872" y="1152"/>
              <a:chExt cx="2016" cy="2016"/>
            </a:xfrm>
          </p:grpSpPr>
          <p:sp>
            <p:nvSpPr>
              <p:cNvPr id="11" name="Oval 7"/>
              <p:cNvSpPr>
                <a:spLocks noChangeAspect="1" noChangeArrowheads="1"/>
              </p:cNvSpPr>
              <p:nvPr/>
            </p:nvSpPr>
            <p:spPr bwMode="auto">
              <a:xfrm>
                <a:off x="2016" y="1296"/>
                <a:ext cx="1728" cy="1728"/>
              </a:xfrm>
              <a:prstGeom prst="ellipse">
                <a:avLst/>
              </a:prstGeom>
              <a:solidFill>
                <a:srgbClr val="FF9999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3744" y="2161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rot="10800000">
                <a:off x="1872" y="2160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 rot="5400000">
                <a:off x="2808" y="3096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rot="16200000">
                <a:off x="2808" y="1224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rot="18900000">
                <a:off x="3470" y="1498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rot="29700000">
                <a:off x="2146" y="2821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 rot="24300000">
                <a:off x="3469" y="2821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rot="35100000">
                <a:off x="2146" y="1498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 rot="20280000">
                <a:off x="3676" y="1810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 rot="31080000">
                <a:off x="1940" y="2510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 rot="25680000">
                <a:off x="3158" y="3027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 rot="36480000">
                <a:off x="2457" y="1292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 rot="39180000">
                <a:off x="3174" y="1298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 rot="49980000">
                <a:off x="2442" y="3021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 rot="44580000">
                <a:off x="3669" y="2525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 rot="55380000">
                <a:off x="1946" y="1794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 rot="660000">
                <a:off x="3726" y="2339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 rot="11460000">
                <a:off x="1889" y="1981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 rot="6060000">
                <a:off x="2629" y="3078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 rot="16860000">
                <a:off x="2986" y="1241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 rot="19560000">
                <a:off x="3584" y="1637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 rot="30360000">
                <a:off x="2032" y="2683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 rot="24960000">
                <a:off x="3331" y="2935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" name="Line 31"/>
              <p:cNvSpPr>
                <a:spLocks noChangeShapeType="1"/>
              </p:cNvSpPr>
              <p:nvPr/>
            </p:nvSpPr>
            <p:spPr bwMode="auto">
              <a:xfrm rot="35760000">
                <a:off x="2284" y="1384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" name="Line 32"/>
              <p:cNvSpPr>
                <a:spLocks noChangeShapeType="1"/>
              </p:cNvSpPr>
              <p:nvPr/>
            </p:nvSpPr>
            <p:spPr bwMode="auto">
              <a:xfrm rot="20940000">
                <a:off x="3726" y="1982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" name="Line 33"/>
              <p:cNvSpPr>
                <a:spLocks noChangeShapeType="1"/>
              </p:cNvSpPr>
              <p:nvPr/>
            </p:nvSpPr>
            <p:spPr bwMode="auto">
              <a:xfrm rot="31740000">
                <a:off x="1889" y="2338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" name="Line 34"/>
              <p:cNvSpPr>
                <a:spLocks noChangeShapeType="1"/>
              </p:cNvSpPr>
              <p:nvPr/>
            </p:nvSpPr>
            <p:spPr bwMode="auto">
              <a:xfrm rot="26340000">
                <a:off x="2986" y="3078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 rot="37140000">
                <a:off x="2629" y="1241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 rot="39840000">
                <a:off x="3332" y="1384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" name="Line 37"/>
              <p:cNvSpPr>
                <a:spLocks noChangeShapeType="1"/>
              </p:cNvSpPr>
              <p:nvPr/>
            </p:nvSpPr>
            <p:spPr bwMode="auto">
              <a:xfrm rot="50640000">
                <a:off x="2284" y="2935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" name="Line 38"/>
              <p:cNvSpPr>
                <a:spLocks noChangeShapeType="1"/>
              </p:cNvSpPr>
              <p:nvPr/>
            </p:nvSpPr>
            <p:spPr bwMode="auto">
              <a:xfrm rot="45240000">
                <a:off x="3583" y="2683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" name="Line 39"/>
              <p:cNvSpPr>
                <a:spLocks noChangeShapeType="1"/>
              </p:cNvSpPr>
              <p:nvPr/>
            </p:nvSpPr>
            <p:spPr bwMode="auto">
              <a:xfrm rot="56040000">
                <a:off x="2032" y="1636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" name="Text Box 40"/>
            <p:cNvSpPr txBox="1">
              <a:spLocks noChangeArrowheads="1"/>
            </p:cNvSpPr>
            <p:nvPr/>
          </p:nvSpPr>
          <p:spPr bwMode="auto">
            <a:xfrm>
              <a:off x="1473" y="2064"/>
              <a:ext cx="1183" cy="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>
              <a:spAutoFit/>
            </a:bodyPr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>
                  <a:latin typeface="Trebuchet MS" pitchFamily="34" charset="0"/>
                </a:rPr>
                <a:t>Dissociated</a:t>
              </a:r>
            </a:p>
            <a:p>
              <a:pPr algn="ctr"/>
              <a:r>
                <a:rPr lang="en-US">
                  <a:latin typeface="Trebuchet MS" pitchFamily="34" charset="0"/>
                </a:rPr>
                <a:t>Material</a:t>
              </a:r>
            </a:p>
            <a:p>
              <a:pPr algn="ctr"/>
              <a:r>
                <a:rPr lang="en-US">
                  <a:latin typeface="Trebuchet MS" pitchFamily="34" charset="0"/>
                </a:rPr>
                <a:t>(n, p, e, </a:t>
              </a:r>
              <a:r>
                <a:rPr lang="en-US" b="1">
                  <a:latin typeface="Symbol" pitchFamily="18" charset="2"/>
                </a:rPr>
                <a:t>n</a:t>
              </a:r>
              <a:r>
                <a:rPr lang="en-US">
                  <a:latin typeface="Trebuchet MS" pitchFamily="34" charset="0"/>
                </a:rPr>
                <a:t>)</a:t>
              </a:r>
            </a:p>
          </p:txBody>
        </p:sp>
        <p:sp>
          <p:nvSpPr>
            <p:cNvPr id="8" name="WordArt 4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932" y="1338"/>
              <a:ext cx="2264" cy="221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3454460"/>
                </a:avLst>
              </a:prstTxWarp>
            </a:bodyPr>
            <a:lstStyle/>
            <a:p>
              <a:pPr algn="dist"/>
              <a:r>
                <a:rPr lang="en-US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Trebuchet MS"/>
                </a:rPr>
                <a:t>Collapsed Core</a:t>
              </a:r>
            </a:p>
          </p:txBody>
        </p:sp>
        <p:sp>
          <p:nvSpPr>
            <p:cNvPr id="9" name="WordArt 4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853" y="1259"/>
              <a:ext cx="2423" cy="237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2276433"/>
                </a:avLst>
              </a:prstTxWarp>
            </a:bodyPr>
            <a:lstStyle/>
            <a:p>
              <a:pPr algn="dist"/>
              <a:r>
                <a:rPr lang="en-US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Trebuchet MS"/>
                </a:rPr>
                <a:t>Undissociated Iron</a:t>
              </a:r>
            </a:p>
          </p:txBody>
        </p:sp>
        <p:sp>
          <p:nvSpPr>
            <p:cNvPr id="10" name="WordArt 4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325" y="1723"/>
              <a:ext cx="1478" cy="144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3179085"/>
                </a:avLst>
              </a:prstTxWarp>
            </a:bodyPr>
            <a:lstStyle/>
            <a:p>
              <a:pPr algn="dist"/>
              <a:r>
                <a:rPr lang="en-US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Trebuchet MS"/>
                </a:rPr>
                <a:t>Shock Wave</a:t>
              </a:r>
            </a:p>
          </p:txBody>
        </p:sp>
      </p:grpSp>
      <p:sp>
        <p:nvSpPr>
          <p:cNvPr id="44" name="AutoShape 44"/>
          <p:cNvSpPr>
            <a:spLocks noChangeArrowheads="1"/>
          </p:cNvSpPr>
          <p:nvPr/>
        </p:nvSpPr>
        <p:spPr bwMode="auto">
          <a:xfrm>
            <a:off x="6192732" y="719607"/>
            <a:ext cx="2880320" cy="1655994"/>
          </a:xfrm>
          <a:prstGeom prst="wedgeRectCallout">
            <a:avLst>
              <a:gd name="adj1" fmla="val -99324"/>
              <a:gd name="adj2" fmla="val 102444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defTabSz="921018">
              <a:buFontTx/>
              <a:buChar char="•"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0.1 M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sun</a:t>
            </a:r>
            <a:r>
              <a:rPr lang="en-US" sz="20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iron has a </a:t>
            </a:r>
          </a:p>
          <a:p>
            <a:pPr defTabSz="921018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nuclear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binding energy</a:t>
            </a:r>
          </a:p>
          <a:p>
            <a:pPr defTabSz="921018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</a:t>
            </a:r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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1.7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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10</a:t>
            </a:r>
            <a:r>
              <a:rPr lang="en-US" sz="24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51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erg</a:t>
            </a:r>
          </a:p>
          <a:p>
            <a:pPr defTabSz="921018">
              <a:buFontTx/>
              <a:buChar char="•"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Comparable to</a:t>
            </a:r>
          </a:p>
          <a:p>
            <a:pPr defTabSz="921018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explosion energy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6120802" y="4249137"/>
            <a:ext cx="2880320" cy="237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b="1">
                <a:solidFill>
                  <a:srgbClr val="C00000"/>
                </a:solidFill>
                <a:latin typeface="+mn-lt"/>
              </a:rPr>
              <a:t> Shock wave forms </a:t>
            </a:r>
          </a:p>
          <a:p>
            <a:r>
              <a:rPr lang="en-US" b="1">
                <a:solidFill>
                  <a:srgbClr val="C00000"/>
                </a:solidFill>
                <a:latin typeface="+mn-lt"/>
              </a:rPr>
              <a:t>   within the iron </a:t>
            </a:r>
            <a:r>
              <a:rPr lang="en-US" b="1" smtClean="0">
                <a:solidFill>
                  <a:srgbClr val="C00000"/>
                </a:solidFill>
                <a:latin typeface="+mn-lt"/>
              </a:rPr>
              <a:t>core</a:t>
            </a:r>
          </a:p>
          <a:p>
            <a:endParaRPr lang="en-US" sz="800" b="1" smtClean="0">
              <a:solidFill>
                <a:srgbClr val="C00000"/>
              </a:solidFill>
              <a:latin typeface="+mn-lt"/>
            </a:endParaRPr>
          </a:p>
          <a:p>
            <a:pPr>
              <a:buFontTx/>
              <a:buChar char="•"/>
            </a:pPr>
            <a:r>
              <a:rPr lang="en-US" b="1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>
                <a:solidFill>
                  <a:srgbClr val="C00000"/>
                </a:solidFill>
                <a:latin typeface="+mn-lt"/>
              </a:rPr>
              <a:t>Dissipates its energy </a:t>
            </a:r>
          </a:p>
          <a:p>
            <a:r>
              <a:rPr lang="en-US" b="1">
                <a:solidFill>
                  <a:srgbClr val="C00000"/>
                </a:solidFill>
                <a:latin typeface="+mn-lt"/>
              </a:rPr>
              <a:t>   by dissociating the </a:t>
            </a:r>
          </a:p>
          <a:p>
            <a:r>
              <a:rPr lang="en-US" b="1">
                <a:solidFill>
                  <a:srgbClr val="C00000"/>
                </a:solidFill>
                <a:latin typeface="+mn-lt"/>
              </a:rPr>
              <a:t>   remaining layer </a:t>
            </a:r>
            <a:r>
              <a:rPr lang="en-US" b="1" smtClean="0">
                <a:solidFill>
                  <a:srgbClr val="C00000"/>
                </a:solidFill>
                <a:latin typeface="+mn-lt"/>
              </a:rPr>
              <a:t>of</a:t>
            </a:r>
          </a:p>
          <a:p>
            <a:r>
              <a:rPr lang="en-US" b="1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smtClean="0">
                <a:solidFill>
                  <a:srgbClr val="C00000"/>
                </a:solidFill>
                <a:latin typeface="+mn-lt"/>
              </a:rPr>
              <a:t>  iron  </a:t>
            </a:r>
            <a:endParaRPr lang="en-US" b="1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58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Delayed (Neutrino-Driven) Explosion</a:t>
            </a:r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5900" y="5903979"/>
            <a:ext cx="8785222" cy="71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400"/>
              <a:t>Wilson, Proc. Univ. Illinois Meeting on Num. Astrophys</a:t>
            </a:r>
            <a:r>
              <a:rPr lang="en-US" sz="2400" smtClean="0"/>
              <a:t>. (</a:t>
            </a:r>
            <a:r>
              <a:rPr lang="en-US" sz="2400"/>
              <a:t>1982)</a:t>
            </a:r>
          </a:p>
          <a:p>
            <a:pPr algn="ctr"/>
            <a:r>
              <a:rPr lang="en-US" sz="2400"/>
              <a:t>Bethe &amp; Wilson, ApJ 295 (1985) 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712554"/>
            <a:ext cx="7045826" cy="51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4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503577"/>
            <a:ext cx="9217024" cy="6192860"/>
          </a:xfrm>
          <a:prstGeom prst="rect">
            <a:avLst/>
          </a:prstGeom>
          <a:solidFill>
            <a:srgbClr val="EAEAE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Neutrinos Rejuvenating Stalled Shock</a:t>
            </a:r>
            <a:endParaRPr lang="en-US"/>
          </a:p>
        </p:txBody>
      </p:sp>
      <p:pic>
        <p:nvPicPr>
          <p:cNvPr id="3" name="Picture 2" descr="C:\Users\Georg Raffelt\Desktop\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2" y="1151667"/>
            <a:ext cx="8785223" cy="504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32248" y="719997"/>
            <a:ext cx="2664304" cy="115177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defTabSz="921018"/>
            <a:r>
              <a:rPr lang="en-US" sz="2400" b="1">
                <a:solidFill>
                  <a:schemeClr val="bg1"/>
                </a:solidFill>
              </a:rPr>
              <a:t>Neutrino heating</a:t>
            </a:r>
          </a:p>
          <a:p>
            <a:pPr defTabSz="921018"/>
            <a:r>
              <a:rPr lang="en-US" sz="2400" b="1">
                <a:solidFill>
                  <a:schemeClr val="bg1"/>
                </a:solidFill>
              </a:rPr>
              <a:t>increases pressure</a:t>
            </a:r>
          </a:p>
          <a:p>
            <a:pPr defTabSz="921018"/>
            <a:r>
              <a:rPr lang="en-US" sz="2400" b="1">
                <a:solidFill>
                  <a:schemeClr val="bg1"/>
                </a:solidFill>
              </a:rPr>
              <a:t>behind shock front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8072" y="5975978"/>
            <a:ext cx="7920881" cy="5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400"/>
              <a:t> Picture adapted from Janka, astro-ph/0008432</a:t>
            </a:r>
          </a:p>
        </p:txBody>
      </p:sp>
    </p:spTree>
    <p:extLst>
      <p:ext uri="{BB962C8B-B14F-4D97-AF65-F5344CB8AC3E}">
        <p14:creationId xmlns:p14="http://schemas.microsoft.com/office/powerpoint/2010/main" val="68914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/>
              <a:t>Exploding Models (</a:t>
            </a:r>
            <a:r>
              <a:rPr lang="en-US" sz="2800" smtClean="0"/>
              <a:t>8–10 </a:t>
            </a:r>
            <a:r>
              <a:rPr lang="en-US" sz="2800"/>
              <a:t>Solar Masses</a:t>
            </a:r>
            <a:r>
              <a:rPr lang="en-US" sz="2800" smtClean="0"/>
              <a:t>)</a:t>
            </a:r>
            <a:endParaRPr lang="en-US" sz="280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44016" y="5328247"/>
            <a:ext cx="8928993" cy="86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000"/>
              <a:t>Kitaura, Janka &amp; Hillebrandt: “Explosions of </a:t>
            </a:r>
            <a:r>
              <a:rPr lang="de-DE" sz="2000"/>
              <a:t>O</a:t>
            </a:r>
            <a:r>
              <a:rPr lang="en-US" sz="2000"/>
              <a:t>-Ne-Mg cores, the Crab supernova,</a:t>
            </a:r>
          </a:p>
          <a:p>
            <a:pPr algn="ctr"/>
            <a:r>
              <a:rPr lang="en-US" sz="2000"/>
              <a:t>and subluminous type II-P supernovae”, astro-ph/0512065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0" y="1007647"/>
            <a:ext cx="4608512" cy="3934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52" y="1044275"/>
            <a:ext cx="4126961" cy="392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Parametric 3D Simulation (Garching group)</a:t>
            </a:r>
            <a:endParaRPr lang="en-US"/>
          </a:p>
        </p:txBody>
      </p:sp>
      <p:pic>
        <p:nvPicPr>
          <p:cNvPr id="4" name="movieGrad8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6367" y="576079"/>
            <a:ext cx="612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Standing Accretion Shock </a:t>
            </a:r>
            <a:r>
              <a:rPr lang="en-US" smtClean="0"/>
              <a:t>Instability (SASI)</a:t>
            </a: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336388"/>
            <a:ext cx="9217025" cy="576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lIns="86402" tIns="43201" rIns="86402" bIns="43201" anchor="ctr" anchorCtr="0">
            <a:no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</a:rPr>
              <a:t>Mezzacappa et al., http://www.phy.ornl.gov/tsi/pages/simulations.html</a:t>
            </a:r>
          </a:p>
        </p:txBody>
      </p:sp>
      <p:pic>
        <p:nvPicPr>
          <p:cNvPr id="2" name="sasi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8112" y="647597"/>
            <a:ext cx="5760800" cy="57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2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Sanduleak -69 202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" y="-493"/>
            <a:ext cx="9217025" cy="691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:\Users\Georg Raffelt\Desktop\sandule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8513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3892" y="143527"/>
            <a:ext cx="3456000" cy="576000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Sanduleak  </a:t>
            </a: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-</a:t>
            </a: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69 202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C:\Users\Georg Raffelt\Desktop\lm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56" y="3528479"/>
            <a:ext cx="4464496" cy="338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52656" y="3527987"/>
            <a:ext cx="4464496" cy="102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530" tIns="48765" rIns="97530" bIns="48765">
            <a:noAutofit/>
          </a:bodyPr>
          <a:lstStyle/>
          <a:p>
            <a:pPr defTabSz="921018">
              <a:lnSpc>
                <a:spcPts val="2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Magellanic Cloud </a:t>
            </a:r>
          </a:p>
          <a:p>
            <a:pPr defTabSz="921018">
              <a:lnSpc>
                <a:spcPts val="2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50 kpc       </a:t>
            </a:r>
          </a:p>
          <a:p>
            <a:pPr defTabSz="921018">
              <a:lnSpc>
                <a:spcPts val="2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(160.000 light years)</a:t>
            </a:r>
            <a:endParaRPr lang="en-GB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C:\Users\Georg Raffelt\Desktop\tarantu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56" y="0"/>
            <a:ext cx="4464496" cy="338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52656" y="2977718"/>
            <a:ext cx="4464496" cy="40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530" tIns="48765" rIns="97530" bIns="48765">
            <a:spAutoFit/>
          </a:bodyPr>
          <a:lstStyle/>
          <a:p>
            <a:pPr defTabSz="921018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Tarantula Nebula</a:t>
            </a:r>
            <a:endParaRPr lang="en-GB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08512" y="-493"/>
            <a:ext cx="4608513" cy="6911975"/>
            <a:chOff x="4608512" y="-493"/>
            <a:chExt cx="4608513" cy="6911975"/>
          </a:xfrm>
        </p:grpSpPr>
        <p:pic>
          <p:nvPicPr>
            <p:cNvPr id="16" name="Picture 13" descr="C:\Users\Georg Raffelt\Desktop\sn.jpg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512" y="-493"/>
              <a:ext cx="4608513" cy="691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752656" y="143527"/>
              <a:ext cx="4320476" cy="1296180"/>
            </a:xfrm>
            <a:prstGeom prst="rect">
              <a:avLst/>
            </a:prstGeom>
            <a:noFill/>
            <a:effectLst/>
          </p:spPr>
          <p:txBody>
            <a:bodyPr wrap="none" rtlCol="0">
              <a:noAutofit/>
            </a:bodyPr>
            <a:lstStyle/>
            <a:p>
              <a:pPr algn="r"/>
              <a:r>
                <a:rPr lang="en-US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Supernova 1987A</a:t>
              </a:r>
            </a:p>
            <a:p>
              <a:pPr algn="r"/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 February 1987</a:t>
              </a:r>
            </a:p>
            <a:p>
              <a:pPr algn="r"/>
              <a:endPara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9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Neutrino-Driven Mechanism – Modern Version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52909" y="1239838"/>
            <a:ext cx="3600500" cy="48085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501283" y="3052111"/>
            <a:ext cx="2304320" cy="23043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6005353" y="3564561"/>
            <a:ext cx="1287800" cy="1287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>
            <a:spLocks noChangeAspect="1"/>
          </p:cNvSpPr>
          <p:nvPr/>
        </p:nvSpPr>
        <p:spPr>
          <a:xfrm>
            <a:off x="6289160" y="4372144"/>
            <a:ext cx="348381" cy="348381"/>
          </a:xfrm>
          <a:prstGeom prst="arc">
            <a:avLst>
              <a:gd name="adj1" fmla="val 17550588"/>
              <a:gd name="adj2" fmla="val 14976858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>
            <a:spLocks noChangeAspect="1"/>
          </p:cNvSpPr>
          <p:nvPr/>
        </p:nvSpPr>
        <p:spPr>
          <a:xfrm flipV="1">
            <a:off x="6096983" y="3927900"/>
            <a:ext cx="348381" cy="348381"/>
          </a:xfrm>
          <a:prstGeom prst="arc">
            <a:avLst>
              <a:gd name="adj1" fmla="val 17550588"/>
              <a:gd name="adj2" fmla="val 14976858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>
            <a:spLocks noChangeAspect="1"/>
          </p:cNvSpPr>
          <p:nvPr/>
        </p:nvSpPr>
        <p:spPr>
          <a:xfrm flipV="1">
            <a:off x="6737122" y="4348291"/>
            <a:ext cx="348381" cy="348381"/>
          </a:xfrm>
          <a:prstGeom prst="arc">
            <a:avLst>
              <a:gd name="adj1" fmla="val 17550588"/>
              <a:gd name="adj2" fmla="val 14976858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>
            <a:spLocks noChangeAspect="1"/>
          </p:cNvSpPr>
          <p:nvPr/>
        </p:nvSpPr>
        <p:spPr>
          <a:xfrm>
            <a:off x="6869473" y="3927900"/>
            <a:ext cx="348381" cy="348381"/>
          </a:xfrm>
          <a:prstGeom prst="arc">
            <a:avLst>
              <a:gd name="adj1" fmla="val 17550588"/>
              <a:gd name="adj2" fmla="val 14976858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>
            <a:spLocks noChangeAspect="1"/>
          </p:cNvSpPr>
          <p:nvPr/>
        </p:nvSpPr>
        <p:spPr>
          <a:xfrm>
            <a:off x="6469668" y="3644093"/>
            <a:ext cx="348381" cy="348381"/>
          </a:xfrm>
          <a:prstGeom prst="arc">
            <a:avLst>
              <a:gd name="adj1" fmla="val 17550588"/>
              <a:gd name="adj2" fmla="val 14976858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637541" y="2764071"/>
            <a:ext cx="6318" cy="50407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653443" y="5140401"/>
            <a:ext cx="6318" cy="50407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 flipV="1">
            <a:off x="5462119" y="3949077"/>
            <a:ext cx="6318" cy="50407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7838449" y="3949077"/>
            <a:ext cx="6318" cy="50407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8900000" flipH="1" flipV="1">
            <a:off x="5821743" y="3094984"/>
            <a:ext cx="6318" cy="50407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2700000" flipH="1">
            <a:off x="5821744" y="4780775"/>
            <a:ext cx="6318" cy="50407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2700000" flipH="1" flipV="1">
            <a:off x="7470444" y="3094985"/>
            <a:ext cx="6318" cy="50407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8900000" flipH="1">
            <a:off x="7470444" y="4780776"/>
            <a:ext cx="6318" cy="50407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9111654">
            <a:off x="5540430" y="3401799"/>
            <a:ext cx="112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3399"/>
                </a:solidFill>
                <a:latin typeface="Symbol" pitchFamily="18" charset="2"/>
              </a:rPr>
              <a:t>n</a:t>
            </a:r>
            <a:r>
              <a:rPr lang="en-US" sz="2000" smtClean="0">
                <a:solidFill>
                  <a:srgbClr val="003399"/>
                </a:solidFill>
              </a:rPr>
              <a:t> cooling</a:t>
            </a: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0196341">
            <a:off x="5431601" y="2589710"/>
            <a:ext cx="1160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US" sz="2000" smtClean="0">
                <a:solidFill>
                  <a:srgbClr val="C00000"/>
                </a:solidFill>
              </a:rPr>
              <a:t> heating</a:t>
            </a:r>
            <a:endParaRPr lang="en-US" sz="200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653159" y="863627"/>
            <a:ext cx="0" cy="7201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53159" y="5800513"/>
            <a:ext cx="6602" cy="50407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77329" y="5400257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Shock</a:t>
            </a:r>
            <a:endParaRPr lang="en-US" sz="2000"/>
          </a:p>
        </p:txBody>
      </p:sp>
      <p:sp>
        <p:nvSpPr>
          <p:cNvPr id="28" name="TextBox 27"/>
          <p:cNvSpPr txBox="1"/>
          <p:nvPr/>
        </p:nvSpPr>
        <p:spPr>
          <a:xfrm>
            <a:off x="6725169" y="791617"/>
            <a:ext cx="2059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Shock oscillations</a:t>
            </a:r>
          </a:p>
          <a:p>
            <a:r>
              <a:rPr lang="en-US" sz="2000" smtClean="0"/>
              <a:t>                     (SASI)</a:t>
            </a:r>
            <a:endParaRPr lang="en-US" sz="2000"/>
          </a:p>
        </p:txBody>
      </p:sp>
      <p:sp>
        <p:nvSpPr>
          <p:cNvPr id="29" name="Arc 28"/>
          <p:cNvSpPr>
            <a:spLocks noChangeAspect="1"/>
          </p:cNvSpPr>
          <p:nvPr/>
        </p:nvSpPr>
        <p:spPr>
          <a:xfrm flipV="1">
            <a:off x="6941199" y="5411926"/>
            <a:ext cx="348381" cy="348381"/>
          </a:xfrm>
          <a:prstGeom prst="arc">
            <a:avLst>
              <a:gd name="adj1" fmla="val 17550588"/>
              <a:gd name="adj2" fmla="val 14976858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>
            <a:spLocks noChangeAspect="1"/>
          </p:cNvSpPr>
          <p:nvPr/>
        </p:nvSpPr>
        <p:spPr>
          <a:xfrm flipH="1" flipV="1">
            <a:off x="6016738" y="5411926"/>
            <a:ext cx="348381" cy="348381"/>
          </a:xfrm>
          <a:prstGeom prst="arc">
            <a:avLst>
              <a:gd name="adj1" fmla="val 17550588"/>
              <a:gd name="adj2" fmla="val 14976858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>
            <a:spLocks noChangeAspect="1"/>
          </p:cNvSpPr>
          <p:nvPr/>
        </p:nvSpPr>
        <p:spPr>
          <a:xfrm flipV="1">
            <a:off x="6835699" y="1727747"/>
            <a:ext cx="825600" cy="825600"/>
          </a:xfrm>
          <a:prstGeom prst="arc">
            <a:avLst>
              <a:gd name="adj1" fmla="val 17550588"/>
              <a:gd name="adj2" fmla="val 14976858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>
            <a:spLocks noChangeAspect="1"/>
          </p:cNvSpPr>
          <p:nvPr/>
        </p:nvSpPr>
        <p:spPr>
          <a:xfrm flipH="1" flipV="1">
            <a:off x="5645019" y="1727747"/>
            <a:ext cx="836004" cy="836004"/>
          </a:xfrm>
          <a:prstGeom prst="arc">
            <a:avLst>
              <a:gd name="adj1" fmla="val 17550588"/>
              <a:gd name="adj2" fmla="val 14976858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941199" y="2479797"/>
            <a:ext cx="135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Convection</a:t>
            </a:r>
            <a:endParaRPr lang="en-US" sz="2000"/>
          </a:p>
        </p:txBody>
      </p:sp>
      <p:sp>
        <p:nvSpPr>
          <p:cNvPr id="34" name="TextBox 33"/>
          <p:cNvSpPr txBox="1"/>
          <p:nvPr/>
        </p:nvSpPr>
        <p:spPr>
          <a:xfrm>
            <a:off x="144462" y="719607"/>
            <a:ext cx="4248020" cy="59048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smtClean="0">
                <a:solidFill>
                  <a:srgbClr val="003399"/>
                </a:solidFill>
              </a:rPr>
              <a:t>• Stalled </a:t>
            </a:r>
            <a:r>
              <a:rPr lang="en-US" sz="2000">
                <a:solidFill>
                  <a:srgbClr val="003399"/>
                </a:solidFill>
              </a:rPr>
              <a:t>accretion </a:t>
            </a:r>
            <a:r>
              <a:rPr lang="en-US" sz="2000" smtClean="0">
                <a:solidFill>
                  <a:srgbClr val="003399"/>
                </a:solidFill>
              </a:rPr>
              <a:t>shock pushed out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   to </a:t>
            </a:r>
            <a:r>
              <a:rPr lang="en-US" sz="20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en-US" sz="2000" smtClean="0">
                <a:solidFill>
                  <a:srgbClr val="003399"/>
                </a:solidFill>
              </a:rPr>
              <a:t>150 km as matter </a:t>
            </a:r>
            <a:r>
              <a:rPr lang="en-US" sz="2000">
                <a:solidFill>
                  <a:srgbClr val="003399"/>
                </a:solidFill>
              </a:rPr>
              <a:t>piles up on the </a:t>
            </a:r>
            <a:r>
              <a:rPr lang="en-US" sz="2000" smtClean="0">
                <a:solidFill>
                  <a:srgbClr val="003399"/>
                </a:solidFill>
              </a:rPr>
              <a:t>PNS</a:t>
            </a:r>
          </a:p>
          <a:p>
            <a:endParaRPr lang="en-US" sz="800">
              <a:solidFill>
                <a:srgbClr val="003399"/>
              </a:solidFill>
            </a:endParaRPr>
          </a:p>
          <a:p>
            <a:r>
              <a:rPr lang="en-US" sz="2000">
                <a:solidFill>
                  <a:srgbClr val="003399"/>
                </a:solidFill>
              </a:rPr>
              <a:t>• </a:t>
            </a:r>
            <a:r>
              <a:rPr lang="en-US" sz="2000" smtClean="0">
                <a:solidFill>
                  <a:srgbClr val="003399"/>
                </a:solidFill>
              </a:rPr>
              <a:t>Heating (gain) region develops within</a:t>
            </a:r>
          </a:p>
          <a:p>
            <a:r>
              <a:rPr lang="en-US" sz="2000">
                <a:solidFill>
                  <a:srgbClr val="003399"/>
                </a:solidFill>
              </a:rPr>
              <a:t> </a:t>
            </a:r>
            <a:r>
              <a:rPr lang="en-US" sz="2000" smtClean="0">
                <a:solidFill>
                  <a:srgbClr val="003399"/>
                </a:solidFill>
              </a:rPr>
              <a:t>  some tens of ms after bounce</a:t>
            </a:r>
          </a:p>
          <a:p>
            <a:endParaRPr lang="en-US" sz="800">
              <a:solidFill>
                <a:srgbClr val="003399"/>
              </a:solidFill>
            </a:endParaRPr>
          </a:p>
          <a:p>
            <a:r>
              <a:rPr lang="en-US" sz="2000">
                <a:solidFill>
                  <a:srgbClr val="003399"/>
                </a:solidFill>
              </a:rPr>
              <a:t>• Convective overturn &amp; </a:t>
            </a:r>
            <a:r>
              <a:rPr lang="en-US" sz="2000" smtClean="0">
                <a:solidFill>
                  <a:srgbClr val="003399"/>
                </a:solidFill>
              </a:rPr>
              <a:t>shock</a:t>
            </a:r>
          </a:p>
          <a:p>
            <a:r>
              <a:rPr lang="en-US" sz="2000">
                <a:solidFill>
                  <a:srgbClr val="003399"/>
                </a:solidFill>
              </a:rPr>
              <a:t> </a:t>
            </a:r>
            <a:r>
              <a:rPr lang="en-US" sz="2000" smtClean="0">
                <a:solidFill>
                  <a:srgbClr val="003399"/>
                </a:solidFill>
              </a:rPr>
              <a:t>  oscillations </a:t>
            </a:r>
            <a:r>
              <a:rPr lang="en-US" sz="2000">
                <a:solidFill>
                  <a:srgbClr val="003399"/>
                </a:solidFill>
              </a:rPr>
              <a:t>(</a:t>
            </a:r>
            <a:r>
              <a:rPr lang="en-US" sz="2000" smtClean="0">
                <a:solidFill>
                  <a:srgbClr val="003399"/>
                </a:solidFill>
              </a:rPr>
              <a:t>SASI</a:t>
            </a:r>
            <a:r>
              <a:rPr lang="en-US" sz="2000">
                <a:solidFill>
                  <a:srgbClr val="003399"/>
                </a:solidFill>
              </a:rPr>
              <a:t>)</a:t>
            </a:r>
            <a:r>
              <a:rPr lang="en-US" sz="2000" smtClean="0">
                <a:solidFill>
                  <a:srgbClr val="003399"/>
                </a:solidFill>
              </a:rPr>
              <a:t> enhance efficiency </a:t>
            </a:r>
          </a:p>
          <a:p>
            <a:r>
              <a:rPr lang="en-US" sz="2000">
                <a:solidFill>
                  <a:srgbClr val="003399"/>
                </a:solidFill>
              </a:rPr>
              <a:t> </a:t>
            </a:r>
            <a:r>
              <a:rPr lang="en-US" sz="2000" smtClean="0">
                <a:solidFill>
                  <a:srgbClr val="003399"/>
                </a:solidFill>
              </a:rPr>
              <a:t>  of </a:t>
            </a:r>
            <a:r>
              <a:rPr lang="en-US" sz="2000" smtClean="0">
                <a:solidFill>
                  <a:srgbClr val="003399"/>
                </a:solidFill>
                <a:latin typeface="Symbol" pitchFamily="18" charset="2"/>
              </a:rPr>
              <a:t>n</a:t>
            </a:r>
            <a:r>
              <a:rPr lang="en-US" sz="2000" smtClean="0">
                <a:solidFill>
                  <a:srgbClr val="003399"/>
                </a:solidFill>
              </a:rPr>
              <a:t>-heating, finally </a:t>
            </a:r>
            <a:r>
              <a:rPr lang="en-US" sz="2000">
                <a:solidFill>
                  <a:srgbClr val="003399"/>
                </a:solidFill>
              </a:rPr>
              <a:t>revives </a:t>
            </a:r>
            <a:r>
              <a:rPr lang="en-US" sz="2000" smtClean="0">
                <a:solidFill>
                  <a:srgbClr val="003399"/>
                </a:solidFill>
              </a:rPr>
              <a:t>shock</a:t>
            </a:r>
            <a:endParaRPr lang="en-US" sz="2000">
              <a:solidFill>
                <a:srgbClr val="003399"/>
              </a:solidFill>
            </a:endParaRPr>
          </a:p>
          <a:p>
            <a:endParaRPr lang="en-US" sz="800">
              <a:solidFill>
                <a:srgbClr val="003399"/>
              </a:solidFill>
            </a:endParaRPr>
          </a:p>
          <a:p>
            <a:r>
              <a:rPr lang="en-US" sz="2000">
                <a:solidFill>
                  <a:srgbClr val="003399"/>
                </a:solidFill>
              </a:rPr>
              <a:t>• </a:t>
            </a:r>
            <a:r>
              <a:rPr lang="en-US" sz="2000" smtClean="0">
                <a:solidFill>
                  <a:srgbClr val="003399"/>
                </a:solidFill>
              </a:rPr>
              <a:t>Successful explosions in 1D and 2D</a:t>
            </a:r>
          </a:p>
          <a:p>
            <a:r>
              <a:rPr lang="en-US" sz="2000">
                <a:solidFill>
                  <a:srgbClr val="003399"/>
                </a:solidFill>
              </a:rPr>
              <a:t> </a:t>
            </a:r>
            <a:r>
              <a:rPr lang="en-US" sz="2000" smtClean="0">
                <a:solidFill>
                  <a:srgbClr val="003399"/>
                </a:solidFill>
              </a:rPr>
              <a:t>  for different progenitor masses</a:t>
            </a:r>
          </a:p>
          <a:p>
            <a:r>
              <a:rPr lang="en-US" sz="2000">
                <a:solidFill>
                  <a:srgbClr val="003399"/>
                </a:solidFill>
              </a:rPr>
              <a:t> </a:t>
            </a:r>
            <a:r>
              <a:rPr lang="en-US" sz="2000" smtClean="0">
                <a:solidFill>
                  <a:srgbClr val="003399"/>
                </a:solidFill>
              </a:rPr>
              <a:t>  (e.g. Garching group)</a:t>
            </a:r>
          </a:p>
          <a:p>
            <a:endParaRPr lang="en-US" sz="800">
              <a:solidFill>
                <a:srgbClr val="003399"/>
              </a:solidFill>
            </a:endParaRPr>
          </a:p>
          <a:p>
            <a:r>
              <a:rPr lang="en-US" sz="2000">
                <a:solidFill>
                  <a:srgbClr val="003399"/>
                </a:solidFill>
              </a:rPr>
              <a:t>• </a:t>
            </a:r>
            <a:r>
              <a:rPr lang="en-US" sz="2000" smtClean="0">
                <a:solidFill>
                  <a:srgbClr val="003399"/>
                </a:solidFill>
              </a:rPr>
              <a:t>Details important (treatment of GR,</a:t>
            </a:r>
          </a:p>
          <a:p>
            <a:r>
              <a:rPr lang="en-US" sz="2000">
                <a:solidFill>
                  <a:srgbClr val="003399"/>
                </a:solidFill>
              </a:rPr>
              <a:t> </a:t>
            </a:r>
            <a:r>
              <a:rPr lang="en-US" sz="2000" smtClean="0">
                <a:solidFill>
                  <a:srgbClr val="003399"/>
                </a:solidFill>
              </a:rPr>
              <a:t>  </a:t>
            </a:r>
            <a:r>
              <a:rPr lang="en-US" sz="2000" smtClean="0">
                <a:solidFill>
                  <a:srgbClr val="003399"/>
                </a:solidFill>
                <a:latin typeface="Symbol" pitchFamily="18" charset="2"/>
              </a:rPr>
              <a:t>n</a:t>
            </a:r>
            <a:r>
              <a:rPr lang="en-US" sz="2000">
                <a:solidFill>
                  <a:srgbClr val="003399"/>
                </a:solidFill>
              </a:rPr>
              <a:t> </a:t>
            </a:r>
            <a:r>
              <a:rPr lang="en-US" sz="2000" smtClean="0">
                <a:solidFill>
                  <a:srgbClr val="003399"/>
                </a:solidFill>
              </a:rPr>
              <a:t>interaction rates, etc.)</a:t>
            </a:r>
            <a:endParaRPr lang="en-US" sz="2000">
              <a:solidFill>
                <a:srgbClr val="003399"/>
              </a:solidFill>
            </a:endParaRPr>
          </a:p>
          <a:p>
            <a:endParaRPr lang="en-US" sz="800">
              <a:solidFill>
                <a:srgbClr val="003399"/>
              </a:solidFill>
            </a:endParaRPr>
          </a:p>
          <a:p>
            <a:r>
              <a:rPr lang="en-US" sz="2000">
                <a:solidFill>
                  <a:srgbClr val="003399"/>
                </a:solidFill>
              </a:rPr>
              <a:t>• </a:t>
            </a:r>
            <a:r>
              <a:rPr lang="en-US" sz="2000" smtClean="0">
                <a:solidFill>
                  <a:srgbClr val="003399"/>
                </a:solidFill>
              </a:rPr>
              <a:t>Role of 3D not yet clear, </a:t>
            </a:r>
          </a:p>
          <a:p>
            <a:r>
              <a:rPr lang="en-US" sz="2000">
                <a:solidFill>
                  <a:srgbClr val="003399"/>
                </a:solidFill>
              </a:rPr>
              <a:t> </a:t>
            </a:r>
            <a:r>
              <a:rPr lang="en-US" sz="2000" smtClean="0">
                <a:solidFill>
                  <a:srgbClr val="003399"/>
                </a:solidFill>
              </a:rPr>
              <a:t>  only</a:t>
            </a:r>
            <a:r>
              <a:rPr lang="en-US" sz="2000">
                <a:solidFill>
                  <a:srgbClr val="003399"/>
                </a:solidFill>
              </a:rPr>
              <a:t> </a:t>
            </a:r>
            <a:r>
              <a:rPr lang="en-US" sz="2000" smtClean="0">
                <a:solidFill>
                  <a:srgbClr val="003399"/>
                </a:solidFill>
              </a:rPr>
              <a:t>parametric studies</a:t>
            </a:r>
            <a:endParaRPr lang="en-US" sz="2000">
              <a:solidFill>
                <a:srgbClr val="003399"/>
              </a:solidFill>
            </a:endParaRPr>
          </a:p>
          <a:p>
            <a:endParaRPr lang="en-US" sz="800">
              <a:solidFill>
                <a:srgbClr val="003399"/>
              </a:solidFill>
            </a:endParaRPr>
          </a:p>
          <a:p>
            <a:r>
              <a:rPr lang="en-US" sz="2000" smtClean="0">
                <a:solidFill>
                  <a:srgbClr val="003399"/>
                </a:solidFill>
              </a:rPr>
              <a:t>• 3D simulations with Boltzmann </a:t>
            </a:r>
            <a:r>
              <a:rPr lang="en-US" sz="2000" smtClean="0">
                <a:solidFill>
                  <a:srgbClr val="003399"/>
                </a:solidFill>
                <a:latin typeface="Symbol" pitchFamily="18" charset="2"/>
              </a:rPr>
              <a:t>n</a:t>
            </a:r>
            <a:r>
              <a:rPr lang="en-US" sz="2000" smtClean="0">
                <a:solidFill>
                  <a:srgbClr val="003399"/>
                </a:solidFill>
              </a:rPr>
              <a:t>-transport</a:t>
            </a:r>
          </a:p>
          <a:p>
            <a:r>
              <a:rPr lang="en-US" sz="2000">
                <a:solidFill>
                  <a:srgbClr val="003399"/>
                </a:solidFill>
              </a:rPr>
              <a:t> </a:t>
            </a:r>
            <a:r>
              <a:rPr lang="en-US" sz="2000" smtClean="0">
                <a:solidFill>
                  <a:srgbClr val="003399"/>
                </a:solidFill>
              </a:rPr>
              <a:t>  being developed (e.g. in Garching)</a:t>
            </a:r>
            <a:endParaRPr lang="en-US" sz="2000">
              <a:solidFill>
                <a:srgbClr val="003399"/>
              </a:solidFill>
            </a:endParaRPr>
          </a:p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41409" y="6327105"/>
            <a:ext cx="237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Adapted from B. M</a:t>
            </a:r>
            <a:r>
              <a:rPr lang="de-DE" smtClean="0"/>
              <a:t>ü</a:t>
            </a:r>
            <a:r>
              <a:rPr lang="en-US" smtClean="0"/>
              <a:t>ller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Gravitational Waves from Core-Collapse Supernovae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43892" y="5688297"/>
            <a:ext cx="8928671" cy="8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000"/>
              <a:t> M</a:t>
            </a:r>
            <a:r>
              <a:rPr lang="de-DE" sz="2000"/>
              <a:t>ü</a:t>
            </a:r>
            <a:r>
              <a:rPr lang="en-US" sz="2000"/>
              <a:t>ller, Rampp, Buras, Janka, &amp; Shoemaker, </a:t>
            </a:r>
            <a:r>
              <a:rPr lang="en-US" sz="2000" smtClean="0"/>
              <a:t>astro-ph/0309833</a:t>
            </a:r>
            <a:endParaRPr lang="en-US" sz="2000"/>
          </a:p>
          <a:p>
            <a:pPr algn="ctr"/>
            <a:r>
              <a:rPr lang="en-US" sz="2000"/>
              <a:t> “Towards gravitational wave signals </a:t>
            </a:r>
            <a:r>
              <a:rPr lang="en-US" sz="2000" smtClean="0"/>
              <a:t>from realistic </a:t>
            </a:r>
            <a:r>
              <a:rPr lang="en-US" sz="2000"/>
              <a:t>core collapse supernova </a:t>
            </a:r>
            <a:r>
              <a:rPr lang="en-US" sz="2000" smtClean="0"/>
              <a:t>models”</a:t>
            </a:r>
            <a:endParaRPr lang="en-US" sz="2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2" y="834373"/>
            <a:ext cx="6120850" cy="4781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932" y="3239957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3399"/>
                </a:solidFill>
              </a:rPr>
              <a:t>Bounce</a:t>
            </a:r>
            <a:endParaRPr lang="en-US" sz="2400">
              <a:solidFill>
                <a:srgbClr val="003399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52752" y="3095937"/>
            <a:ext cx="936130" cy="374852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552752" y="3470789"/>
            <a:ext cx="1512210" cy="417258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61142" y="1478594"/>
            <a:ext cx="457200" cy="3211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2411869" y="1112780"/>
            <a:ext cx="2957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3399"/>
                </a:solidFill>
              </a:rPr>
              <a:t>GWs from asymmetric</a:t>
            </a:r>
          </a:p>
          <a:p>
            <a:r>
              <a:rPr lang="en-US" sz="2400">
                <a:solidFill>
                  <a:srgbClr val="003399"/>
                </a:solidFill>
              </a:rPr>
              <a:t>n</a:t>
            </a:r>
            <a:r>
              <a:rPr lang="en-US" sz="2400" smtClean="0">
                <a:solidFill>
                  <a:srgbClr val="003399"/>
                </a:solidFill>
              </a:rPr>
              <a:t>eutrino emission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41042" y="1943777"/>
            <a:ext cx="144020" cy="504070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16902" y="1607568"/>
            <a:ext cx="1687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3399"/>
                </a:solidFill>
              </a:rPr>
              <a:t>GWs from convective mass flows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336752" y="2096177"/>
            <a:ext cx="1080150" cy="351670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2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" y="503577"/>
            <a:ext cx="9217025" cy="61924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3168353" y="791997"/>
            <a:ext cx="2880320" cy="4535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44016" y="791997"/>
            <a:ext cx="2880320" cy="4535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6192689" y="791997"/>
            <a:ext cx="2880320" cy="4535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6" y="1367931"/>
            <a:ext cx="2880166" cy="2880166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53" y="1368097"/>
            <a:ext cx="2880000" cy="288000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09" y="1368097"/>
            <a:ext cx="2880000" cy="28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Three Phases of Neutrino Emission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8908" y="791997"/>
            <a:ext cx="2880320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 b="1">
                <a:solidFill>
                  <a:srgbClr val="003399"/>
                </a:solidFill>
                <a:effectLst/>
              </a:rPr>
              <a:t>Prompt </a:t>
            </a:r>
            <a:r>
              <a:rPr lang="en-US" sz="2000" b="1">
                <a:solidFill>
                  <a:srgbClr val="003399"/>
                </a:solidFill>
              </a:rPr>
              <a:t> </a:t>
            </a:r>
            <a:r>
              <a:rPr lang="en-US" sz="2000" b="1">
                <a:solidFill>
                  <a:srgbClr val="003399"/>
                </a:solidFill>
                <a:effectLst/>
                <a:latin typeface="Symbol" pitchFamily="18" charset="2"/>
              </a:rPr>
              <a:t>n</a:t>
            </a:r>
            <a:r>
              <a:rPr lang="en-US" sz="2800" b="1" baseline="-25000">
                <a:solidFill>
                  <a:srgbClr val="003399"/>
                </a:solidFill>
              </a:rPr>
              <a:t>e</a:t>
            </a:r>
            <a:r>
              <a:rPr lang="en-US" sz="2000" b="1">
                <a:solidFill>
                  <a:srgbClr val="003399"/>
                </a:solidFill>
                <a:effectLst/>
              </a:rPr>
              <a:t> </a:t>
            </a:r>
            <a:r>
              <a:rPr lang="en-US" sz="1100" b="1" smtClean="0">
                <a:solidFill>
                  <a:srgbClr val="003399"/>
                </a:solidFill>
                <a:effectLst/>
              </a:rPr>
              <a:t> </a:t>
            </a:r>
            <a:r>
              <a:rPr lang="en-US" sz="2000" b="1" smtClean="0">
                <a:solidFill>
                  <a:srgbClr val="003399"/>
                </a:solidFill>
                <a:effectLst/>
              </a:rPr>
              <a:t>burst</a:t>
            </a:r>
            <a:endParaRPr lang="en-US" sz="2000" b="1">
              <a:solidFill>
                <a:srgbClr val="003399"/>
              </a:solidFill>
              <a:effectLst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183245" y="791997"/>
            <a:ext cx="2880320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 b="1">
                <a:solidFill>
                  <a:srgbClr val="003399"/>
                </a:solidFill>
                <a:effectLst/>
              </a:rPr>
              <a:t>Accretion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192689" y="791997"/>
            <a:ext cx="2880320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 b="1">
                <a:solidFill>
                  <a:srgbClr val="003399"/>
                </a:solidFill>
                <a:effectLst/>
              </a:rPr>
              <a:t>Cooling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44016" y="4319985"/>
            <a:ext cx="2880320" cy="10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>
              <a:buFontTx/>
              <a:buChar char="•"/>
            </a:pPr>
            <a:r>
              <a:rPr lang="en-US" sz="2000">
                <a:effectLst/>
              </a:rPr>
              <a:t> Shock breakout</a:t>
            </a:r>
          </a:p>
          <a:p>
            <a:pPr algn="l">
              <a:buFontTx/>
              <a:buChar char="•"/>
            </a:pPr>
            <a:r>
              <a:rPr lang="en-US" sz="2000">
                <a:effectLst/>
              </a:rPr>
              <a:t> De-leptonization of</a:t>
            </a:r>
          </a:p>
          <a:p>
            <a:pPr algn="l"/>
            <a:r>
              <a:rPr lang="en-US" sz="2000">
                <a:effectLst/>
              </a:rPr>
              <a:t>   outer core 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3168353" y="4319985"/>
                <a:ext cx="2880320" cy="1007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402" tIns="43201" rIns="86402" bIns="43201" anchor="ctr"/>
              <a:lstStyle/>
              <a:p>
                <a:pPr algn="l">
                  <a:buFontTx/>
                  <a:buChar char="•"/>
                </a:pPr>
                <a:r>
                  <a:rPr lang="en-US" sz="2000" smtClean="0">
                    <a:effectLst/>
                  </a:rPr>
                  <a:t> Shock stalls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/>
                      </a:rPr>
                      <m:t> </m:t>
                    </m:r>
                    <m:r>
                      <a:rPr lang="en-US" sz="2000" i="1" smtClean="0">
                        <a:effectLst/>
                        <a:latin typeface="Cambria Math"/>
                      </a:rPr>
                      <m:t>~</m:t>
                    </m:r>
                  </m:oMath>
                </a14:m>
                <a:r>
                  <a:rPr lang="en-US" sz="2000" smtClean="0">
                    <a:effectLst/>
                  </a:rPr>
                  <a:t> </a:t>
                </a:r>
                <a:r>
                  <a:rPr lang="en-US" sz="2000">
                    <a:effectLst/>
                  </a:rPr>
                  <a:t>150 km</a:t>
                </a:r>
              </a:p>
              <a:p>
                <a:pPr algn="l">
                  <a:buFontTx/>
                  <a:buChar char="•"/>
                </a:pPr>
                <a:r>
                  <a:rPr lang="en-US" sz="2000">
                    <a:effectLst/>
                  </a:rPr>
                  <a:t> Neutrinos powered by</a:t>
                </a:r>
              </a:p>
              <a:p>
                <a:pPr algn="l"/>
                <a:r>
                  <a:rPr lang="en-US" sz="2000">
                    <a:effectLst/>
                  </a:rPr>
                  <a:t>   infalling matter</a:t>
                </a:r>
              </a:p>
            </p:txBody>
          </p:sp>
        </mc:Choice>
        <mc:Fallback xmlns="">
          <p:sp>
            <p:nvSpPr>
              <p:cNvPr id="13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8353" y="4319985"/>
                <a:ext cx="2880320" cy="1007996"/>
              </a:xfrm>
              <a:prstGeom prst="rect">
                <a:avLst/>
              </a:prstGeom>
              <a:blipFill rotWithShape="1">
                <a:blip r:embed="rId5"/>
                <a:stretch>
                  <a:fillRect l="-2542" t="-3636" b="-109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92689" y="4319985"/>
            <a:ext cx="2880320" cy="10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 smtClean="0">
                <a:effectLst/>
              </a:rPr>
              <a:t>Cooling </a:t>
            </a:r>
            <a:r>
              <a:rPr lang="en-US" sz="2000">
                <a:effectLst/>
              </a:rPr>
              <a:t>on </a:t>
            </a:r>
            <a:r>
              <a:rPr lang="en-US" sz="2000" smtClean="0">
                <a:effectLst/>
              </a:rPr>
              <a:t>neutrino</a:t>
            </a:r>
          </a:p>
          <a:p>
            <a:pPr algn="ctr"/>
            <a:r>
              <a:rPr lang="en-US" sz="2000" smtClean="0">
                <a:effectLst/>
              </a:rPr>
              <a:t>diffusion </a:t>
            </a:r>
            <a:r>
              <a:rPr lang="en-US" sz="2000">
                <a:effectLst/>
              </a:rPr>
              <a:t>time scale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03943" y="5471980"/>
            <a:ext cx="8209846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buFontTx/>
              <a:buChar char="•"/>
            </a:pPr>
            <a:r>
              <a:rPr lang="en-US" sz="2000">
                <a:solidFill>
                  <a:srgbClr val="003399"/>
                </a:solidFill>
                <a:effectLst/>
              </a:rPr>
              <a:t> Spherically symmetric model (10.8 M</a:t>
            </a:r>
            <a:r>
              <a:rPr lang="en-US" sz="2000" baseline="-25000">
                <a:solidFill>
                  <a:srgbClr val="003399"/>
                </a:solidFill>
                <a:ea typeface="Arial Unicode MS" pitchFamily="34" charset="-128"/>
                <a:cs typeface="Arial Unicode MS" pitchFamily="34" charset="-128"/>
              </a:rPr>
              <a:t>⊙</a:t>
            </a:r>
            <a:r>
              <a:rPr lang="en-US" sz="2000">
                <a:solidFill>
                  <a:srgbClr val="003399"/>
                </a:solidFill>
                <a:effectLst/>
              </a:rPr>
              <a:t>) with Boltzmann neutrino transport</a:t>
            </a:r>
          </a:p>
          <a:p>
            <a:pPr>
              <a:buFontTx/>
              <a:buChar char="•"/>
            </a:pPr>
            <a:r>
              <a:rPr lang="en-US" sz="2000">
                <a:solidFill>
                  <a:srgbClr val="003399"/>
                </a:solidFill>
                <a:effectLst/>
              </a:rPr>
              <a:t> Explosion manually triggered by enhanced CC interaction rate</a:t>
            </a:r>
          </a:p>
          <a:p>
            <a:pPr algn="ctr"/>
            <a:r>
              <a:rPr lang="en-US" sz="2000">
                <a:solidFill>
                  <a:schemeClr val="tx1"/>
                </a:solidFill>
                <a:effectLst/>
              </a:rPr>
              <a:t>Fischer et al. (Basel group), A&amp;A 517:A80</a:t>
            </a:r>
            <a:r>
              <a:rPr lang="en-US" sz="2000" smtClean="0">
                <a:solidFill>
                  <a:schemeClr val="tx1"/>
                </a:solidFill>
                <a:effectLst/>
              </a:rPr>
              <a:t>, 2010 </a:t>
            </a:r>
            <a:r>
              <a:rPr lang="en-US" sz="2000">
                <a:solidFill>
                  <a:schemeClr val="tx1"/>
                </a:solidFill>
                <a:effectLst/>
              </a:rPr>
              <a:t>[arxiv:0908.1871]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43892" y="791617"/>
            <a:ext cx="2880320" cy="4535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168392" y="791617"/>
            <a:ext cx="2880320" cy="4535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192812" y="791617"/>
            <a:ext cx="2880320" cy="4535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40072" y="1554122"/>
                <a:ext cx="539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72" y="1554122"/>
                <a:ext cx="53944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12582" y="2097286"/>
                <a:ext cx="5520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</m:bar>
                        </m:e>
                        <m:sub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582" y="2097286"/>
                <a:ext cx="55207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31650" y="2154962"/>
                <a:ext cx="5498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650" y="2154962"/>
                <a:ext cx="54989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52532" y="2087797"/>
                <a:ext cx="539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32" y="2087797"/>
                <a:ext cx="539443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33196" y="2922312"/>
                <a:ext cx="5498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196" y="2922312"/>
                <a:ext cx="54989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24878" y="3066332"/>
                <a:ext cx="5520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</m:bar>
                        </m:e>
                        <m:sub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878" y="3066332"/>
                <a:ext cx="552074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64828" y="2807897"/>
                <a:ext cx="539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828" y="2807897"/>
                <a:ext cx="539443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65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Flavor Oscillations</a:t>
            </a:r>
            <a:endParaRPr lang="en-US"/>
          </a:p>
        </p:txBody>
      </p:sp>
      <p:pic>
        <p:nvPicPr>
          <p:cNvPr id="3" name="Picture 3" descr="C:\Users\Georg Raffelt\Desktop\s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" y="492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4016" y="5471980"/>
            <a:ext cx="8928993" cy="115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</a:rPr>
              <a:t>Neutrinos from Next Nearby SN</a:t>
            </a:r>
            <a:endParaRPr lang="en-US" sz="4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8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Operational Detectors </a:t>
            </a:r>
            <a:r>
              <a:rPr lang="en-US"/>
              <a:t>for Supernova Neutrinos</a:t>
            </a:r>
          </a:p>
        </p:txBody>
      </p:sp>
      <p:pic>
        <p:nvPicPr>
          <p:cNvPr id="3" name="Picture 2051" descr="C:\MYFILES\mywor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r="5147"/>
          <a:stretch>
            <a:fillRect/>
          </a:stretch>
        </p:blipFill>
        <p:spPr bwMode="auto">
          <a:xfrm>
            <a:off x="647962" y="1440342"/>
            <a:ext cx="7921363" cy="4632719"/>
          </a:xfrm>
          <a:prstGeom prst="rect">
            <a:avLst/>
          </a:prstGeom>
          <a:noFill/>
          <a:effectLst>
            <a:outerShdw dist="1796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052"/>
          <p:cNvSpPr>
            <a:spLocks noChangeArrowheads="1"/>
          </p:cNvSpPr>
          <p:nvPr/>
        </p:nvSpPr>
        <p:spPr bwMode="auto">
          <a:xfrm>
            <a:off x="6769274" y="791730"/>
            <a:ext cx="2231848" cy="791997"/>
          </a:xfrm>
          <a:prstGeom prst="wedgeRectCallout">
            <a:avLst>
              <a:gd name="adj1" fmla="val -80822"/>
              <a:gd name="adj2" fmla="val 199336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defTabSz="921018">
              <a:lnSpc>
                <a:spcPts val="2800"/>
              </a:lnSpc>
            </a:pP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Super-K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defTabSz="921018">
              <a:lnSpc>
                <a:spcPts val="28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KamLAND (400)</a:t>
            </a:r>
            <a:endParaRPr lang="de-DE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2053"/>
          <p:cNvSpPr>
            <a:spLocks noChangeArrowheads="1"/>
          </p:cNvSpPr>
          <p:nvPr/>
        </p:nvSpPr>
        <p:spPr bwMode="auto">
          <a:xfrm>
            <a:off x="215948" y="791727"/>
            <a:ext cx="1656184" cy="792000"/>
          </a:xfrm>
          <a:prstGeom prst="wedgeRectCallout">
            <a:avLst>
              <a:gd name="adj1" fmla="val 55815"/>
              <a:gd name="adj2" fmla="val 187359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defTabSz="921018">
              <a:lnSpc>
                <a:spcPts val="28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MiniBooNE</a:t>
            </a:r>
          </a:p>
          <a:p>
            <a:pPr defTabSz="921018">
              <a:lnSpc>
                <a:spcPts val="28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(200)</a:t>
            </a:r>
            <a:endParaRPr lang="de-DE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054"/>
          <p:cNvSpPr>
            <a:spLocks noChangeArrowheads="1"/>
          </p:cNvSpPr>
          <p:nvPr/>
        </p:nvSpPr>
        <p:spPr bwMode="auto">
          <a:xfrm>
            <a:off x="6586376" y="5572555"/>
            <a:ext cx="2054696" cy="10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 sz="2000" b="1">
                <a:solidFill>
                  <a:srgbClr val="000099"/>
                </a:solidFill>
                <a:effectLst/>
              </a:rPr>
              <a:t>In brackets events</a:t>
            </a:r>
          </a:p>
          <a:p>
            <a:r>
              <a:rPr lang="en-US" sz="2000" b="1">
                <a:solidFill>
                  <a:srgbClr val="000099"/>
                </a:solidFill>
                <a:effectLst/>
              </a:rPr>
              <a:t>for a “fiducial SN”</a:t>
            </a:r>
          </a:p>
          <a:p>
            <a:r>
              <a:rPr lang="en-US" sz="2000" b="1">
                <a:solidFill>
                  <a:srgbClr val="000099"/>
                </a:solidFill>
                <a:effectLst/>
              </a:rPr>
              <a:t>at distance 10 kpc</a:t>
            </a:r>
          </a:p>
        </p:txBody>
      </p:sp>
      <p:sp>
        <p:nvSpPr>
          <p:cNvPr id="7" name="AutoShape 2055"/>
          <p:cNvSpPr>
            <a:spLocks noChangeArrowheads="1"/>
          </p:cNvSpPr>
          <p:nvPr/>
        </p:nvSpPr>
        <p:spPr bwMode="auto">
          <a:xfrm>
            <a:off x="3168372" y="791730"/>
            <a:ext cx="2160240" cy="791997"/>
          </a:xfrm>
          <a:prstGeom prst="wedgeRectCallout">
            <a:avLst>
              <a:gd name="adj1" fmla="val -22282"/>
              <a:gd name="adj2" fmla="val 187575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defTabSz="921018">
              <a:lnSpc>
                <a:spcPts val="2800"/>
              </a:lnSpc>
            </a:pPr>
            <a:r>
              <a:rPr lang="de-DE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LVD (400)</a:t>
            </a:r>
          </a:p>
          <a:p>
            <a:pPr defTabSz="921018">
              <a:lnSpc>
                <a:spcPts val="2800"/>
              </a:lnSpc>
            </a:pPr>
            <a:r>
              <a:rPr lang="de-DE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Borexino (100)</a:t>
            </a:r>
          </a:p>
        </p:txBody>
      </p:sp>
      <p:sp>
        <p:nvSpPr>
          <p:cNvPr id="8" name="AutoShape 2056"/>
          <p:cNvSpPr>
            <a:spLocks noChangeArrowheads="1"/>
          </p:cNvSpPr>
          <p:nvPr/>
        </p:nvSpPr>
        <p:spPr bwMode="auto">
          <a:xfrm>
            <a:off x="3528420" y="6048347"/>
            <a:ext cx="2088232" cy="431998"/>
          </a:xfrm>
          <a:prstGeom prst="wedgeRectCallout">
            <a:avLst>
              <a:gd name="adj1" fmla="val 2487"/>
              <a:gd name="adj2" fmla="val -12994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defTabSz="921018">
              <a:lnSpc>
                <a:spcPts val="28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IceCube (10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9" name="AutoShape 2057"/>
          <p:cNvSpPr>
            <a:spLocks noChangeArrowheads="1"/>
          </p:cNvSpPr>
          <p:nvPr/>
        </p:nvSpPr>
        <p:spPr bwMode="auto">
          <a:xfrm>
            <a:off x="5400622" y="791730"/>
            <a:ext cx="1296144" cy="791997"/>
          </a:xfrm>
          <a:prstGeom prst="wedgeRectCallout">
            <a:avLst>
              <a:gd name="adj1" fmla="val -130886"/>
              <a:gd name="adj2" fmla="val 192432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defTabSz="921018">
              <a:lnSpc>
                <a:spcPts val="28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Baksan</a:t>
            </a:r>
          </a:p>
          <a:p>
            <a:pPr defTabSz="921018">
              <a:lnSpc>
                <a:spcPts val="28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(100)</a:t>
            </a:r>
            <a:endParaRPr lang="de-DE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2057"/>
          <p:cNvSpPr>
            <a:spLocks noChangeArrowheads="1"/>
          </p:cNvSpPr>
          <p:nvPr/>
        </p:nvSpPr>
        <p:spPr bwMode="auto">
          <a:xfrm>
            <a:off x="1944142" y="791617"/>
            <a:ext cx="1152124" cy="791997"/>
          </a:xfrm>
          <a:prstGeom prst="wedgeRectCallout">
            <a:avLst>
              <a:gd name="adj1" fmla="val -27085"/>
              <a:gd name="adj2" fmla="val 17679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defTabSz="921018">
              <a:lnSpc>
                <a:spcPts val="28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HALO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21018">
              <a:lnSpc>
                <a:spcPts val="28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(tens)</a:t>
            </a:r>
            <a:endParaRPr lang="de-DE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utoShape 2057"/>
          <p:cNvSpPr>
            <a:spLocks noChangeArrowheads="1"/>
          </p:cNvSpPr>
          <p:nvPr/>
        </p:nvSpPr>
        <p:spPr bwMode="auto">
          <a:xfrm>
            <a:off x="7440326" y="2015787"/>
            <a:ext cx="1512209" cy="791997"/>
          </a:xfrm>
          <a:prstGeom prst="wedgeRectCallout">
            <a:avLst>
              <a:gd name="adj1" fmla="val -166789"/>
              <a:gd name="adj2" fmla="val 98625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defTabSz="921018">
              <a:lnSpc>
                <a:spcPts val="28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Daya Bay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21018">
              <a:lnSpc>
                <a:spcPts val="28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(100)</a:t>
            </a:r>
            <a:endParaRPr lang="de-DE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7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Super-Kamiokande Neutrino Detector</a:t>
            </a:r>
          </a:p>
        </p:txBody>
      </p:sp>
      <p:pic>
        <p:nvPicPr>
          <p:cNvPr id="3" name="Picture 1027" descr="C:\Users\Georg Raffelt\Desktop\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8" y="646499"/>
            <a:ext cx="8712969" cy="599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Simulated Supernova Burst in Super-Kamiokande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6144" y="5615980"/>
            <a:ext cx="6624737" cy="115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effectLst/>
              </a:rPr>
              <a:t>Movie by C. Little, including work by S. Farrell &amp; B. Reed,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effectLst/>
              </a:rPr>
              <a:t>(Kate Scholberg’s group at Duke University)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effectLst/>
              </a:rPr>
              <a:t>http://snews.bnl.gov/snmovie.html</a:t>
            </a:r>
          </a:p>
        </p:txBody>
      </p:sp>
      <p:pic>
        <p:nvPicPr>
          <p:cNvPr id="3" name="SNmovieEXTRA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0022" y="719607"/>
            <a:ext cx="7055029" cy="493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Supernova Pointing with Neutrinos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4016" y="5400698"/>
            <a:ext cx="8928993" cy="115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>
              <a:buFontTx/>
              <a:buChar char="•"/>
            </a:pPr>
            <a:r>
              <a:rPr lang="en-US" sz="2000"/>
              <a:t> Beacom &amp; Vogel: Can a supernova be located by its </a:t>
            </a:r>
            <a:r>
              <a:rPr lang="en-US" sz="2000" smtClean="0"/>
              <a:t>neutrinos</a:t>
            </a:r>
            <a:r>
              <a:rPr lang="en-US" sz="2000"/>
              <a:t>?</a:t>
            </a:r>
            <a:r>
              <a:rPr lang="en-US" sz="2000" smtClean="0"/>
              <a:t>  </a:t>
            </a:r>
            <a:r>
              <a:rPr lang="en-US" sz="2000"/>
              <a:t>[astro-ph/9811350] </a:t>
            </a:r>
          </a:p>
          <a:p>
            <a:pPr algn="l">
              <a:buFontTx/>
              <a:buChar char="•"/>
            </a:pPr>
            <a:r>
              <a:rPr lang="en-US" sz="2000"/>
              <a:t> Tomàs, Semikoz, Raffelt, Kachelriess &amp; Dighe: Supernova pointing </a:t>
            </a:r>
            <a:r>
              <a:rPr lang="en-US" sz="2000" smtClean="0"/>
              <a:t>with low- and</a:t>
            </a:r>
          </a:p>
          <a:p>
            <a:pPr algn="l"/>
            <a:r>
              <a:rPr lang="en-US" sz="2000"/>
              <a:t> </a:t>
            </a:r>
            <a:r>
              <a:rPr lang="en-US" sz="2000" smtClean="0"/>
              <a:t>  high-energy </a:t>
            </a:r>
            <a:r>
              <a:rPr lang="en-US" sz="2000"/>
              <a:t>neutrino detectors  [hep-ph/0307050]</a:t>
            </a:r>
          </a:p>
        </p:txBody>
      </p:sp>
      <p:pic>
        <p:nvPicPr>
          <p:cNvPr id="4" name="Picture 2" descr="C:\Users\Georg Raffelt\Desktop\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" y="685697"/>
            <a:ext cx="5931006" cy="42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1008012" y="3995950"/>
                <a:ext cx="1440200" cy="504070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𝜈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𝜈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sz="2400">
                  <a:solidFill>
                    <a:schemeClr val="bg1"/>
                  </a:solidFill>
                  <a:effectLst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012" y="3995950"/>
                <a:ext cx="1440200" cy="5040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3212352" y="1223677"/>
                <a:ext cx="1673512" cy="50400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402" tIns="43201" rIns="86402" bIns="43201" anchor="ctr"/>
              <a:lstStyle/>
              <a:p>
                <a:pPr algn="ctr"/>
                <a:r>
                  <a:rPr lang="en-US" sz="2400" b="1" smtClean="0">
                    <a:solidFill>
                      <a:schemeClr val="tx1"/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𝝂</m:t>
                            </m:r>
                          </m:e>
                        </m:ba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𝒆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𝒏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b="1" smtClean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</a:t>
                </a:r>
                <a:endParaRPr lang="en-US" sz="2400" b="1"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2352" y="1223677"/>
                <a:ext cx="1673512" cy="504000"/>
              </a:xfrm>
              <a:prstGeom prst="rect">
                <a:avLst/>
              </a:prstGeom>
              <a:blipFill rotWithShape="1">
                <a:blip r:embed="rId4"/>
                <a:stretch>
                  <a:fillRect b="-595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44016" y="791997"/>
            <a:ext cx="482453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137002" y="3240057"/>
            <a:ext cx="936000" cy="4320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137002" y="3672056"/>
            <a:ext cx="936000" cy="4320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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976702" y="2087897"/>
            <a:ext cx="2160000" cy="71998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Neutron </a:t>
            </a:r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tagging</a:t>
            </a:r>
          </a:p>
          <a:p>
            <a:pPr algn="ctr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efficiency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7056893" y="2807834"/>
            <a:ext cx="1080000" cy="4320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90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976893" y="2807834"/>
            <a:ext cx="1080000" cy="4320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None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976702" y="3240057"/>
            <a:ext cx="1080000" cy="43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 smtClean="0"/>
              <a:t>7.8°</a:t>
            </a:r>
            <a:endParaRPr lang="en-US" sz="2000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056852" y="3240057"/>
            <a:ext cx="1080000" cy="43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 smtClean="0"/>
              <a:t>3.2°</a:t>
            </a:r>
            <a:endParaRPr lang="en-US" sz="2000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976852" y="3672177"/>
            <a:ext cx="1080000" cy="43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 smtClean="0"/>
              <a:t>1.4°</a:t>
            </a:r>
            <a:endParaRPr lang="en-US" sz="200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056852" y="3672056"/>
            <a:ext cx="1080000" cy="43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 smtClean="0"/>
              <a:t>0.6°</a:t>
            </a:r>
            <a:endParaRPr lang="en-US" sz="2000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976702" y="4104177"/>
            <a:ext cx="2160000" cy="72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95% CL </a:t>
            </a:r>
            <a:r>
              <a:rPr lang="en-US" sz="2000" smtClean="0">
                <a:solidFill>
                  <a:schemeClr val="bg1"/>
                </a:solidFill>
              </a:rPr>
              <a:t>half-cone</a:t>
            </a:r>
          </a:p>
          <a:p>
            <a:pPr algn="ctr"/>
            <a:r>
              <a:rPr lang="en-US" sz="2000" smtClean="0">
                <a:solidFill>
                  <a:schemeClr val="bg1"/>
                </a:solidFill>
              </a:rPr>
              <a:t>opening </a:t>
            </a:r>
            <a:r>
              <a:rPr lang="en-US" sz="2000">
                <a:solidFill>
                  <a:schemeClr val="bg1"/>
                </a:solidFill>
              </a:rPr>
              <a:t>angle</a:t>
            </a:r>
          </a:p>
        </p:txBody>
      </p:sp>
    </p:spTree>
    <p:extLst>
      <p:ext uri="{BB962C8B-B14F-4D97-AF65-F5344CB8AC3E}">
        <p14:creationId xmlns:p14="http://schemas.microsoft.com/office/powerpoint/2010/main" val="8400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IceCube Neutrino Telescope at the South Pole</a:t>
            </a:r>
          </a:p>
        </p:txBody>
      </p:sp>
      <p:pic>
        <p:nvPicPr>
          <p:cNvPr id="4" name="Picture 1026" descr="C:\Users\Georg Raffelt\Desktop\s0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22" y="1772767"/>
            <a:ext cx="4511236" cy="1899250"/>
          </a:xfrm>
          <a:prstGeom prst="rect">
            <a:avLst/>
          </a:prstGeom>
          <a:solidFill>
            <a:srgbClr val="CB0000"/>
          </a:solidFill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029"/>
              <p:cNvSpPr>
                <a:spLocks noChangeArrowheads="1"/>
              </p:cNvSpPr>
              <p:nvPr/>
            </p:nvSpPr>
            <p:spPr bwMode="auto">
              <a:xfrm>
                <a:off x="4968553" y="620998"/>
                <a:ext cx="4104456" cy="1367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402" tIns="43201" rIns="86402" bIns="43201"/>
              <a:lstStyle/>
              <a:p>
                <a:pPr algn="l"/>
                <a:r>
                  <a:rPr lang="en-US" sz="2000" b="1"/>
                  <a:t>Instrumentation of 1 km</a:t>
                </a:r>
                <a:r>
                  <a:rPr lang="en-US" sz="2400" b="1" baseline="30000"/>
                  <a:t>3</a:t>
                </a:r>
                <a:r>
                  <a:rPr lang="en-US" sz="2000" b="1"/>
                  <a:t> antarctic</a:t>
                </a:r>
              </a:p>
              <a:p>
                <a:pPr algn="l"/>
                <a:r>
                  <a:rPr lang="en-US" sz="2000" b="1"/>
                  <a:t>ice with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~</m:t>
                    </m:r>
                  </m:oMath>
                </a14:m>
                <a:r>
                  <a:rPr lang="en-US" sz="2000" b="1"/>
                  <a:t> 5000 </a:t>
                </a:r>
                <a:r>
                  <a:rPr lang="en-US" sz="2000" b="1" smtClean="0"/>
                  <a:t>photo multipliers</a:t>
                </a:r>
                <a:endParaRPr lang="en-US" sz="2000" b="1"/>
              </a:p>
              <a:p>
                <a:pPr algn="l"/>
                <a:r>
                  <a:rPr lang="en-US" sz="2000" b="1" smtClean="0"/>
                  <a:t>completed December 2010</a:t>
                </a:r>
                <a:endParaRPr lang="en-US" sz="2000" b="1"/>
              </a:p>
            </p:txBody>
          </p:sp>
        </mc:Choice>
        <mc:Fallback xmlns="">
          <p:sp>
            <p:nvSpPr>
              <p:cNvPr id="5" name="Rectangle 10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8553" y="620998"/>
                <a:ext cx="4104456" cy="1367995"/>
              </a:xfrm>
              <a:prstGeom prst="rect">
                <a:avLst/>
              </a:prstGeom>
              <a:blipFill rotWithShape="1">
                <a:blip r:embed="rId5"/>
                <a:stretch>
                  <a:fillRect l="-1634" t="-4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030" descr="C:\Users\Georg Raffelt\Desktop\s0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62" y="3816427"/>
            <a:ext cx="4104456" cy="27359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cecub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3890" y="702417"/>
            <a:ext cx="4680000" cy="585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28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IceCube as a Supernova Neutrino Detector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50" y="3010014"/>
            <a:ext cx="3707946" cy="2798450"/>
          </a:xfrm>
          <a:prstGeom prst="rect">
            <a:avLst/>
          </a:prstGeom>
        </p:spPr>
      </p:pic>
      <p:pic>
        <p:nvPicPr>
          <p:cNvPr id="4" name="Picture 2" descr="C:\Users\Georg Raffelt\Desktop\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2" y="1017587"/>
            <a:ext cx="2880320" cy="47519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43891" y="6192427"/>
            <a:ext cx="8928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/>
          <a:p>
            <a:pPr algn="ctr" defTabSz="921018">
              <a:defRPr/>
            </a:pPr>
            <a:r>
              <a:rPr lang="en-US" sz="2000" smtClean="0"/>
              <a:t>Pryor</a:t>
            </a:r>
            <a:r>
              <a:rPr lang="en-US" sz="2000"/>
              <a:t>, Roos &amp; </a:t>
            </a:r>
            <a:r>
              <a:rPr lang="en-US" sz="2000" smtClean="0"/>
              <a:t>Webster (ApJ 329:355, 1988), Halzen</a:t>
            </a:r>
            <a:r>
              <a:rPr lang="en-US" sz="2000"/>
              <a:t>, Jacobsen &amp; </a:t>
            </a:r>
            <a:r>
              <a:rPr lang="en-US" sz="2000" smtClean="0"/>
              <a:t>Zas (astro-ph/9512080)</a:t>
            </a:r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3096768" y="907360"/>
                <a:ext cx="5976938" cy="1872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lIns="92156" tIns="46078" rIns="92156" bIns="46078" anchor="t" anchorCtr="0"/>
              <a:lstStyle/>
              <a:p>
                <a:pPr marL="342900" indent="-342900" defTabSz="921018">
                  <a:buFont typeface="Wingdings" pitchFamily="2" charset="2"/>
                  <a:buChar char="§"/>
                  <a:defRPr/>
                </a:pPr>
                <a:r>
                  <a:rPr lang="en-US" sz="2000" smtClean="0">
                    <a:solidFill>
                      <a:srgbClr val="003399"/>
                    </a:solidFill>
                  </a:rPr>
                  <a:t>Each </a:t>
                </a:r>
                <a:r>
                  <a:rPr lang="en-US" sz="2000">
                    <a:solidFill>
                      <a:srgbClr val="003399"/>
                    </a:solidFill>
                  </a:rPr>
                  <a:t>optical module (OM) picks up Cherenkov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light</a:t>
                </a:r>
              </a:p>
              <a:p>
                <a:pPr defTabSz="921018">
                  <a:defRPr/>
                </a:pPr>
                <a:r>
                  <a:rPr lang="en-US" sz="2000" smtClean="0">
                    <a:solidFill>
                      <a:srgbClr val="003399"/>
                    </a:solidFill>
                  </a:rPr>
                  <a:t>      from its neighborhood</a:t>
                </a:r>
              </a:p>
              <a:p>
                <a:pPr defTabSz="921018">
                  <a:defRPr/>
                </a:pPr>
                <a:endParaRPr lang="en-US" sz="500" smtClean="0">
                  <a:solidFill>
                    <a:srgbClr val="003399"/>
                  </a:solidFill>
                </a:endParaRPr>
              </a:p>
              <a:p>
                <a:pPr marL="342900" indent="-342900" defTabSz="921018"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3399"/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US" sz="2000">
                    <a:solidFill>
                      <a:srgbClr val="003399"/>
                    </a:solidFill>
                  </a:rPr>
                  <a:t> 300 Cherenkov photons per OM from SN at 10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kpc</a:t>
                </a:r>
              </a:p>
              <a:p>
                <a:pPr defTabSz="921018">
                  <a:defRPr/>
                </a:pPr>
                <a:endParaRPr lang="en-US" sz="500">
                  <a:solidFill>
                    <a:srgbClr val="003399"/>
                  </a:solidFill>
                </a:endParaRPr>
              </a:p>
              <a:p>
                <a:pPr marL="342900" indent="-342900" defTabSz="921018">
                  <a:buFont typeface="Wingdings" pitchFamily="2" charset="2"/>
                  <a:buChar char="§"/>
                  <a:defRPr/>
                </a:pPr>
                <a:r>
                  <a:rPr lang="en-US" sz="2000">
                    <a:solidFill>
                      <a:srgbClr val="003399"/>
                    </a:solidFill>
                  </a:rPr>
                  <a:t>Bkgd rate in one OM &lt; 300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Hz</a:t>
                </a:r>
              </a:p>
              <a:p>
                <a:pPr defTabSz="921018">
                  <a:defRPr/>
                </a:pPr>
                <a:endParaRPr lang="en-US" sz="500" smtClean="0">
                  <a:solidFill>
                    <a:srgbClr val="003399"/>
                  </a:solidFill>
                </a:endParaRPr>
              </a:p>
              <a:p>
                <a:pPr marL="342900" indent="-342900" defTabSz="921018">
                  <a:buFont typeface="Wingdings" pitchFamily="2" charset="2"/>
                  <a:buChar char="§"/>
                  <a:defRPr/>
                </a:pPr>
                <a:r>
                  <a:rPr lang="en-US" sz="2000" smtClean="0">
                    <a:solidFill>
                      <a:srgbClr val="C00000"/>
                    </a:solidFill>
                  </a:rPr>
                  <a:t>SN appears as “correlated noise” in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C00000"/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US" sz="2000">
                    <a:solidFill>
                      <a:srgbClr val="C00000"/>
                    </a:solidFill>
                  </a:rPr>
                  <a:t> 5000 OMs</a:t>
                </a:r>
              </a:p>
              <a:p>
                <a:pPr defTabSz="921018">
                  <a:defRPr/>
                </a:pPr>
                <a:endParaRPr lang="en-US" sz="200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6768" y="907360"/>
                <a:ext cx="5976938" cy="1872260"/>
              </a:xfrm>
              <a:prstGeom prst="rect">
                <a:avLst/>
              </a:prstGeom>
              <a:blipFill rotWithShape="1">
                <a:blip r:embed="rId4"/>
                <a:stretch>
                  <a:fillRect l="-816" t="-1629" r="-714" b="-45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840949" y="4038601"/>
            <a:ext cx="2376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SN signal at 10 kpc</a:t>
            </a:r>
          </a:p>
          <a:p>
            <a:r>
              <a:rPr lang="en-US" sz="2000" smtClean="0"/>
              <a:t>10.8 M</a:t>
            </a:r>
            <a:r>
              <a:rPr lang="en-US" sz="2400" baseline="-25000" smtClean="0"/>
              <a:t>sun</a:t>
            </a:r>
            <a:r>
              <a:rPr lang="en-US" sz="2000" smtClean="0"/>
              <a:t> simulation</a:t>
            </a:r>
          </a:p>
          <a:p>
            <a:r>
              <a:rPr lang="en-US" sz="2000" smtClean="0"/>
              <a:t>of Basel group</a:t>
            </a:r>
          </a:p>
          <a:p>
            <a:r>
              <a:rPr lang="en-US" sz="2000" smtClean="0"/>
              <a:t>[</a:t>
            </a:r>
            <a:r>
              <a:rPr lang="en-US" sz="2000"/>
              <a:t>arXiv:0908.1871</a:t>
            </a:r>
            <a:r>
              <a:rPr lang="en-US" sz="2000" smtClean="0"/>
              <a:t>]</a:t>
            </a:r>
            <a:endParaRPr lang="en-US" sz="2000"/>
          </a:p>
        </p:txBody>
      </p:sp>
      <p:sp>
        <p:nvSpPr>
          <p:cNvPr id="10" name="TextBox 9"/>
          <p:cNvSpPr txBox="1"/>
          <p:nvPr/>
        </p:nvSpPr>
        <p:spPr>
          <a:xfrm>
            <a:off x="4824670" y="3360782"/>
            <a:ext cx="109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3399"/>
                </a:solidFill>
              </a:rPr>
              <a:t>Accretion</a:t>
            </a:r>
            <a:endParaRPr lang="en-US" b="1">
              <a:solidFill>
                <a:srgbClr val="00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1044" y="4299027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3399"/>
                </a:solidFill>
              </a:rPr>
              <a:t>Cooling</a:t>
            </a:r>
            <a:endParaRPr lang="en-US" b="1">
              <a:solidFill>
                <a:srgbClr val="003399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832810" y="4675526"/>
            <a:ext cx="288040" cy="422778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465193" y="3689908"/>
            <a:ext cx="863548" cy="400256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8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Crab Nebula</a:t>
            </a:r>
            <a:endParaRPr lang="en-US"/>
          </a:p>
        </p:txBody>
      </p:sp>
      <p:pic>
        <p:nvPicPr>
          <p:cNvPr id="3" name="Picture 3" descr="C:\Users\Georg Raffelt\Desktop\cr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" y="492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Georg Raffelt\Desktop\chine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215999"/>
            <a:ext cx="2376264" cy="338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58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Variability seen in Neutrinos</a:t>
            </a:r>
          </a:p>
        </p:txBody>
      </p:sp>
      <p:pic>
        <p:nvPicPr>
          <p:cNvPr id="3" name="Picture 5" descr="C:\Users\Georg Raffelt\Desktop\tin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0" y="1184996"/>
            <a:ext cx="4321172" cy="329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Georg Raffelt\Desktop\tin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248128"/>
            <a:ext cx="4465192" cy="322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63992" y="719710"/>
            <a:ext cx="3456480" cy="71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400"/>
              <a:t>Luminosity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616651" y="719710"/>
            <a:ext cx="3456357" cy="71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400"/>
              <a:t>Detection rate in IceCube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44016" y="5616576"/>
            <a:ext cx="8928993" cy="93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400"/>
              <a:t>Lund, Marek, Lunardini, </a:t>
            </a:r>
            <a:r>
              <a:rPr lang="en-US" sz="2400" smtClean="0"/>
              <a:t>Janka &amp; Raffelt</a:t>
            </a:r>
            <a:r>
              <a:rPr lang="en-US" sz="2400"/>
              <a:t>, arXiv:1006.1889 </a:t>
            </a:r>
          </a:p>
          <a:p>
            <a:pPr algn="ctr"/>
            <a:r>
              <a:rPr lang="en-US" sz="2400"/>
              <a:t>Using 2-D model of Marek, Janka &amp; M</a:t>
            </a:r>
            <a:r>
              <a:rPr lang="de-DE" sz="2400"/>
              <a:t>ü</a:t>
            </a:r>
            <a:r>
              <a:rPr lang="en-US" sz="2400"/>
              <a:t>ller, arXiv:0808.4136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43892" y="4608435"/>
            <a:ext cx="8928993" cy="93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400" smtClean="0">
                <a:solidFill>
                  <a:srgbClr val="003399"/>
                </a:solidFill>
              </a:rPr>
              <a:t>Smaller </a:t>
            </a:r>
            <a:r>
              <a:rPr lang="en-US" sz="2400" smtClean="0">
                <a:solidFill>
                  <a:srgbClr val="003399"/>
                </a:solidFill>
              </a:rPr>
              <a:t>in realistic 3D </a:t>
            </a:r>
            <a:r>
              <a:rPr lang="en-US" sz="2400" smtClean="0">
                <a:solidFill>
                  <a:srgbClr val="003399"/>
                </a:solidFill>
              </a:rPr>
              <a:t>models</a:t>
            </a:r>
          </a:p>
          <a:p>
            <a:pPr algn="ctr"/>
            <a:r>
              <a:rPr lang="en-US" sz="2400" smtClean="0">
                <a:solidFill>
                  <a:srgbClr val="003399"/>
                </a:solidFill>
              </a:rPr>
              <a:t>if SASI is not strongly developed</a:t>
            </a:r>
            <a:endParaRPr lang="en-US" sz="240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3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Next Generation Large-Scale Detector Concepts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4016" y="647998"/>
            <a:ext cx="3888432" cy="597597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2231992"/>
            <a:ext cx="3528392" cy="261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7" y="4649983"/>
            <a:ext cx="3526892" cy="175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88032" y="5111982"/>
            <a:ext cx="1398155" cy="39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34975" eaLnBrk="0" hangingPunct="0">
              <a:tabLst>
                <a:tab pos="700088" algn="l"/>
                <a:tab pos="1400175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434975" eaLnBrk="0" hangingPunct="0">
              <a:tabLst>
                <a:tab pos="700088" algn="l"/>
                <a:tab pos="1400175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434975" eaLnBrk="0" hangingPunct="0">
              <a:tabLst>
                <a:tab pos="700088" algn="l"/>
                <a:tab pos="1400175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434975" eaLnBrk="0" hangingPunct="0">
              <a:tabLst>
                <a:tab pos="700088" algn="l"/>
                <a:tab pos="1400175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434975" eaLnBrk="0" hangingPunct="0">
              <a:tabLst>
                <a:tab pos="700088" algn="l"/>
                <a:tab pos="1400175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  <a:tab pos="1400175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  <a:tab pos="1400175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  <a:tab pos="1400175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  <a:tab pos="1400175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 b="1" dirty="0" err="1">
                <a:solidFill>
                  <a:srgbClr val="000000"/>
                </a:solidFill>
                <a:latin typeface="+mn-lt"/>
                <a:ea typeface="msmincho" charset="0"/>
                <a:cs typeface="msmincho" charset="0"/>
              </a:rPr>
              <a:t>Memphys</a:t>
            </a:r>
            <a:endParaRPr lang="en-US" sz="2400" b="1" dirty="0">
              <a:solidFill>
                <a:srgbClr val="000000"/>
              </a:solidFill>
              <a:latin typeface="+mn-lt"/>
              <a:ea typeface="msmincho" charset="0"/>
              <a:cs typeface="msmincho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88033" y="4000487"/>
            <a:ext cx="1179131" cy="39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34975" eaLnBrk="0" hangingPunct="0">
              <a:tabLst>
                <a:tab pos="7000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434975" eaLnBrk="0" hangingPunct="0">
              <a:tabLst>
                <a:tab pos="7000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434975" eaLnBrk="0" hangingPunct="0">
              <a:tabLst>
                <a:tab pos="7000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434975" eaLnBrk="0" hangingPunct="0">
              <a:tabLst>
                <a:tab pos="7000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434975" eaLnBrk="0" hangingPunct="0">
              <a:tabLst>
                <a:tab pos="7000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 b="1" dirty="0">
                <a:solidFill>
                  <a:srgbClr val="000000"/>
                </a:solidFill>
                <a:latin typeface="+mn-lt"/>
                <a:ea typeface="msmincho" charset="0"/>
                <a:cs typeface="msmincho" charset="0"/>
              </a:rPr>
              <a:t>Hyper-K</a:t>
            </a: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00" y="719998"/>
            <a:ext cx="2194745" cy="196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360040" y="1295996"/>
            <a:ext cx="1260140" cy="86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34975" eaLnBrk="0" hangingPunct="0">
              <a:tabLst>
                <a:tab pos="7000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434975" eaLnBrk="0" hangingPunct="0">
              <a:tabLst>
                <a:tab pos="7000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434975" eaLnBrk="0" hangingPunct="0">
              <a:tabLst>
                <a:tab pos="7000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434975" eaLnBrk="0" hangingPunct="0">
              <a:tabLst>
                <a:tab pos="7000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434975" eaLnBrk="0" hangingPunct="0">
              <a:tabLst>
                <a:tab pos="7000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 b="1" dirty="0">
                <a:solidFill>
                  <a:srgbClr val="000000"/>
                </a:solidFill>
                <a:latin typeface="+mn-lt"/>
                <a:ea typeface="msmincho" charset="0"/>
                <a:cs typeface="msmincho" charset="0"/>
              </a:rPr>
              <a:t>DUSEL</a:t>
            </a:r>
          </a:p>
          <a:p>
            <a:pPr algn="l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 b="1" dirty="0">
                <a:solidFill>
                  <a:srgbClr val="000000"/>
                </a:solidFill>
                <a:latin typeface="+mn-lt"/>
                <a:ea typeface="msmincho" charset="0"/>
                <a:cs typeface="msmincho" charset="0"/>
              </a:rPr>
              <a:t>LBNE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16024" y="5999978"/>
            <a:ext cx="3816424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>
              <a:defRPr/>
            </a:pPr>
            <a:r>
              <a:rPr lang="en-US" sz="2400" b="1" dirty="0">
                <a:solidFill>
                  <a:srgbClr val="003399"/>
                </a:solidFill>
              </a:rPr>
              <a:t>Megaton-scale</a:t>
            </a:r>
          </a:p>
          <a:p>
            <a:pPr algn="l">
              <a:defRPr/>
            </a:pPr>
            <a:r>
              <a:rPr lang="en-US" sz="2400" b="1" dirty="0">
                <a:solidFill>
                  <a:srgbClr val="003399"/>
                </a:solidFill>
              </a:rPr>
              <a:t>water Cherenkov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104456" y="647998"/>
            <a:ext cx="4968553" cy="25199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104456" y="3239988"/>
            <a:ext cx="4968553" cy="3383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40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63" y="857997"/>
            <a:ext cx="2238249" cy="219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4" r="29790" b="19644"/>
          <a:stretch>
            <a:fillRect/>
          </a:stretch>
        </p:blipFill>
        <p:spPr bwMode="auto">
          <a:xfrm>
            <a:off x="6888766" y="1840494"/>
            <a:ext cx="1897712" cy="125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21" descr="8b55410f7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t="969" r="1233" b="969"/>
          <a:stretch>
            <a:fillRect/>
          </a:stretch>
        </p:blipFill>
        <p:spPr bwMode="auto">
          <a:xfrm>
            <a:off x="4137460" y="3272988"/>
            <a:ext cx="2598289" cy="33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840761" y="647998"/>
            <a:ext cx="2304256" cy="8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>
              <a:defRPr/>
            </a:pPr>
            <a:r>
              <a:rPr lang="en-US" sz="2400" b="1" dirty="0">
                <a:solidFill>
                  <a:srgbClr val="003399"/>
                </a:solidFill>
              </a:rPr>
              <a:t>5-100 </a:t>
            </a:r>
            <a:r>
              <a:rPr lang="en-US" sz="2400" b="1" dirty="0" err="1">
                <a:solidFill>
                  <a:srgbClr val="003399"/>
                </a:solidFill>
              </a:rPr>
              <a:t>kton</a:t>
            </a:r>
            <a:endParaRPr lang="en-US" sz="2400" b="1" dirty="0">
              <a:solidFill>
                <a:srgbClr val="003399"/>
              </a:solidFill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003399"/>
                </a:solidFill>
              </a:rPr>
              <a:t>liquid Argon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912769" y="3311988"/>
            <a:ext cx="2088232" cy="8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>
              <a:defRPr/>
            </a:pPr>
            <a:r>
              <a:rPr lang="en-US" sz="2400" b="1" dirty="0">
                <a:solidFill>
                  <a:srgbClr val="003399"/>
                </a:solidFill>
              </a:rPr>
              <a:t>100 </a:t>
            </a:r>
            <a:r>
              <a:rPr lang="en-US" sz="2400" b="1" dirty="0" err="1">
                <a:solidFill>
                  <a:srgbClr val="003399"/>
                </a:solidFill>
              </a:rPr>
              <a:t>kton</a:t>
            </a:r>
            <a:r>
              <a:rPr lang="en-US" sz="2400" b="1" dirty="0">
                <a:solidFill>
                  <a:srgbClr val="003399"/>
                </a:solidFill>
              </a:rPr>
              <a:t> scale</a:t>
            </a:r>
          </a:p>
          <a:p>
            <a:pPr algn="l">
              <a:defRPr/>
            </a:pPr>
            <a:r>
              <a:rPr lang="en-US" sz="2400" b="1" dirty="0">
                <a:solidFill>
                  <a:srgbClr val="003399"/>
                </a:solidFill>
              </a:rPr>
              <a:t> scintillator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912769" y="5615980"/>
            <a:ext cx="2088232" cy="8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>
              <a:defRPr/>
            </a:pPr>
            <a:r>
              <a:rPr lang="en-US" sz="2400" b="1"/>
              <a:t>LENA</a:t>
            </a:r>
          </a:p>
          <a:p>
            <a:pPr algn="l">
              <a:defRPr/>
            </a:pPr>
            <a:r>
              <a:rPr lang="en-US" sz="2400" b="1"/>
              <a:t>HanoHano</a:t>
            </a:r>
          </a:p>
        </p:txBody>
      </p:sp>
    </p:spTree>
    <p:extLst>
      <p:ext uri="{BB962C8B-B14F-4D97-AF65-F5344CB8AC3E}">
        <p14:creationId xmlns:p14="http://schemas.microsoft.com/office/powerpoint/2010/main" val="8757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S</a:t>
            </a:r>
            <a:r>
              <a:rPr lang="en-US"/>
              <a:t>uper</a:t>
            </a:r>
            <a:r>
              <a:rPr lang="en-US">
                <a:solidFill>
                  <a:srgbClr val="FFFF00"/>
                </a:solidFill>
              </a:rPr>
              <a:t>N</a:t>
            </a:r>
            <a:r>
              <a:rPr lang="en-US"/>
              <a:t>ova </a:t>
            </a:r>
            <a:r>
              <a:rPr lang="en-US">
                <a:solidFill>
                  <a:srgbClr val="FFFF00"/>
                </a:solidFill>
              </a:rPr>
              <a:t>E</a:t>
            </a:r>
            <a:r>
              <a:rPr lang="en-US"/>
              <a:t>arly </a:t>
            </a:r>
            <a:r>
              <a:rPr lang="en-US">
                <a:solidFill>
                  <a:srgbClr val="FFFF00"/>
                </a:solidFill>
              </a:rPr>
              <a:t>W</a:t>
            </a:r>
            <a:r>
              <a:rPr lang="en-US"/>
              <a:t>arning </a:t>
            </a:r>
            <a:r>
              <a:rPr lang="en-US">
                <a:solidFill>
                  <a:srgbClr val="FFFF00"/>
                </a:solidFill>
              </a:rPr>
              <a:t>S</a:t>
            </a:r>
            <a:r>
              <a:rPr lang="en-US"/>
              <a:t>ystem (SNEWS)</a:t>
            </a:r>
          </a:p>
        </p:txBody>
      </p:sp>
      <p:pic>
        <p:nvPicPr>
          <p:cNvPr id="5" name="Picture 19" descr="C:\Users\Georg Raffelt\Desktop\new_snews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78" y="656027"/>
            <a:ext cx="3909824" cy="287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4680522" y="3600814"/>
            <a:ext cx="4392483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/>
          <a:p>
            <a:pPr algn="ctr" defTabSz="921018"/>
            <a:r>
              <a:rPr lang="en-US" sz="2400" b="1">
                <a:solidFill>
                  <a:schemeClr val="tx1"/>
                </a:solidFill>
              </a:rPr>
              <a:t>http://snews.bnl.gov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3" y="1092357"/>
            <a:ext cx="4321174" cy="3687402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863991" y="719608"/>
            <a:ext cx="3683675" cy="43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/>
          <a:p>
            <a:pPr algn="ctr" defTabSz="921018"/>
            <a:r>
              <a:rPr lang="en-US" sz="2400" smtClean="0"/>
              <a:t>Early light curve of SN 1987A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552782" y="4968392"/>
            <a:ext cx="1440160" cy="1007996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algn="l" defTabSz="921018"/>
            <a:r>
              <a:rPr lang="en-US" sz="2000">
                <a:solidFill>
                  <a:schemeClr val="bg1"/>
                </a:solidFill>
              </a:rPr>
              <a:t>Coincidence</a:t>
            </a:r>
          </a:p>
          <a:p>
            <a:pPr algn="l" defTabSz="921018"/>
            <a:r>
              <a:rPr lang="en-US" sz="2000">
                <a:solidFill>
                  <a:schemeClr val="bg1"/>
                </a:solidFill>
              </a:rPr>
              <a:t>Server </a:t>
            </a:r>
            <a:endParaRPr lang="en-US" sz="2000" smtClean="0">
              <a:solidFill>
                <a:schemeClr val="bg1"/>
              </a:solidFill>
            </a:endParaRPr>
          </a:p>
          <a:p>
            <a:pPr algn="l" defTabSz="921018"/>
            <a:r>
              <a:rPr lang="en-US" sz="2000" smtClean="0">
                <a:solidFill>
                  <a:schemeClr val="bg1"/>
                </a:solidFill>
              </a:rPr>
              <a:t>@ </a:t>
            </a:r>
            <a:r>
              <a:rPr lang="en-US" sz="2000">
                <a:solidFill>
                  <a:schemeClr val="bg1"/>
                </a:solidFill>
              </a:rPr>
              <a:t>BNL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680522" y="4392425"/>
            <a:ext cx="1152140" cy="431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/>
          <a:p>
            <a:pPr defTabSz="921018"/>
            <a:r>
              <a:rPr lang="en-US" sz="2000">
                <a:solidFill>
                  <a:schemeClr val="bg1"/>
                </a:solidFill>
              </a:rPr>
              <a:t>Super-K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5832682" y="5184392"/>
            <a:ext cx="648072" cy="143999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5832682" y="4608393"/>
            <a:ext cx="648072" cy="359999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5832682" y="5616390"/>
            <a:ext cx="648072" cy="143999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5832682" y="5976388"/>
            <a:ext cx="648072" cy="359999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endParaRPr lang="en-US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8064992" y="4981923"/>
            <a:ext cx="1008013" cy="994496"/>
          </a:xfrm>
          <a:prstGeom prst="rightArrow">
            <a:avLst>
              <a:gd name="adj1" fmla="val 53500"/>
              <a:gd name="adj2" fmla="val 52566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defTabSz="921018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680522" y="6120419"/>
            <a:ext cx="1152140" cy="431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/>
          <a:p>
            <a:pPr defTabSz="921018"/>
            <a:r>
              <a:rPr lang="en-US" sz="2000" smtClean="0">
                <a:solidFill>
                  <a:schemeClr val="bg1"/>
                </a:solidFill>
              </a:rPr>
              <a:t>Borexino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680522" y="5544421"/>
            <a:ext cx="1152140" cy="431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/>
          <a:p>
            <a:pPr defTabSz="921018"/>
            <a:r>
              <a:rPr lang="en-US" sz="2000">
                <a:solidFill>
                  <a:schemeClr val="bg1"/>
                </a:solidFill>
              </a:rPr>
              <a:t>LVD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4680522" y="4968423"/>
            <a:ext cx="1152140" cy="431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/>
          <a:p>
            <a:pPr defTabSz="921018"/>
            <a:r>
              <a:rPr lang="en-US" sz="2000">
                <a:solidFill>
                  <a:schemeClr val="bg1"/>
                </a:solidFill>
              </a:rPr>
              <a:t>IceCube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26494" y="5040313"/>
            <a:ext cx="4321174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/>
          <a:p>
            <a:pPr defTabSz="921018"/>
            <a:r>
              <a:rPr lang="en-US" sz="2400" smtClean="0">
                <a:solidFill>
                  <a:srgbClr val="003399"/>
                </a:solidFill>
              </a:rPr>
              <a:t>• Neutrinos arrive several hours</a:t>
            </a:r>
          </a:p>
          <a:p>
            <a:pPr defTabSz="921018"/>
            <a:r>
              <a:rPr lang="en-US" sz="2400" smtClean="0">
                <a:solidFill>
                  <a:srgbClr val="003399"/>
                </a:solidFill>
              </a:rPr>
              <a:t>   before photons</a:t>
            </a:r>
          </a:p>
          <a:p>
            <a:pPr defTabSz="921018"/>
            <a:r>
              <a:rPr lang="en-US" sz="2400">
                <a:solidFill>
                  <a:srgbClr val="003399"/>
                </a:solidFill>
              </a:rPr>
              <a:t>• </a:t>
            </a:r>
            <a:r>
              <a:rPr lang="en-US" sz="2400" smtClean="0">
                <a:solidFill>
                  <a:srgbClr val="003399"/>
                </a:solidFill>
              </a:rPr>
              <a:t>Can alert astronomers several</a:t>
            </a:r>
          </a:p>
          <a:p>
            <a:pPr defTabSz="921018"/>
            <a:r>
              <a:rPr lang="en-US" sz="2400" smtClean="0">
                <a:solidFill>
                  <a:srgbClr val="003399"/>
                </a:solidFill>
              </a:rPr>
              <a:t>   hours in advance</a:t>
            </a:r>
          </a:p>
        </p:txBody>
      </p:sp>
    </p:spTree>
    <p:extLst>
      <p:ext uri="{BB962C8B-B14F-4D97-AF65-F5344CB8AC3E}">
        <p14:creationId xmlns:p14="http://schemas.microsoft.com/office/powerpoint/2010/main" val="52772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Flavor Oscillations</a:t>
            </a:r>
            <a:endParaRPr lang="en-US"/>
          </a:p>
        </p:txBody>
      </p:sp>
      <p:pic>
        <p:nvPicPr>
          <p:cNvPr id="3" name="Picture 3" descr="C:\Users\Georg Raffelt\Desktop\s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" y="492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4016" y="5471980"/>
            <a:ext cx="8928993" cy="115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</a:rPr>
              <a:t>Supernova Rate</a:t>
            </a:r>
            <a:endParaRPr lang="en-US" sz="4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eorg Raffelt\Desktop\a0001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9217024" cy="575586"/>
          </a:xfrm>
          <a:noFill/>
        </p:spPr>
        <p:txBody>
          <a:bodyPr/>
          <a:lstStyle/>
          <a:p>
            <a:r>
              <a:rPr lang="en-US" smtClean="0"/>
              <a:t>Local Group of Galaxies</a:t>
            </a:r>
            <a:endParaRPr lang="en-US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62052" y="461998"/>
            <a:ext cx="4245472" cy="4115985"/>
          </a:xfrm>
          <a:prstGeom prst="ellipse">
            <a:avLst/>
          </a:prstGeom>
          <a:noFill/>
          <a:ln w="5472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3602" tIns="41801" rIns="83602" bIns="41801" anchor="ctr"/>
          <a:lstStyle/>
          <a:p>
            <a:pPr defTabSz="411008" hangingPunct="0">
              <a:lnSpc>
                <a:spcPct val="104000"/>
              </a:lnSpc>
              <a:buClr>
                <a:srgbClr val="000000"/>
              </a:buClr>
              <a:buSzPct val="100000"/>
            </a:pPr>
            <a:endParaRPr lang="en-US" sz="2600" b="1">
              <a:solidFill>
                <a:schemeClr val="bg1"/>
              </a:solidFill>
              <a:latin typeface="Arial" charset="0"/>
              <a:ea typeface="msmincho" charset="0"/>
              <a:cs typeface="msmincho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3942" y="4679983"/>
            <a:ext cx="4095464" cy="63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106444" rIns="0" bIns="0"/>
          <a:lstStyle>
            <a:lvl1pPr defTabSz="434975" eaLnBrk="0" hangingPunct="0">
              <a:tabLst>
                <a:tab pos="700088" algn="l"/>
                <a:tab pos="1400175" algn="l"/>
                <a:tab pos="2101850" algn="l"/>
                <a:tab pos="2801938" algn="l"/>
                <a:tab pos="3502025" algn="l"/>
                <a:tab pos="4202113" algn="l"/>
                <a:tab pos="49037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434975" eaLnBrk="0" hangingPunct="0">
              <a:tabLst>
                <a:tab pos="700088" algn="l"/>
                <a:tab pos="1400175" algn="l"/>
                <a:tab pos="2101850" algn="l"/>
                <a:tab pos="2801938" algn="l"/>
                <a:tab pos="3502025" algn="l"/>
                <a:tab pos="4202113" algn="l"/>
                <a:tab pos="49037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434975" eaLnBrk="0" hangingPunct="0">
              <a:tabLst>
                <a:tab pos="700088" algn="l"/>
                <a:tab pos="1400175" algn="l"/>
                <a:tab pos="2101850" algn="l"/>
                <a:tab pos="2801938" algn="l"/>
                <a:tab pos="3502025" algn="l"/>
                <a:tab pos="4202113" algn="l"/>
                <a:tab pos="49037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434975" eaLnBrk="0" hangingPunct="0">
              <a:tabLst>
                <a:tab pos="700088" algn="l"/>
                <a:tab pos="1400175" algn="l"/>
                <a:tab pos="2101850" algn="l"/>
                <a:tab pos="2801938" algn="l"/>
                <a:tab pos="3502025" algn="l"/>
                <a:tab pos="4202113" algn="l"/>
                <a:tab pos="49037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434975" eaLnBrk="0" hangingPunct="0">
              <a:tabLst>
                <a:tab pos="700088" algn="l"/>
                <a:tab pos="1400175" algn="l"/>
                <a:tab pos="2101850" algn="l"/>
                <a:tab pos="2801938" algn="l"/>
                <a:tab pos="3502025" algn="l"/>
                <a:tab pos="4202113" algn="l"/>
                <a:tab pos="49037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  <a:tab pos="1400175" algn="l"/>
                <a:tab pos="2101850" algn="l"/>
                <a:tab pos="2801938" algn="l"/>
                <a:tab pos="3502025" algn="l"/>
                <a:tab pos="4202113" algn="l"/>
                <a:tab pos="49037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  <a:tab pos="1400175" algn="l"/>
                <a:tab pos="2101850" algn="l"/>
                <a:tab pos="2801938" algn="l"/>
                <a:tab pos="3502025" algn="l"/>
                <a:tab pos="4202113" algn="l"/>
                <a:tab pos="49037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  <a:tab pos="1400175" algn="l"/>
                <a:tab pos="2101850" algn="l"/>
                <a:tab pos="2801938" algn="l"/>
                <a:tab pos="3502025" algn="l"/>
                <a:tab pos="4202113" algn="l"/>
                <a:tab pos="49037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  <a:tab pos="1400175" algn="l"/>
                <a:tab pos="2101850" algn="l"/>
                <a:tab pos="2801938" algn="l"/>
                <a:tab pos="3502025" algn="l"/>
                <a:tab pos="4202113" algn="l"/>
                <a:tab pos="49037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eaLnBrk="1">
              <a:lnSpc>
                <a:spcPct val="67000"/>
              </a:lnSpc>
              <a:spcAft>
                <a:spcPts val="543"/>
              </a:spcAft>
              <a:buClr>
                <a:srgbClr val="000000"/>
              </a:buClr>
              <a:buSzPct val="100000"/>
            </a:pPr>
            <a:r>
              <a:rPr lang="en-US" sz="2400">
                <a:solidFill>
                  <a:srgbClr val="FFFFFF"/>
                </a:solidFill>
                <a:latin typeface="+mn-lt"/>
                <a:ea typeface="msmincho" charset="0"/>
                <a:cs typeface="msmincho" charset="0"/>
              </a:rPr>
              <a:t>Current best neutrino detectors</a:t>
            </a:r>
          </a:p>
          <a:p>
            <a:pPr eaLnBrk="1">
              <a:lnSpc>
                <a:spcPct val="67000"/>
              </a:lnSpc>
              <a:spcAft>
                <a:spcPts val="543"/>
              </a:spcAft>
              <a:buClr>
                <a:srgbClr val="000000"/>
              </a:buClr>
              <a:buSzPct val="100000"/>
            </a:pPr>
            <a:r>
              <a:rPr lang="en-US" sz="2400">
                <a:solidFill>
                  <a:srgbClr val="FFFFFF"/>
                </a:solidFill>
                <a:latin typeface="+mn-lt"/>
                <a:ea typeface="msmincho" charset="0"/>
                <a:cs typeface="msmincho" charset="0"/>
              </a:rPr>
              <a:t>sensitive out to few 100 kpc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256602" y="808209"/>
            <a:ext cx="3528392" cy="63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106444" rIns="0" bIns="0"/>
          <a:lstStyle>
            <a:lvl1pPr defTabSz="434975" eaLnBrk="0" hangingPunct="0">
              <a:tabLst>
                <a:tab pos="700088" algn="l"/>
                <a:tab pos="1400175" algn="l"/>
                <a:tab pos="2101850" algn="l"/>
                <a:tab pos="2801938" algn="l"/>
                <a:tab pos="3502025" algn="l"/>
                <a:tab pos="4202113" algn="l"/>
                <a:tab pos="49037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434975" eaLnBrk="0" hangingPunct="0">
              <a:tabLst>
                <a:tab pos="700088" algn="l"/>
                <a:tab pos="1400175" algn="l"/>
                <a:tab pos="2101850" algn="l"/>
                <a:tab pos="2801938" algn="l"/>
                <a:tab pos="3502025" algn="l"/>
                <a:tab pos="4202113" algn="l"/>
                <a:tab pos="49037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434975" eaLnBrk="0" hangingPunct="0">
              <a:tabLst>
                <a:tab pos="700088" algn="l"/>
                <a:tab pos="1400175" algn="l"/>
                <a:tab pos="2101850" algn="l"/>
                <a:tab pos="2801938" algn="l"/>
                <a:tab pos="3502025" algn="l"/>
                <a:tab pos="4202113" algn="l"/>
                <a:tab pos="49037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434975" eaLnBrk="0" hangingPunct="0">
              <a:tabLst>
                <a:tab pos="700088" algn="l"/>
                <a:tab pos="1400175" algn="l"/>
                <a:tab pos="2101850" algn="l"/>
                <a:tab pos="2801938" algn="l"/>
                <a:tab pos="3502025" algn="l"/>
                <a:tab pos="4202113" algn="l"/>
                <a:tab pos="49037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434975" eaLnBrk="0" hangingPunct="0">
              <a:tabLst>
                <a:tab pos="700088" algn="l"/>
                <a:tab pos="1400175" algn="l"/>
                <a:tab pos="2101850" algn="l"/>
                <a:tab pos="2801938" algn="l"/>
                <a:tab pos="3502025" algn="l"/>
                <a:tab pos="4202113" algn="l"/>
                <a:tab pos="49037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  <a:tab pos="1400175" algn="l"/>
                <a:tab pos="2101850" algn="l"/>
                <a:tab pos="2801938" algn="l"/>
                <a:tab pos="3502025" algn="l"/>
                <a:tab pos="4202113" algn="l"/>
                <a:tab pos="49037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  <a:tab pos="1400175" algn="l"/>
                <a:tab pos="2101850" algn="l"/>
                <a:tab pos="2801938" algn="l"/>
                <a:tab pos="3502025" algn="l"/>
                <a:tab pos="4202113" algn="l"/>
                <a:tab pos="49037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  <a:tab pos="1400175" algn="l"/>
                <a:tab pos="2101850" algn="l"/>
                <a:tab pos="2801938" algn="l"/>
                <a:tab pos="3502025" algn="l"/>
                <a:tab pos="4202113" algn="l"/>
                <a:tab pos="49037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8" algn="l"/>
                <a:tab pos="1400175" algn="l"/>
                <a:tab pos="2101850" algn="l"/>
                <a:tab pos="2801938" algn="l"/>
                <a:tab pos="3502025" algn="l"/>
                <a:tab pos="4202113" algn="l"/>
                <a:tab pos="4903788" algn="l"/>
              </a:tabLs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eaLnBrk="1">
              <a:lnSpc>
                <a:spcPct val="67000"/>
              </a:lnSpc>
              <a:spcAft>
                <a:spcPts val="543"/>
              </a:spcAft>
              <a:buClr>
                <a:srgbClr val="000000"/>
              </a:buClr>
              <a:buSzPct val="100000"/>
            </a:pPr>
            <a:r>
              <a:rPr lang="en-US" sz="2400">
                <a:solidFill>
                  <a:srgbClr val="00FF00"/>
                </a:solidFill>
                <a:latin typeface="+mn-lt"/>
                <a:ea typeface="msmincho" charset="0"/>
                <a:cs typeface="msmincho" charset="0"/>
              </a:rPr>
              <a:t>With megatonne class (30 x SK)</a:t>
            </a:r>
          </a:p>
          <a:p>
            <a:pPr eaLnBrk="1">
              <a:lnSpc>
                <a:spcPct val="67000"/>
              </a:lnSpc>
              <a:spcAft>
                <a:spcPts val="543"/>
              </a:spcAft>
              <a:buClr>
                <a:srgbClr val="000000"/>
              </a:buClr>
              <a:buSzPct val="100000"/>
            </a:pPr>
            <a:r>
              <a:rPr lang="en-US" sz="2400">
                <a:solidFill>
                  <a:srgbClr val="00FF00"/>
                </a:solidFill>
                <a:latin typeface="+mn-lt"/>
                <a:ea typeface="msmincho" charset="0"/>
                <a:cs typeface="msmincho" charset="0"/>
              </a:rPr>
              <a:t>60 events from Andromeda</a:t>
            </a:r>
          </a:p>
        </p:txBody>
      </p:sp>
    </p:spTree>
    <p:extLst>
      <p:ext uri="{BB962C8B-B14F-4D97-AF65-F5344CB8AC3E}">
        <p14:creationId xmlns:p14="http://schemas.microsoft.com/office/powerpoint/2010/main" val="3043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Core-Collapse SN Rate in the Milky Way</a:t>
            </a:r>
          </a:p>
        </p:txBody>
      </p:sp>
      <p:sp>
        <p:nvSpPr>
          <p:cNvPr id="3" name="Rectangle 54"/>
          <p:cNvSpPr>
            <a:spLocks noChangeArrowheads="1"/>
          </p:cNvSpPr>
          <p:nvPr/>
        </p:nvSpPr>
        <p:spPr bwMode="auto">
          <a:xfrm>
            <a:off x="144016" y="5688297"/>
            <a:ext cx="8855966" cy="86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02" tIns="43201" rIns="86402" bIns="43201" anchor="ctr"/>
          <a:lstStyle/>
          <a:p>
            <a:r>
              <a:rPr lang="en-US"/>
              <a:t>References: </a:t>
            </a:r>
            <a:r>
              <a:rPr lang="en-US" smtClean="0"/>
              <a:t>  van </a:t>
            </a:r>
            <a:r>
              <a:rPr lang="en-US"/>
              <a:t>den Bergh &amp; McClure, ApJ 425 (1994) 205. Cappellaro &amp; Turatto, </a:t>
            </a:r>
            <a:endParaRPr lang="en-US" smtClean="0"/>
          </a:p>
          <a:p>
            <a:r>
              <a:rPr lang="en-US" smtClean="0"/>
              <a:t>astro-ph/0012455</a:t>
            </a:r>
            <a:r>
              <a:rPr lang="en-US"/>
              <a:t>. </a:t>
            </a:r>
            <a:r>
              <a:rPr lang="en-US" smtClean="0"/>
              <a:t>Diehl </a:t>
            </a:r>
            <a:r>
              <a:rPr lang="en-US"/>
              <a:t>et al., Nature 439 (2006) 45. Strom, Astron. Astrophys. 288 (1994) L1. </a:t>
            </a:r>
            <a:endParaRPr lang="en-US" smtClean="0"/>
          </a:p>
          <a:p>
            <a:r>
              <a:rPr lang="en-US" smtClean="0"/>
              <a:t>Tammann </a:t>
            </a:r>
            <a:r>
              <a:rPr lang="en-US"/>
              <a:t>et al., ApJ 92 (1994) 487. Alekseev et al., JETP 77 (1993) 339 and my update.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016" y="1872270"/>
            <a:ext cx="8928993" cy="719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156" tIns="46078" rIns="92156" bIns="46078" anchor="ctr"/>
          <a:lstStyle/>
          <a:p>
            <a:pPr defTabSz="921018"/>
            <a:r>
              <a:rPr lang="en-US" sz="2000" b="1"/>
              <a:t>Gamma rays from</a:t>
            </a:r>
          </a:p>
          <a:p>
            <a:pPr defTabSz="921018"/>
            <a:r>
              <a:rPr lang="en-US" sz="2400" b="1" baseline="30000"/>
              <a:t>26</a:t>
            </a:r>
            <a:r>
              <a:rPr lang="en-US" sz="2000" b="1"/>
              <a:t>Al (Milky Way)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4016" y="2736266"/>
            <a:ext cx="8928993" cy="935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156" tIns="46078" rIns="92156" bIns="46078" anchor="ctr"/>
          <a:lstStyle/>
          <a:p>
            <a:pPr defTabSz="921018"/>
            <a:r>
              <a:rPr lang="en-US" sz="2000" b="1"/>
              <a:t>Historical galactic</a:t>
            </a:r>
          </a:p>
          <a:p>
            <a:pPr defTabSz="921018"/>
            <a:r>
              <a:rPr lang="en-US" sz="2000" b="1"/>
              <a:t>SNe (all types)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4016" y="792273"/>
            <a:ext cx="8928993" cy="935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156" tIns="46078" rIns="92156" bIns="46078" anchor="ctr"/>
          <a:lstStyle/>
          <a:p>
            <a:pPr defTabSz="921018"/>
            <a:r>
              <a:rPr lang="en-US" sz="2000" b="1"/>
              <a:t>SN statistics in</a:t>
            </a:r>
          </a:p>
          <a:p>
            <a:pPr defTabSz="921018"/>
            <a:r>
              <a:rPr lang="en-US" sz="2000" b="1"/>
              <a:t>external galaxies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4016" y="3816263"/>
            <a:ext cx="8928993" cy="719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156" tIns="46078" rIns="92156" bIns="46078" anchor="ctr"/>
          <a:lstStyle/>
          <a:p>
            <a:pPr defTabSz="921018"/>
            <a:r>
              <a:rPr lang="en-US" sz="2000" b="1"/>
              <a:t>No galactic</a:t>
            </a:r>
          </a:p>
          <a:p>
            <a:pPr defTabSz="921018"/>
            <a:r>
              <a:rPr lang="en-US" sz="2000" b="1"/>
              <a:t>neutrino burst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448273" y="792274"/>
            <a:ext cx="3600401" cy="3887986"/>
            <a:chOff x="1632" y="576"/>
            <a:chExt cx="2400" cy="3216"/>
          </a:xfrm>
        </p:grpSpPr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1632" y="576"/>
              <a:ext cx="0" cy="3216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 flipH="1">
              <a:off x="1872" y="576"/>
              <a:ext cx="0" cy="321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2832" y="576"/>
              <a:ext cx="0" cy="3216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4032" y="576"/>
              <a:ext cx="0" cy="3216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 flipH="1">
              <a:off x="2112" y="576"/>
              <a:ext cx="0" cy="321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H="1">
              <a:off x="2352" y="576"/>
              <a:ext cx="0" cy="321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 flipH="1">
              <a:off x="2592" y="576"/>
              <a:ext cx="0" cy="321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H="1">
              <a:off x="3072" y="576"/>
              <a:ext cx="0" cy="321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H="1">
              <a:off x="3312" y="576"/>
              <a:ext cx="0" cy="321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 flipH="1">
              <a:off x="3552" y="576"/>
              <a:ext cx="0" cy="321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 flipH="1">
              <a:off x="3792" y="576"/>
              <a:ext cx="0" cy="321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2232249" y="4680260"/>
            <a:ext cx="4032449" cy="71999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b"/>
          <a:lstStyle/>
          <a:p>
            <a:pPr algn="ctr" defTabSz="921018"/>
            <a:r>
              <a:rPr lang="en-US" sz="2000">
                <a:solidFill>
                  <a:schemeClr val="bg1"/>
                </a:solidFill>
              </a:rPr>
              <a:t>Core-collapse SNe per century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293756" y="4693760"/>
            <a:ext cx="309034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j-lt"/>
              </a:rPr>
              <a:t>0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653796" y="4693760"/>
            <a:ext cx="309034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013836" y="4693760"/>
            <a:ext cx="309034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370876" y="4693760"/>
            <a:ext cx="315035" cy="37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3733916" y="4693760"/>
            <a:ext cx="309034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4093956" y="4693760"/>
            <a:ext cx="309034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4453996" y="4693760"/>
            <a:ext cx="309034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j-lt"/>
              </a:rPr>
              <a:t>6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4811036" y="4680260"/>
            <a:ext cx="315035" cy="37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j-lt"/>
              </a:rPr>
              <a:t>7</a:t>
            </a: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171076" y="4680260"/>
            <a:ext cx="315035" cy="37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j-lt"/>
              </a:rPr>
              <a:t>8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544618" y="4693760"/>
            <a:ext cx="309034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j-lt"/>
              </a:rPr>
              <a:t>9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832650" y="4693760"/>
            <a:ext cx="435048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j-lt"/>
              </a:rPr>
              <a:t>10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024336" y="936273"/>
            <a:ext cx="648072" cy="287999"/>
            <a:chOff x="4248" y="528"/>
            <a:chExt cx="432" cy="192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 flipH="1">
              <a:off x="4248" y="528"/>
              <a:ext cx="432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4"/>
            <p:cNvSpPr>
              <a:spLocks noChangeAspect="1" noChangeArrowheads="1"/>
            </p:cNvSpPr>
            <p:nvPr/>
          </p:nvSpPr>
          <p:spPr bwMode="auto">
            <a:xfrm>
              <a:off x="4368" y="52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264820" y="792274"/>
            <a:ext cx="2808312" cy="5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56" tIns="46078" rIns="92156" bIns="46078" anchor="ctr"/>
          <a:lstStyle/>
          <a:p>
            <a:pPr defTabSz="921018"/>
            <a:r>
              <a:rPr lang="en-US"/>
              <a:t>van den Bergh &amp; </a:t>
            </a:r>
            <a:r>
              <a:rPr lang="en-US" smtClean="0"/>
              <a:t>McClure</a:t>
            </a:r>
          </a:p>
          <a:p>
            <a:pPr defTabSz="921018"/>
            <a:r>
              <a:rPr lang="en-US" smtClean="0"/>
              <a:t>(1994</a:t>
            </a:r>
            <a:r>
              <a:rPr lang="en-US"/>
              <a:t>)</a:t>
            </a: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736304" y="1296272"/>
            <a:ext cx="720080" cy="287999"/>
            <a:chOff x="1824" y="768"/>
            <a:chExt cx="480" cy="192"/>
          </a:xfrm>
        </p:grpSpPr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 flipH="1">
              <a:off x="1824" y="768"/>
              <a:ext cx="480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8"/>
            <p:cNvSpPr>
              <a:spLocks noChangeAspect="1" noChangeArrowheads="1"/>
            </p:cNvSpPr>
            <p:nvPr/>
          </p:nvSpPr>
          <p:spPr bwMode="auto">
            <a:xfrm>
              <a:off x="1968" y="76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264820" y="1367738"/>
            <a:ext cx="2808312" cy="28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56" tIns="46078" rIns="92156" bIns="46078" anchor="ctr"/>
          <a:lstStyle/>
          <a:p>
            <a:pPr defTabSz="921018"/>
            <a:r>
              <a:rPr lang="en-US"/>
              <a:t>Cappellaro</a:t>
            </a:r>
            <a:r>
              <a:rPr lang="en-US" sz="1100"/>
              <a:t> </a:t>
            </a:r>
            <a:r>
              <a:rPr lang="en-US"/>
              <a:t>&amp;</a:t>
            </a:r>
            <a:r>
              <a:rPr lang="en-US" sz="1050"/>
              <a:t> </a:t>
            </a:r>
            <a:r>
              <a:rPr lang="en-US"/>
              <a:t>Turatto (2000)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736304" y="2088269"/>
            <a:ext cx="792088" cy="287999"/>
            <a:chOff x="4440" y="1296"/>
            <a:chExt cx="528" cy="192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 flipH="1">
              <a:off x="4440" y="1296"/>
              <a:ext cx="52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2"/>
            <p:cNvSpPr>
              <a:spLocks noChangeAspect="1" noChangeArrowheads="1"/>
            </p:cNvSpPr>
            <p:nvPr/>
          </p:nvSpPr>
          <p:spPr bwMode="auto">
            <a:xfrm>
              <a:off x="4608" y="1296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264820" y="2088269"/>
            <a:ext cx="2808312" cy="28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56" tIns="46078" rIns="92156" bIns="46078" anchor="ctr"/>
          <a:lstStyle/>
          <a:p>
            <a:pPr defTabSz="921018"/>
            <a:r>
              <a:rPr lang="en-US"/>
              <a:t>Diehl et al. (2006)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264820" y="3240265"/>
            <a:ext cx="2808312" cy="28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56" tIns="46078" rIns="92156" bIns="46078" anchor="ctr"/>
          <a:lstStyle/>
          <a:p>
            <a:pPr defTabSz="921018"/>
            <a:r>
              <a:rPr lang="en-US"/>
              <a:t>Tammann et al. (1994)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264820" y="2880266"/>
            <a:ext cx="2808312" cy="28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56" tIns="46078" rIns="92156" bIns="46078" anchor="ctr"/>
          <a:lstStyle/>
          <a:p>
            <a:pPr defTabSz="921018"/>
            <a:r>
              <a:rPr lang="en-US"/>
              <a:t>Strom (1994)</a:t>
            </a: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3888432" y="2880266"/>
            <a:ext cx="1219636" cy="287999"/>
            <a:chOff x="2592" y="1872"/>
            <a:chExt cx="813" cy="192"/>
          </a:xfrm>
        </p:grpSpPr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 flipH="1">
              <a:off x="2592" y="1872"/>
              <a:ext cx="813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8"/>
            <p:cNvSpPr>
              <a:spLocks noChangeAspect="1" noChangeArrowheads="1"/>
            </p:cNvSpPr>
            <p:nvPr/>
          </p:nvSpPr>
          <p:spPr bwMode="auto">
            <a:xfrm>
              <a:off x="2904" y="187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3240361" y="3240265"/>
            <a:ext cx="1210635" cy="287999"/>
            <a:chOff x="2160" y="2112"/>
            <a:chExt cx="807" cy="192"/>
          </a:xfrm>
        </p:grpSpPr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 flipH="1">
              <a:off x="2160" y="2112"/>
              <a:ext cx="807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51"/>
            <p:cNvSpPr>
              <a:spLocks noChangeAspect="1" noChangeArrowheads="1"/>
            </p:cNvSpPr>
            <p:nvPr/>
          </p:nvSpPr>
          <p:spPr bwMode="auto">
            <a:xfrm>
              <a:off x="2478" y="211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Rectangle 52"/>
          <p:cNvSpPr>
            <a:spLocks noChangeArrowheads="1"/>
          </p:cNvSpPr>
          <p:nvPr/>
        </p:nvSpPr>
        <p:spPr bwMode="auto">
          <a:xfrm flipH="1">
            <a:off x="2448273" y="4032262"/>
            <a:ext cx="2775309" cy="28799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 (30 years)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264820" y="4032262"/>
            <a:ext cx="2808312" cy="28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56" tIns="46078" rIns="92156" bIns="46078" anchor="ctr"/>
          <a:lstStyle/>
          <a:p>
            <a:pPr defTabSz="921018"/>
            <a:r>
              <a:rPr lang="en-US"/>
              <a:t>Alekseev et al. (1993)</a:t>
            </a:r>
          </a:p>
        </p:txBody>
      </p:sp>
    </p:spTree>
    <p:extLst>
      <p:ext uri="{BB962C8B-B14F-4D97-AF65-F5344CB8AC3E}">
        <p14:creationId xmlns:p14="http://schemas.microsoft.com/office/powerpoint/2010/main" val="1464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82932"/>
          </a:xfrm>
        </p:spPr>
        <p:txBody>
          <a:bodyPr/>
          <a:lstStyle/>
          <a:p>
            <a:r>
              <a:rPr lang="en-US"/>
              <a:t>High and Low Supernova Rates in Nearby Galaxies</a:t>
            </a:r>
          </a:p>
        </p:txBody>
      </p:sp>
      <p:pic>
        <p:nvPicPr>
          <p:cNvPr id="3" name="Picture 2" descr="C:\Users\Georg Raffelt\Desktop\andromeda_big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7" y="1007923"/>
            <a:ext cx="4320495" cy="432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Georg Raffelt\Desktop\gal2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22" y="1007923"/>
            <a:ext cx="4320495" cy="432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6007" y="1007647"/>
            <a:ext cx="4320495" cy="36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/>
          <a:p>
            <a:pPr defTabSz="921018">
              <a:defRPr/>
            </a:pPr>
            <a:r>
              <a:rPr lang="en-US" sz="2400">
                <a:solidFill>
                  <a:schemeClr val="bg1"/>
                </a:solidFill>
              </a:rPr>
              <a:t>M31 (Andromeda</a:t>
            </a:r>
            <a:r>
              <a:rPr lang="en-US" sz="2400" smtClean="0">
                <a:solidFill>
                  <a:schemeClr val="bg1"/>
                </a:solidFill>
              </a:rPr>
              <a:t>)      D </a:t>
            </a:r>
            <a:r>
              <a:rPr lang="en-US" sz="2400">
                <a:solidFill>
                  <a:schemeClr val="bg1"/>
                </a:solidFill>
              </a:rPr>
              <a:t>= 780 kpc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80522" y="1007647"/>
            <a:ext cx="4320495" cy="36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/>
          <a:p>
            <a:pPr defTabSz="921018">
              <a:defRPr/>
            </a:pPr>
            <a:r>
              <a:rPr lang="en-US" sz="2400">
                <a:solidFill>
                  <a:schemeClr val="bg1"/>
                </a:solidFill>
              </a:rPr>
              <a:t>NGC </a:t>
            </a:r>
            <a:r>
              <a:rPr lang="en-US" sz="2400" smtClean="0">
                <a:solidFill>
                  <a:schemeClr val="bg1"/>
                </a:solidFill>
              </a:rPr>
              <a:t>6946            D </a:t>
            </a:r>
            <a:r>
              <a:rPr lang="en-US" sz="2400">
                <a:solidFill>
                  <a:schemeClr val="bg1"/>
                </a:solidFill>
              </a:rPr>
              <a:t>= (5.5 ± 1) Mpc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6007" y="5400255"/>
            <a:ext cx="4320495" cy="86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t" anchorCtr="0"/>
          <a:lstStyle/>
          <a:p>
            <a:pPr defTabSz="921018">
              <a:defRPr/>
            </a:pPr>
            <a:r>
              <a:rPr lang="en-US" sz="2000">
                <a:solidFill>
                  <a:schemeClr val="bg1"/>
                </a:solidFill>
              </a:rPr>
              <a:t>Last Observed Supernova: 1885A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80522" y="5400255"/>
            <a:ext cx="4320495" cy="86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t" anchorCtr="0"/>
          <a:lstStyle/>
          <a:p>
            <a:pPr defTabSz="921018">
              <a:defRPr/>
            </a:pPr>
            <a:r>
              <a:rPr lang="en-US" sz="2000">
                <a:solidFill>
                  <a:schemeClr val="bg1"/>
                </a:solidFill>
              </a:rPr>
              <a:t>Observed Supernovae:</a:t>
            </a:r>
          </a:p>
          <a:p>
            <a:pPr defTabSz="921018">
              <a:defRPr/>
            </a:pPr>
            <a:r>
              <a:rPr lang="en-US" sz="2000">
                <a:solidFill>
                  <a:schemeClr val="bg1"/>
                </a:solidFill>
              </a:rPr>
              <a:t>1917A, 1939C, 1948B, 1968D, 1969P,</a:t>
            </a:r>
          </a:p>
          <a:p>
            <a:pPr defTabSz="921018">
              <a:defRPr/>
            </a:pPr>
            <a:r>
              <a:rPr lang="en-US" sz="2000">
                <a:solidFill>
                  <a:schemeClr val="bg1"/>
                </a:solidFill>
              </a:rPr>
              <a:t>1980K, 2002hh, 2004et, 2008S</a:t>
            </a:r>
          </a:p>
        </p:txBody>
      </p:sp>
    </p:spTree>
    <p:extLst>
      <p:ext uri="{BB962C8B-B14F-4D97-AF65-F5344CB8AC3E}">
        <p14:creationId xmlns:p14="http://schemas.microsoft.com/office/powerpoint/2010/main" val="398979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Red Supergiant Betelgeuse (Alpha Orionis)</a:t>
            </a:r>
          </a:p>
        </p:txBody>
      </p:sp>
      <p:pic>
        <p:nvPicPr>
          <p:cNvPr id="3" name="Picture 5" descr="C:\Users\Georg Raffelt\Desktop\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7998"/>
            <a:ext cx="6840761" cy="425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8793" y="588287"/>
            <a:ext cx="1944216" cy="201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First resolved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image of a star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other than Sun</a:t>
            </a:r>
          </a:p>
          <a:p>
            <a:pPr algn="l"/>
            <a:endParaRPr lang="en-US" sz="9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Distance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(Hipparcos)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130 pc (425 lyr)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64242" y="5040207"/>
            <a:ext cx="6552783" cy="15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rgbClr val="FFFF00"/>
                </a:solidFill>
              </a:rPr>
              <a:t>If Betelgeuse goes Supernova: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rgbClr val="FFFF00"/>
                </a:solidFill>
              </a:rPr>
              <a:t> 6</a:t>
            </a:r>
            <a:r>
              <a:rPr lang="en-US" sz="1200">
                <a:solidFill>
                  <a:srgbClr val="FFFF00"/>
                </a:solidFill>
              </a:rPr>
              <a:t> </a:t>
            </a:r>
            <a:r>
              <a:rPr lang="en-US" sz="2000" b="1">
                <a:solidFill>
                  <a:srgbClr val="FFFF00"/>
                </a:solidFill>
                <a:sym typeface="Symbol" pitchFamily="18" charset="2"/>
              </a:rPr>
              <a:t></a:t>
            </a:r>
            <a:r>
              <a:rPr lang="en-US" sz="2000">
                <a:solidFill>
                  <a:srgbClr val="FFFF00"/>
                </a:solidFill>
              </a:rPr>
              <a:t>10</a:t>
            </a:r>
            <a:r>
              <a:rPr lang="en-US" sz="2400" baseline="30000">
                <a:solidFill>
                  <a:srgbClr val="FFFF00"/>
                </a:solidFill>
              </a:rPr>
              <a:t>7</a:t>
            </a:r>
            <a:r>
              <a:rPr lang="en-US" sz="2000">
                <a:solidFill>
                  <a:srgbClr val="FFFF00"/>
                </a:solidFill>
              </a:rPr>
              <a:t> neutrino events in Super-Kamiokande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rgbClr val="FFFF00"/>
                </a:solidFill>
              </a:rPr>
              <a:t> 2.4</a:t>
            </a:r>
            <a:r>
              <a:rPr lang="en-US" sz="1200">
                <a:solidFill>
                  <a:srgbClr val="FFFF00"/>
                </a:solidFill>
              </a:rPr>
              <a:t> </a:t>
            </a:r>
            <a:r>
              <a:rPr lang="en-US" sz="2000" b="1">
                <a:solidFill>
                  <a:srgbClr val="FFFF00"/>
                </a:solidFill>
                <a:sym typeface="Symbol" pitchFamily="18" charset="2"/>
              </a:rPr>
              <a:t></a:t>
            </a:r>
            <a:r>
              <a:rPr lang="en-US" sz="2000">
                <a:solidFill>
                  <a:srgbClr val="FFFF00"/>
                </a:solidFill>
              </a:rPr>
              <a:t>10</a:t>
            </a:r>
            <a:r>
              <a:rPr lang="en-US" sz="2400" baseline="30000">
                <a:solidFill>
                  <a:srgbClr val="FFFF00"/>
                </a:solidFill>
              </a:rPr>
              <a:t>3</a:t>
            </a:r>
            <a:r>
              <a:rPr lang="en-US" sz="2000">
                <a:solidFill>
                  <a:srgbClr val="FFFF00"/>
                </a:solidFill>
              </a:rPr>
              <a:t> </a:t>
            </a:r>
            <a:r>
              <a:rPr lang="en-US" sz="2000" smtClean="0">
                <a:solidFill>
                  <a:srgbClr val="FFFF00"/>
                </a:solidFill>
              </a:rPr>
              <a:t>neutrons /day </a:t>
            </a:r>
            <a:r>
              <a:rPr lang="en-US" sz="2000">
                <a:solidFill>
                  <a:srgbClr val="FFFF00"/>
                </a:solidFill>
              </a:rPr>
              <a:t>from </a:t>
            </a:r>
            <a:r>
              <a:rPr lang="en-US" sz="2000" smtClean="0">
                <a:solidFill>
                  <a:srgbClr val="FFFF00"/>
                </a:solidFill>
              </a:rPr>
              <a:t>Si burning </a:t>
            </a:r>
            <a:r>
              <a:rPr lang="en-US" sz="2000">
                <a:solidFill>
                  <a:srgbClr val="FFFF00"/>
                </a:solidFill>
              </a:rPr>
              <a:t>phase</a:t>
            </a:r>
          </a:p>
          <a:p>
            <a:pPr algn="l"/>
            <a:r>
              <a:rPr lang="en-US" sz="2000">
                <a:solidFill>
                  <a:srgbClr val="FFFF00"/>
                </a:solidFill>
              </a:rPr>
              <a:t>   (few days warning!), need neutron tagging</a:t>
            </a:r>
          </a:p>
          <a:p>
            <a:pPr algn="l"/>
            <a:r>
              <a:rPr lang="en-US" sz="2000">
                <a:solidFill>
                  <a:srgbClr val="FFFF00"/>
                </a:solidFill>
              </a:rPr>
              <a:t>   [Odrzywolek, Misiaszek &amp; Kutschera, astro-ph/0311012] </a:t>
            </a:r>
          </a:p>
        </p:txBody>
      </p:sp>
    </p:spTree>
    <p:extLst>
      <p:ext uri="{BB962C8B-B14F-4D97-AF65-F5344CB8AC3E}">
        <p14:creationId xmlns:p14="http://schemas.microsoft.com/office/powerpoint/2010/main" val="21723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Flavor Oscillations</a:t>
            </a:r>
            <a:endParaRPr lang="en-US"/>
          </a:p>
        </p:txBody>
      </p:sp>
      <p:pic>
        <p:nvPicPr>
          <p:cNvPr id="3" name="Picture 3" descr="C:\Users\Georg Raffelt\Desktop\s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" y="492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4016" y="5471980"/>
            <a:ext cx="8928993" cy="115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</a:rPr>
              <a:t>Diffuse SN Neutrino Background</a:t>
            </a:r>
            <a:endParaRPr lang="en-US" sz="4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9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Diffuse Supernova Neutrino Background (DSNB)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62" y="863961"/>
            <a:ext cx="4822383" cy="4460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4462" y="863627"/>
                <a:ext cx="4248020" cy="57608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t" anchorCtr="0"/>
              <a:lstStyle/>
              <a:p>
                <a:r>
                  <a:rPr lang="en-US" sz="2200" smtClean="0">
                    <a:solidFill>
                      <a:srgbClr val="003399"/>
                    </a:solidFill>
                    <a:latin typeface="+mj-lt"/>
                  </a:rPr>
                  <a:t>• A few core collapses/sec </a:t>
                </a:r>
              </a:p>
              <a:p>
                <a:r>
                  <a:rPr lang="en-US" sz="2200" smtClean="0">
                    <a:solidFill>
                      <a:srgbClr val="003399"/>
                    </a:solidFill>
                    <a:latin typeface="+mj-lt"/>
                  </a:rPr>
                  <a:t>   in the visible universe</a:t>
                </a:r>
              </a:p>
              <a:p>
                <a:endParaRPr lang="en-US" sz="1200" smtClean="0">
                  <a:solidFill>
                    <a:srgbClr val="003399"/>
                  </a:solidFill>
                  <a:latin typeface="+mj-lt"/>
                </a:endParaRPr>
              </a:p>
              <a:p>
                <a:r>
                  <a:rPr lang="en-US" sz="2200">
                    <a:solidFill>
                      <a:srgbClr val="003399"/>
                    </a:solidFill>
                  </a:rPr>
                  <a:t>• </a:t>
                </a:r>
                <a:r>
                  <a:rPr lang="en-US" sz="2200" smtClean="0">
                    <a:solidFill>
                      <a:srgbClr val="003399"/>
                    </a:solidFill>
                    <a:latin typeface="+mj-lt"/>
                  </a:rPr>
                  <a:t>Emitted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/>
                      </a:rPr>
                      <m:t>𝜈</m:t>
                    </m:r>
                  </m:oMath>
                </a14:m>
                <a:r>
                  <a:rPr lang="en-US" sz="2200" smtClean="0">
                    <a:solidFill>
                      <a:srgbClr val="003399"/>
                    </a:solidFill>
                    <a:latin typeface="+mj-lt"/>
                  </a:rPr>
                  <a:t> energy density </a:t>
                </a:r>
              </a:p>
              <a:p>
                <a:r>
                  <a:rPr lang="en-US" sz="2200" smtClean="0">
                    <a:solidFill>
                      <a:srgbClr val="003399"/>
                    </a:solidFill>
                    <a:latin typeface="Symbol" pitchFamily="18" charset="2"/>
                  </a:rPr>
                  <a:t>   ~</a:t>
                </a:r>
                <a:r>
                  <a:rPr lang="en-US" sz="2200" smtClean="0">
                    <a:solidFill>
                      <a:srgbClr val="003399"/>
                    </a:solidFill>
                    <a:latin typeface="+mj-lt"/>
                  </a:rPr>
                  <a:t> extra galactic background light</a:t>
                </a:r>
              </a:p>
              <a:p>
                <a:r>
                  <a:rPr lang="en-US" sz="2200">
                    <a:solidFill>
                      <a:srgbClr val="003399"/>
                    </a:solidFill>
                    <a:latin typeface="+mj-lt"/>
                  </a:rPr>
                  <a:t> </a:t>
                </a:r>
                <a:r>
                  <a:rPr lang="en-US" sz="2200" smtClean="0">
                    <a:solidFill>
                      <a:srgbClr val="003399"/>
                    </a:solidFill>
                    <a:latin typeface="+mj-lt"/>
                  </a:rPr>
                  <a:t>  </a:t>
                </a:r>
                <a:r>
                  <a:rPr lang="en-US" sz="2200">
                    <a:solidFill>
                      <a:srgbClr val="003399"/>
                    </a:solidFill>
                    <a:latin typeface="Symbol" pitchFamily="18" charset="2"/>
                  </a:rPr>
                  <a:t>~ </a:t>
                </a:r>
                <a:r>
                  <a:rPr lang="en-US" sz="2200" smtClean="0">
                    <a:solidFill>
                      <a:srgbClr val="003399"/>
                    </a:solidFill>
                    <a:latin typeface="+mj-lt"/>
                  </a:rPr>
                  <a:t>10% of CMB density</a:t>
                </a:r>
              </a:p>
              <a:p>
                <a:endParaRPr lang="en-US" sz="1200" smtClean="0">
                  <a:solidFill>
                    <a:srgbClr val="003399"/>
                  </a:solidFill>
                  <a:latin typeface="+mj-lt"/>
                </a:endParaRPr>
              </a:p>
              <a:p>
                <a:r>
                  <a:rPr lang="en-US" sz="2200">
                    <a:solidFill>
                      <a:srgbClr val="003399"/>
                    </a:solidFill>
                  </a:rPr>
                  <a:t>• </a:t>
                </a:r>
                <a:r>
                  <a:rPr lang="en-US" sz="2200" smtClean="0">
                    <a:solidFill>
                      <a:srgbClr val="003399"/>
                    </a:solidFill>
                  </a:rPr>
                  <a:t>Detectable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200" b="0" i="1" smtClean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200" b="0" i="1" smtClean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en-US" sz="22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smtClean="0">
                    <a:solidFill>
                      <a:srgbClr val="003399"/>
                    </a:solidFill>
                    <a:latin typeface="+mj-lt"/>
                  </a:rPr>
                  <a:t> flux at Earth </a:t>
                </a:r>
              </a:p>
              <a:p>
                <a:r>
                  <a:rPr lang="en-US" sz="2200" b="0">
                    <a:solidFill>
                      <a:srgbClr val="003399"/>
                    </a:solidFill>
                    <a:latin typeface="+mj-lt"/>
                  </a:rPr>
                  <a:t> </a:t>
                </a:r>
                <a:r>
                  <a:rPr lang="en-US" sz="2200" b="0" smtClean="0">
                    <a:solidFill>
                      <a:srgbClr val="003399"/>
                    </a:solidFill>
                    <a:latin typeface="+mj-lt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∼10 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200" smtClean="0">
                  <a:solidFill>
                    <a:srgbClr val="003399"/>
                  </a:solidFill>
                  <a:latin typeface="+mj-lt"/>
                </a:endParaRPr>
              </a:p>
              <a:p>
                <a:r>
                  <a:rPr lang="en-US" sz="2200" smtClean="0">
                    <a:solidFill>
                      <a:srgbClr val="003399"/>
                    </a:solidFill>
                    <a:latin typeface="+mj-lt"/>
                  </a:rPr>
                  <a:t>   mostly from redshift </a:t>
                </a:r>
                <a:r>
                  <a:rPr lang="en-US" sz="2200">
                    <a:solidFill>
                      <a:srgbClr val="003399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/>
                      </a:rPr>
                      <m:t>𝑧</m:t>
                    </m:r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/>
                      </a:rPr>
                      <m:t>∼1</m:t>
                    </m:r>
                  </m:oMath>
                </a14:m>
                <a:endParaRPr lang="en-US" sz="2200" smtClean="0">
                  <a:solidFill>
                    <a:srgbClr val="003399"/>
                  </a:solidFill>
                  <a:latin typeface="+mj-lt"/>
                </a:endParaRPr>
              </a:p>
              <a:p>
                <a:endParaRPr lang="en-US" sz="1200">
                  <a:solidFill>
                    <a:srgbClr val="003399"/>
                  </a:solidFill>
                  <a:latin typeface="+mj-lt"/>
                </a:endParaRPr>
              </a:p>
              <a:p>
                <a:r>
                  <a:rPr lang="en-US" sz="2200">
                    <a:solidFill>
                      <a:srgbClr val="003399"/>
                    </a:solidFill>
                  </a:rPr>
                  <a:t>• </a:t>
                </a:r>
                <a:r>
                  <a:rPr lang="en-US" sz="2200" smtClean="0">
                    <a:solidFill>
                      <a:srgbClr val="003399"/>
                    </a:solidFill>
                    <a:latin typeface="+mj-lt"/>
                  </a:rPr>
                  <a:t>Confirm star-formation rate</a:t>
                </a:r>
              </a:p>
              <a:p>
                <a:endParaRPr lang="en-US" sz="1200" smtClean="0">
                  <a:solidFill>
                    <a:srgbClr val="003399"/>
                  </a:solidFill>
                  <a:latin typeface="+mj-lt"/>
                </a:endParaRPr>
              </a:p>
              <a:p>
                <a:r>
                  <a:rPr lang="en-US" sz="2200">
                    <a:solidFill>
                      <a:srgbClr val="003399"/>
                    </a:solidFill>
                  </a:rPr>
                  <a:t>• </a:t>
                </a:r>
                <a:r>
                  <a:rPr lang="en-US" sz="2200" smtClean="0">
                    <a:solidFill>
                      <a:srgbClr val="003399"/>
                    </a:solidFill>
                    <a:latin typeface="+mj-lt"/>
                  </a:rPr>
                  <a:t>Nu emission from average core</a:t>
                </a:r>
              </a:p>
              <a:p>
                <a:r>
                  <a:rPr lang="en-US" sz="2200">
                    <a:solidFill>
                      <a:srgbClr val="003399"/>
                    </a:solidFill>
                    <a:latin typeface="+mj-lt"/>
                  </a:rPr>
                  <a:t> </a:t>
                </a:r>
                <a:r>
                  <a:rPr lang="en-US" sz="2200" smtClean="0">
                    <a:solidFill>
                      <a:srgbClr val="003399"/>
                    </a:solidFill>
                    <a:latin typeface="+mj-lt"/>
                  </a:rPr>
                  <a:t>  collapse &amp; black-hole formation</a:t>
                </a:r>
              </a:p>
              <a:p>
                <a:endParaRPr lang="en-US" sz="1200" smtClean="0">
                  <a:solidFill>
                    <a:srgbClr val="003399"/>
                  </a:solidFill>
                </a:endParaRPr>
              </a:p>
              <a:p>
                <a:r>
                  <a:rPr lang="en-US" sz="2200">
                    <a:solidFill>
                      <a:srgbClr val="003399"/>
                    </a:solidFill>
                  </a:rPr>
                  <a:t>• Pushing </a:t>
                </a:r>
                <a:r>
                  <a:rPr lang="en-US" sz="2200" smtClean="0">
                    <a:solidFill>
                      <a:srgbClr val="003399"/>
                    </a:solidFill>
                  </a:rPr>
                  <a:t>frontiers </a:t>
                </a:r>
                <a:r>
                  <a:rPr lang="en-US" sz="2200">
                    <a:solidFill>
                      <a:srgbClr val="003399"/>
                    </a:solidFill>
                  </a:rPr>
                  <a:t>of neutrino</a:t>
                </a:r>
              </a:p>
              <a:p>
                <a:r>
                  <a:rPr lang="en-US" sz="2200" smtClean="0">
                    <a:solidFill>
                      <a:srgbClr val="003399"/>
                    </a:solidFill>
                  </a:rPr>
                  <a:t>   astronomy </a:t>
                </a:r>
                <a:r>
                  <a:rPr lang="en-US" sz="2200">
                    <a:solidFill>
                      <a:srgbClr val="003399"/>
                    </a:solidFill>
                  </a:rPr>
                  <a:t>to cosmic </a:t>
                </a:r>
                <a:r>
                  <a:rPr lang="en-US" sz="2200" smtClean="0">
                    <a:solidFill>
                      <a:srgbClr val="003399"/>
                    </a:solidFill>
                  </a:rPr>
                  <a:t>distances!</a:t>
                </a:r>
                <a:endParaRPr lang="en-US" sz="2200">
                  <a:solidFill>
                    <a:srgbClr val="003399"/>
                  </a:solidFill>
                </a:endParaRPr>
              </a:p>
              <a:p>
                <a:endParaRPr lang="en-US" sz="2200" smtClean="0">
                  <a:solidFill>
                    <a:srgbClr val="0033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62" y="863627"/>
                <a:ext cx="4248020" cy="5760800"/>
              </a:xfrm>
              <a:prstGeom prst="rect">
                <a:avLst/>
              </a:prstGeom>
              <a:blipFill rotWithShape="1">
                <a:blip r:embed="rId3"/>
                <a:stretch>
                  <a:fillRect l="-1865" t="-63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603582" y="1113567"/>
            <a:ext cx="2160300" cy="5040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r>
              <a:rPr lang="en-US" sz="2000">
                <a:solidFill>
                  <a:srgbClr val="4D4D4D"/>
                </a:solidFill>
              </a:rPr>
              <a:t>Beacom &amp; Vagins, </a:t>
            </a:r>
            <a:r>
              <a:rPr lang="en-US" sz="2000" smtClean="0">
                <a:solidFill>
                  <a:srgbClr val="4D4D4D"/>
                </a:solidFill>
              </a:rPr>
              <a:t> </a:t>
            </a:r>
            <a:endParaRPr lang="en-US" sz="2000">
              <a:solidFill>
                <a:srgbClr val="4D4D4D"/>
              </a:solidFill>
            </a:endParaRPr>
          </a:p>
          <a:p>
            <a:r>
              <a:rPr lang="en-US" sz="2000" smtClean="0">
                <a:solidFill>
                  <a:srgbClr val="4D4D4D"/>
                </a:solidFill>
              </a:rPr>
              <a:t>PRL 93:171101,2004 </a:t>
            </a:r>
            <a:endParaRPr lang="en-US" sz="2000">
              <a:solidFill>
                <a:srgbClr val="4D4D4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8"/>
              <p:cNvSpPr>
                <a:spLocks noChangeArrowheads="1"/>
              </p:cNvSpPr>
              <p:nvPr/>
            </p:nvSpPr>
            <p:spPr bwMode="auto">
              <a:xfrm>
                <a:off x="4896552" y="5370537"/>
                <a:ext cx="3960550" cy="10081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 anchor="ctr"/>
              <a:lstStyle/>
              <a:p>
                <a:r>
                  <a:rPr lang="en-US" sz="2200" smtClean="0">
                    <a:solidFill>
                      <a:srgbClr val="C00000"/>
                    </a:solidFill>
                  </a:rPr>
                  <a:t>Window of opportunity between</a:t>
                </a:r>
              </a:p>
              <a:p>
                <a:r>
                  <a:rPr lang="en-US" sz="2200" smtClean="0">
                    <a:solidFill>
                      <a:srgbClr val="C00000"/>
                    </a:solidFill>
                  </a:rPr>
                  <a:t>reactor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smtClean="0">
                    <a:solidFill>
                      <a:srgbClr val="C00000"/>
                    </a:solidFill>
                  </a:rPr>
                  <a:t>and atmospheric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𝜈</m:t>
                    </m:r>
                  </m:oMath>
                </a14:m>
                <a:r>
                  <a:rPr lang="en-US" sz="2200" smtClean="0">
                    <a:solidFill>
                      <a:srgbClr val="C00000"/>
                    </a:solidFill>
                  </a:rPr>
                  <a:t> bkg </a:t>
                </a:r>
                <a:endParaRPr lang="en-US" sz="22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6552" y="5370537"/>
                <a:ext cx="3960550" cy="1008140"/>
              </a:xfrm>
              <a:prstGeom prst="rect">
                <a:avLst/>
              </a:prstGeom>
              <a:blipFill rotWithShape="1">
                <a:blip r:embed="rId4"/>
                <a:stretch>
                  <a:fillRect l="-2000" r="-4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1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Crab Pulsar</a:t>
            </a:r>
            <a:endParaRPr lang="en-US"/>
          </a:p>
        </p:txBody>
      </p:sp>
      <p:pic>
        <p:nvPicPr>
          <p:cNvPr id="3" name="Picture 3" descr="E:\vortrag\material\usedpics\CRA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10" b="17389"/>
          <a:stretch>
            <a:fillRect/>
          </a:stretch>
        </p:blipFill>
        <p:spPr bwMode="auto">
          <a:xfrm>
            <a:off x="2067230" y="985957"/>
            <a:ext cx="7149795" cy="571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rabpulsar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892" y="647978"/>
            <a:ext cx="5904483" cy="3888159"/>
          </a:xfrm>
          <a:prstGeom prst="rect">
            <a:avLst/>
          </a:prstGeom>
          <a:ln>
            <a:noFill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8011" y="4607983"/>
            <a:ext cx="2951999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Chandra x-ray images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463" y="647978"/>
            <a:ext cx="5903912" cy="388750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413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Supernova vs. Star Formation Rate in the Universe</a:t>
            </a: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882687"/>
            <a:ext cx="9217025" cy="74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02" tIns="43201" rIns="86402" bIns="43201" anchor="ctr"/>
          <a:lstStyle/>
          <a:p>
            <a:pPr algn="ctr"/>
            <a:r>
              <a:rPr lang="en-US" sz="2400" smtClean="0"/>
              <a:t>Horiuchi, Beacom, Kochanek, Prieto, Stanek &amp; Thompson</a:t>
            </a:r>
          </a:p>
          <a:p>
            <a:pPr algn="ctr"/>
            <a:r>
              <a:rPr lang="en-US" sz="2400" smtClean="0"/>
              <a:t>arXiv:1102.1977</a:t>
            </a:r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2" y="815068"/>
            <a:ext cx="5263612" cy="489885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16652" y="732486"/>
            <a:ext cx="3455911" cy="185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02" tIns="43201" rIns="86402" bIns="43201" anchor="ctr"/>
          <a:lstStyle/>
          <a:p>
            <a:r>
              <a:rPr lang="en-US" sz="2400" smtClean="0">
                <a:solidFill>
                  <a:srgbClr val="003399"/>
                </a:solidFill>
              </a:rPr>
              <a:t>Measured SN rate about</a:t>
            </a:r>
          </a:p>
          <a:p>
            <a:r>
              <a:rPr lang="en-US" sz="2400" smtClean="0">
                <a:solidFill>
                  <a:srgbClr val="003399"/>
                </a:solidFill>
              </a:rPr>
              <a:t>half the prediction from</a:t>
            </a:r>
          </a:p>
          <a:p>
            <a:r>
              <a:rPr lang="en-US" sz="2400" smtClean="0">
                <a:solidFill>
                  <a:srgbClr val="003399"/>
                </a:solidFill>
              </a:rPr>
              <a:t>star formation rate</a:t>
            </a:r>
          </a:p>
          <a:p>
            <a:endParaRPr lang="en-US" sz="1200">
              <a:solidFill>
                <a:srgbClr val="003399"/>
              </a:solidFill>
            </a:endParaRPr>
          </a:p>
          <a:p>
            <a:r>
              <a:rPr lang="en-US" sz="2400" smtClean="0">
                <a:solidFill>
                  <a:srgbClr val="003399"/>
                </a:solidFill>
              </a:rPr>
              <a:t>Many “dark SNe” ?</a:t>
            </a:r>
            <a:endParaRPr lang="en-US" sz="240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2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Neutron Tagging in Super-K with Gadolinium</a:t>
            </a:r>
            <a:endParaRPr lang="en-US"/>
          </a:p>
        </p:txBody>
      </p:sp>
      <p:pic>
        <p:nvPicPr>
          <p:cNvPr id="3" name="図 66" descr="gad_w_ideal (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62" y="2050137"/>
            <a:ext cx="71151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73"/>
          <p:cNvSpPr txBox="1">
            <a:spLocks noChangeArrowheads="1"/>
          </p:cNvSpPr>
          <p:nvPr/>
        </p:nvSpPr>
        <p:spPr bwMode="auto">
          <a:xfrm>
            <a:off x="5786982" y="5832317"/>
            <a:ext cx="14859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kumimoji="1" lang="ja-JP" altLang="en-US" sz="2200">
                <a:latin typeface="+mj-lt"/>
                <a:ea typeface="ＭＳ Ｐゴシック" pitchFamily="50" charset="-128"/>
              </a:rPr>
              <a:t>200 </a:t>
            </a:r>
            <a:r>
              <a:rPr kumimoji="1" lang="en-US" altLang="ja-JP" sz="2200">
                <a:latin typeface="+mj-lt"/>
                <a:ea typeface="ＭＳ Ｐゴシック" pitchFamily="50" charset="-128"/>
              </a:rPr>
              <a:t>ton </a:t>
            </a:r>
            <a:endParaRPr kumimoji="1" lang="en-US" altLang="ja-JP" sz="2200" smtClean="0">
              <a:latin typeface="+mj-lt"/>
              <a:ea typeface="ＭＳ Ｐゴシック" pitchFamily="50" charset="-128"/>
            </a:endParaRPr>
          </a:p>
          <a:p>
            <a:pPr algn="ctr"/>
            <a:r>
              <a:rPr kumimoji="1" lang="en-US" altLang="ja-JP" sz="2200" smtClean="0">
                <a:latin typeface="+mj-lt"/>
                <a:ea typeface="ＭＳ Ｐゴシック" pitchFamily="50" charset="-128"/>
              </a:rPr>
              <a:t>water tank</a:t>
            </a:r>
            <a:endParaRPr kumimoji="1" lang="en-US" altLang="ja-JP" sz="2200">
              <a:latin typeface="+mj-lt"/>
              <a:ea typeface="ＭＳ Ｐゴシック" pitchFamily="50" charset="-128"/>
            </a:endParaRPr>
          </a:p>
        </p:txBody>
      </p:sp>
      <p:sp>
        <p:nvSpPr>
          <p:cNvPr id="5" name="テキスト ボックス 82"/>
          <p:cNvSpPr txBox="1">
            <a:spLocks noChangeArrowheads="1"/>
          </p:cNvSpPr>
          <p:nvPr/>
        </p:nvSpPr>
        <p:spPr bwMode="auto">
          <a:xfrm>
            <a:off x="2301562" y="5832317"/>
            <a:ext cx="2667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kumimoji="1" lang="en-US" altLang="ja-JP" sz="2200">
                <a:latin typeface="+mj-lt"/>
                <a:ea typeface="ＭＳ Ｐゴシック" pitchFamily="50" charset="-128"/>
              </a:rPr>
              <a:t>Selective </a:t>
            </a:r>
            <a:r>
              <a:rPr kumimoji="1" lang="en-US" altLang="ja-JP" sz="2200" smtClean="0">
                <a:latin typeface="+mj-lt"/>
                <a:ea typeface="ＭＳ Ｐゴシック" pitchFamily="50" charset="-128"/>
              </a:rPr>
              <a:t>water &amp; Gd</a:t>
            </a:r>
          </a:p>
          <a:p>
            <a:pPr algn="ctr"/>
            <a:r>
              <a:rPr kumimoji="1" lang="en-US" altLang="ja-JP" sz="2200">
                <a:latin typeface="+mj-lt"/>
                <a:ea typeface="ＭＳ Ｐゴシック" pitchFamily="50" charset="-128"/>
              </a:rPr>
              <a:t>f</a:t>
            </a:r>
            <a:r>
              <a:rPr kumimoji="1" lang="en-US" altLang="ja-JP" sz="2200" smtClean="0">
                <a:latin typeface="+mj-lt"/>
                <a:ea typeface="ＭＳ Ｐゴシック" pitchFamily="50" charset="-128"/>
              </a:rPr>
              <a:t>iltration system</a:t>
            </a:r>
            <a:endParaRPr kumimoji="1" lang="en-US" altLang="ja-JP" sz="2200">
              <a:latin typeface="+mj-lt"/>
              <a:ea typeface="ＭＳ Ｐゴシック" pitchFamily="50" charset="-128"/>
            </a:endParaRPr>
          </a:p>
        </p:txBody>
      </p:sp>
      <p:sp>
        <p:nvSpPr>
          <p:cNvPr id="6" name="テキスト ボックス 86"/>
          <p:cNvSpPr txBox="1">
            <a:spLocks noChangeArrowheads="1"/>
          </p:cNvSpPr>
          <p:nvPr/>
        </p:nvSpPr>
        <p:spPr bwMode="auto">
          <a:xfrm>
            <a:off x="7356596" y="5832417"/>
            <a:ext cx="186055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kumimoji="1" lang="en-US" altLang="ja-JP" sz="2200">
                <a:latin typeface="+mj-lt"/>
                <a:ea typeface="ＭＳ Ｐゴシック" pitchFamily="50" charset="-128"/>
              </a:rPr>
              <a:t>Transparency</a:t>
            </a:r>
          </a:p>
          <a:p>
            <a:r>
              <a:rPr kumimoji="1" lang="en-US" altLang="ja-JP" sz="2200" smtClean="0">
                <a:latin typeface="+mj-lt"/>
                <a:ea typeface="ＭＳ Ｐゴシック" pitchFamily="50" charset="-128"/>
              </a:rPr>
              <a:t>measurement</a:t>
            </a:r>
            <a:endParaRPr kumimoji="1" lang="en-US" altLang="ja-JP" sz="2200">
              <a:latin typeface="+mj-lt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463" y="719138"/>
                <a:ext cx="8674554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>
                    <a:solidFill>
                      <a:srgbClr val="003399"/>
                    </a:solidFill>
                  </a:rPr>
                  <a:t>Background suppression:  Neutron tagging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smtClean="0">
                    <a:solidFill>
                      <a:srgbClr val="003399"/>
                    </a:solidFill>
                  </a:rPr>
                  <a:t> </a:t>
                </a:r>
              </a:p>
              <a:p>
                <a:r>
                  <a:rPr lang="en-US" sz="2400" smtClean="0">
                    <a:solidFill>
                      <a:srgbClr val="003399"/>
                    </a:solidFill>
                  </a:rPr>
                  <a:t>• Scintillator detectors: Low threshold for</a:t>
                </a:r>
                <a:r>
                  <a:rPr lang="en-US" sz="2400" b="1">
                    <a:solidFill>
                      <a:srgbClr val="003399"/>
                    </a:solidFill>
                    <a:latin typeface="Symbol" pitchFamily="18" charset="2"/>
                  </a:rPr>
                  <a:t> </a:t>
                </a:r>
                <a:r>
                  <a:rPr lang="en-US" sz="2400" b="1" smtClean="0">
                    <a:solidFill>
                      <a:srgbClr val="003399"/>
                    </a:solidFill>
                    <a:latin typeface="Symbol" pitchFamily="18" charset="2"/>
                  </a:rPr>
                  <a:t>g</a:t>
                </a:r>
                <a:r>
                  <a:rPr lang="en-US" sz="2400">
                    <a:solidFill>
                      <a:srgbClr val="003399"/>
                    </a:solidFill>
                  </a:rPr>
                  <a:t>(</a:t>
                </a:r>
                <a:r>
                  <a:rPr lang="en-US" sz="2400" smtClean="0">
                    <a:solidFill>
                      <a:srgbClr val="003399"/>
                    </a:solidFill>
                  </a:rPr>
                  <a:t>2.2 MeV)</a:t>
                </a:r>
              </a:p>
              <a:p>
                <a:r>
                  <a:rPr lang="en-US" sz="2400">
                    <a:solidFill>
                      <a:srgbClr val="003399"/>
                    </a:solidFill>
                  </a:rPr>
                  <a:t>• </a:t>
                </a:r>
                <a:r>
                  <a:rPr lang="en-US" sz="2400" smtClean="0">
                    <a:solidFill>
                      <a:srgbClr val="003399"/>
                    </a:solidFill>
                  </a:rPr>
                  <a:t>Water Cherenkov: Dissolve Gd as neutron trap (8 MeV </a:t>
                </a:r>
                <a:r>
                  <a:rPr lang="en-US" sz="2400" b="1" smtClean="0">
                    <a:solidFill>
                      <a:srgbClr val="003399"/>
                    </a:solidFill>
                    <a:latin typeface="Symbol" pitchFamily="18" charset="2"/>
                  </a:rPr>
                  <a:t>g</a:t>
                </a:r>
                <a:r>
                  <a:rPr lang="en-US" sz="2400" smtClean="0">
                    <a:solidFill>
                      <a:srgbClr val="003399"/>
                    </a:solidFill>
                  </a:rPr>
                  <a:t> cascade)</a:t>
                </a:r>
              </a:p>
              <a:p>
                <a:r>
                  <a:rPr lang="en-US" sz="2400" smtClean="0">
                    <a:solidFill>
                      <a:srgbClr val="003399"/>
                    </a:solidFill>
                  </a:rPr>
                  <a:t>• Need 100 tons Gd for Super-K (50 kt water)</a:t>
                </a:r>
              </a:p>
              <a:p>
                <a:endParaRPr lang="en-US" sz="1200">
                  <a:solidFill>
                    <a:srgbClr val="003399"/>
                  </a:solidFill>
                </a:endParaRPr>
              </a:p>
              <a:p>
                <a:r>
                  <a:rPr lang="en-US" sz="2400" smtClean="0">
                    <a:solidFill>
                      <a:srgbClr val="003399"/>
                    </a:solidFill>
                  </a:rPr>
                  <a:t>EGADS test facility at Kamioka</a:t>
                </a:r>
              </a:p>
              <a:p>
                <a:r>
                  <a:rPr lang="en-US" sz="2400">
                    <a:solidFill>
                      <a:srgbClr val="003399"/>
                    </a:solidFill>
                  </a:rPr>
                  <a:t>• </a:t>
                </a:r>
                <a:r>
                  <a:rPr lang="en-US" sz="2400" smtClean="0">
                    <a:solidFill>
                      <a:srgbClr val="003399"/>
                    </a:solidFill>
                  </a:rPr>
                  <a:t>Construction 2009–11</a:t>
                </a:r>
              </a:p>
              <a:p>
                <a:r>
                  <a:rPr lang="en-US" sz="2400">
                    <a:solidFill>
                      <a:srgbClr val="003399"/>
                    </a:solidFill>
                  </a:rPr>
                  <a:t>• </a:t>
                </a:r>
                <a:r>
                  <a:rPr lang="en-US" sz="2400" smtClean="0">
                    <a:solidFill>
                      <a:srgbClr val="003399"/>
                    </a:solidFill>
                  </a:rPr>
                  <a:t>Experimental  program 2011–2013</a:t>
                </a:r>
                <a:endParaRPr lang="en-US" sz="240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63" y="719138"/>
                <a:ext cx="8674554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1124" t="-1702" b="-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82"/>
          <p:cNvSpPr txBox="1">
            <a:spLocks noChangeArrowheads="1"/>
          </p:cNvSpPr>
          <p:nvPr/>
        </p:nvSpPr>
        <p:spPr bwMode="auto">
          <a:xfrm>
            <a:off x="141262" y="5832317"/>
            <a:ext cx="19469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kumimoji="1" lang="en-US" altLang="ja-JP" sz="2200" smtClean="0">
                <a:latin typeface="+mj-lt"/>
                <a:ea typeface="ＭＳ Ｐゴシック" pitchFamily="50" charset="-128"/>
              </a:rPr>
              <a:t>Mark Vagins</a:t>
            </a:r>
          </a:p>
          <a:p>
            <a:r>
              <a:rPr kumimoji="1" lang="en-US" altLang="ja-JP" sz="2200" smtClean="0">
                <a:latin typeface="+mj-lt"/>
                <a:ea typeface="ＭＳ Ｐゴシック" pitchFamily="50" charset="-128"/>
              </a:rPr>
              <a:t>Neutrino 2010</a:t>
            </a:r>
            <a:endParaRPr kumimoji="1" lang="en-US" altLang="ja-JP" sz="2200">
              <a:latin typeface="+mj-lt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822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Average spectral properties from DSNB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4016" y="5959801"/>
            <a:ext cx="8928993" cy="6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02" tIns="43201" rIns="86402" bIns="43201" anchor="ctr"/>
          <a:lstStyle/>
          <a:p>
            <a:pPr algn="ctr"/>
            <a:r>
              <a:rPr lang="en-US" sz="2400"/>
              <a:t>Adapted from Y</a:t>
            </a:r>
            <a:r>
              <a:rPr lang="de-DE" sz="2400"/>
              <a:t>ü</a:t>
            </a:r>
            <a:r>
              <a:rPr lang="en-US" sz="2400"/>
              <a:t>ksel, Ando &amp; Beacom, astro-ph/0509297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2083" y="720346"/>
            <a:ext cx="5472609" cy="5183981"/>
            <a:chOff x="144016" y="647998"/>
            <a:chExt cx="5472609" cy="5183981"/>
          </a:xfrm>
        </p:grpSpPr>
        <p:pic>
          <p:nvPicPr>
            <p:cNvPr id="6" name="Picture 3" descr="C:\Users\Georg Raffelt\Desktop\dsnbresul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6" y="647998"/>
              <a:ext cx="5472609" cy="5183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3087343" y="4445984"/>
              <a:ext cx="216024" cy="21599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43201" rIns="86402" bIns="43201" anchor="ctr"/>
            <a:lstStyle/>
            <a:p>
              <a:endParaRPr lang="en-US"/>
            </a:p>
          </p:txBody>
        </p:sp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832774" y="706907"/>
            <a:ext cx="3239789" cy="18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02" tIns="43201" rIns="86402" bIns="43201" anchor="ctr"/>
          <a:lstStyle/>
          <a:p>
            <a:r>
              <a:rPr lang="en-US" sz="2400">
                <a:solidFill>
                  <a:srgbClr val="003399"/>
                </a:solidFill>
              </a:rPr>
              <a:t>90% CL sensitivity to</a:t>
            </a:r>
          </a:p>
          <a:p>
            <a:r>
              <a:rPr lang="en-US" sz="2400" smtClean="0">
                <a:solidFill>
                  <a:srgbClr val="003399"/>
                </a:solidFill>
              </a:rPr>
              <a:t>average SN </a:t>
            </a:r>
            <a:r>
              <a:rPr lang="en-US" sz="2400">
                <a:solidFill>
                  <a:srgbClr val="003399"/>
                </a:solidFill>
              </a:rPr>
              <a:t>spectrum</a:t>
            </a:r>
          </a:p>
          <a:p>
            <a:r>
              <a:rPr lang="en-US" sz="2400">
                <a:solidFill>
                  <a:srgbClr val="003399"/>
                </a:solidFill>
              </a:rPr>
              <a:t>from DSNB after 5 </a:t>
            </a:r>
            <a:r>
              <a:rPr lang="en-US" sz="2400" smtClean="0">
                <a:solidFill>
                  <a:srgbClr val="003399"/>
                </a:solidFill>
              </a:rPr>
              <a:t>years</a:t>
            </a:r>
          </a:p>
          <a:p>
            <a:r>
              <a:rPr lang="en-US" sz="2400" smtClean="0">
                <a:solidFill>
                  <a:srgbClr val="003399"/>
                </a:solidFill>
              </a:rPr>
              <a:t>of  Gd </a:t>
            </a:r>
            <a:r>
              <a:rPr lang="en-US" sz="2400">
                <a:solidFill>
                  <a:srgbClr val="003399"/>
                </a:solidFill>
              </a:rPr>
              <a:t>enhanced Super-K</a:t>
            </a:r>
          </a:p>
        </p:txBody>
      </p:sp>
    </p:spTree>
    <p:extLst>
      <p:ext uri="{BB962C8B-B14F-4D97-AF65-F5344CB8AC3E}">
        <p14:creationId xmlns:p14="http://schemas.microsoft.com/office/powerpoint/2010/main" val="402315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Flavor Oscillations</a:t>
            </a:r>
            <a:endParaRPr lang="en-US"/>
          </a:p>
        </p:txBody>
      </p:sp>
      <p:pic>
        <p:nvPicPr>
          <p:cNvPr id="3" name="Picture 3" descr="C:\Users\Georg Raffelt\Desktop\s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" y="492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4016" y="5471980"/>
            <a:ext cx="8928993" cy="115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</a:rPr>
              <a:t>Particle-Physics Constraints</a:t>
            </a:r>
            <a:endParaRPr lang="en-US" sz="4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2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3892" y="720417"/>
            <a:ext cx="4320000" cy="58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Do Neutrinos Gravitate?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2" y="1289925"/>
            <a:ext cx="3888541" cy="3318222"/>
          </a:xfrm>
          <a:prstGeom prst="rect">
            <a:avLst/>
          </a:prstGeom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43892" y="719609"/>
            <a:ext cx="4320000" cy="57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/>
          <a:p>
            <a:pPr algn="ctr" defTabSz="921018"/>
            <a:r>
              <a:rPr lang="en-US" sz="2400" smtClean="0"/>
              <a:t>Early light curve of SN 1987A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5"/>
              <p:cNvSpPr>
                <a:spLocks noChangeArrowheads="1"/>
              </p:cNvSpPr>
              <p:nvPr/>
            </p:nvSpPr>
            <p:spPr bwMode="auto">
              <a:xfrm>
                <a:off x="143892" y="4837787"/>
                <a:ext cx="4320000" cy="1511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lIns="92156" tIns="46078" rIns="92156" bIns="46078" anchor="ctr"/>
              <a:lstStyle/>
              <a:p>
                <a:pPr defTabSz="921018"/>
                <a:r>
                  <a:rPr lang="en-US" sz="2400" smtClean="0">
                    <a:solidFill>
                      <a:srgbClr val="003399"/>
                    </a:solidFill>
                  </a:rPr>
                  <a:t>• Neutrinos arrived several hours</a:t>
                </a:r>
              </a:p>
              <a:p>
                <a:pPr defTabSz="921018"/>
                <a:r>
                  <a:rPr lang="en-US" sz="2400" smtClean="0">
                    <a:solidFill>
                      <a:srgbClr val="003399"/>
                    </a:solidFill>
                  </a:rPr>
                  <a:t>   before photons as expected</a:t>
                </a:r>
              </a:p>
              <a:p>
                <a:pPr defTabSz="921018"/>
                <a:r>
                  <a:rPr lang="en-US" sz="2400">
                    <a:solidFill>
                      <a:srgbClr val="003399"/>
                    </a:solidFill>
                  </a:rPr>
                  <a:t>• </a:t>
                </a:r>
                <a:r>
                  <a:rPr lang="en-US" sz="2400" smtClean="0">
                    <a:solidFill>
                      <a:srgbClr val="003399"/>
                    </a:solidFill>
                  </a:rPr>
                  <a:t>Transit time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/>
                      </a:rPr>
                      <m:t>𝜈</m:t>
                    </m:r>
                  </m:oMath>
                </a14:m>
                <a:r>
                  <a:rPr lang="en-US" sz="2400" smtClean="0">
                    <a:solidFill>
                      <a:srgbClr val="003399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sz="2400" smtClean="0">
                    <a:solidFill>
                      <a:srgbClr val="003399"/>
                    </a:solidFill>
                  </a:rPr>
                  <a:t> same</a:t>
                </a:r>
              </a:p>
              <a:p>
                <a:pPr defTabSz="921018"/>
                <a:r>
                  <a:rPr lang="en-US" sz="2400">
                    <a:solidFill>
                      <a:srgbClr val="003399"/>
                    </a:solidFill>
                  </a:rPr>
                  <a:t> </a:t>
                </a:r>
                <a:r>
                  <a:rPr lang="en-US" sz="2400" smtClean="0">
                    <a:solidFill>
                      <a:srgbClr val="003399"/>
                    </a:solidFill>
                  </a:rPr>
                  <a:t>  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3399"/>
                        </a:solidFill>
                        <a:latin typeface="Cambria Math"/>
                      </a:rPr>
                      <m:t>160.000</m:t>
                    </m:r>
                  </m:oMath>
                </a14:m>
                <a:r>
                  <a:rPr lang="en-US" sz="2400" smtClean="0">
                    <a:solidFill>
                      <a:srgbClr val="003399"/>
                    </a:solidFill>
                  </a:rPr>
                  <a:t> yr) within a few hours</a:t>
                </a:r>
              </a:p>
            </p:txBody>
          </p:sp>
        </mc:Choice>
        <mc:Fallback xmlns="">
          <p:sp>
            <p:nvSpPr>
              <p:cNvPr id="5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92" y="4837787"/>
                <a:ext cx="4320000" cy="1511300"/>
              </a:xfrm>
              <a:prstGeom prst="rect">
                <a:avLst/>
              </a:prstGeom>
              <a:blipFill rotWithShape="1">
                <a:blip r:embed="rId3"/>
                <a:stretch>
                  <a:fillRect l="-2260" t="-4839" r="-1836" b="-104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4608512" y="719608"/>
                <a:ext cx="4464619" cy="58320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wrap="none" lIns="92156" tIns="46078" rIns="92156" bIns="46078"/>
              <a:lstStyle/>
              <a:p>
                <a:pPr algn="l" defTabSz="921018"/>
                <a:endParaRPr lang="en-US" sz="400" smtClean="0">
                  <a:solidFill>
                    <a:srgbClr val="003399"/>
                  </a:solidFill>
                </a:endParaRPr>
              </a:p>
              <a:p>
                <a:pPr algn="l" defTabSz="921018"/>
                <a:r>
                  <a:rPr lang="en-US" sz="2400" smtClean="0">
                    <a:solidFill>
                      <a:srgbClr val="003399"/>
                    </a:solidFill>
                  </a:rPr>
                  <a:t>Shapiro time delay for particles</a:t>
                </a:r>
              </a:p>
              <a:p>
                <a:pPr algn="l" defTabSz="921018"/>
                <a:r>
                  <a:rPr lang="en-US" sz="2400" smtClean="0">
                    <a:solidFill>
                      <a:srgbClr val="003399"/>
                    </a:solidFill>
                  </a:rPr>
                  <a:t>moving in a gravitational potential</a:t>
                </a:r>
              </a:p>
              <a:p>
                <a:pPr algn="l" defTabSz="921018"/>
                <a:endParaRPr lang="en-US" sz="1100" smtClean="0">
                  <a:solidFill>
                    <a:srgbClr val="003399"/>
                  </a:solidFill>
                </a:endParaRPr>
              </a:p>
              <a:p>
                <a:pPr algn="l" defTabSz="921018"/>
                <a:r>
                  <a:rPr lang="en-US" sz="2400" b="0" smtClean="0">
                    <a:solidFill>
                      <a:srgbClr val="003399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=−2</m:t>
                    </m:r>
                    <m:nary>
                      <m:nary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sup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𝑑𝑡</m:t>
                        </m:r>
                      </m:e>
                    </m:nary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Φ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sz="2400" smtClean="0">
                  <a:solidFill>
                    <a:srgbClr val="003399"/>
                  </a:solidFill>
                </a:endParaRPr>
              </a:p>
              <a:p>
                <a:pPr algn="l" defTabSz="921018"/>
                <a:endParaRPr lang="en-US" sz="1100" smtClean="0">
                  <a:solidFill>
                    <a:srgbClr val="003399"/>
                  </a:solidFill>
                </a:endParaRPr>
              </a:p>
              <a:p>
                <a:pPr algn="l" defTabSz="921018"/>
                <a:r>
                  <a:rPr lang="en-US" sz="2400" smtClean="0">
                    <a:solidFill>
                      <a:srgbClr val="003399"/>
                    </a:solidFill>
                  </a:rPr>
                  <a:t>For trip from LMC to us, depending </a:t>
                </a:r>
              </a:p>
              <a:p>
                <a:pPr algn="l" defTabSz="921018"/>
                <a:r>
                  <a:rPr lang="en-US" sz="2400" smtClean="0">
                    <a:solidFill>
                      <a:srgbClr val="003399"/>
                    </a:solidFill>
                  </a:rPr>
                  <a:t>on galactic model,</a:t>
                </a:r>
              </a:p>
              <a:p>
                <a:pPr algn="l" defTabSz="921018"/>
                <a:endParaRPr lang="en-US" sz="1100">
                  <a:solidFill>
                    <a:srgbClr val="003399"/>
                  </a:solidFill>
                </a:endParaRPr>
              </a:p>
              <a:p>
                <a:pPr defTabSz="921018"/>
                <a:r>
                  <a:rPr lang="en-US" sz="2400" smtClean="0">
                    <a:solidFill>
                      <a:srgbClr val="003399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/>
                        </a:solidFill>
                        <a:latin typeface="Cambria Math"/>
                      </a:rPr>
                      <m:t>Δ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≈1</m:t>
                    </m:r>
                  </m:oMath>
                </a14:m>
                <a:r>
                  <a:rPr lang="en-US" sz="2400" smtClean="0">
                    <a:solidFill>
                      <a:schemeClr val="tx1"/>
                    </a:solidFill>
                  </a:rPr>
                  <a:t>–5 months</a:t>
                </a:r>
                <a:endParaRPr lang="en-US" sz="2400">
                  <a:solidFill>
                    <a:schemeClr val="tx1"/>
                  </a:solidFill>
                </a:endParaRPr>
              </a:p>
              <a:p>
                <a:pPr algn="l" defTabSz="921018"/>
                <a:endParaRPr lang="en-US" sz="1100" smtClean="0">
                  <a:solidFill>
                    <a:srgbClr val="003399"/>
                  </a:solidFill>
                </a:endParaRPr>
              </a:p>
              <a:p>
                <a:pPr algn="l" defTabSz="921018"/>
                <a:r>
                  <a:rPr lang="en-US" sz="2400" smtClean="0">
                    <a:solidFill>
                      <a:srgbClr val="003399"/>
                    </a:solidFill>
                  </a:rPr>
                  <a:t>Neutrinos and photons respond to</a:t>
                </a:r>
              </a:p>
              <a:p>
                <a:pPr algn="l" defTabSz="921018"/>
                <a:r>
                  <a:rPr lang="en-US" sz="2400" smtClean="0">
                    <a:solidFill>
                      <a:srgbClr val="003399"/>
                    </a:solidFill>
                  </a:rPr>
                  <a:t>gravity the same to within</a:t>
                </a:r>
              </a:p>
              <a:p>
                <a:pPr algn="l" defTabSz="921018"/>
                <a:endParaRPr lang="en-US" sz="1100" smtClean="0">
                  <a:solidFill>
                    <a:srgbClr val="003399"/>
                  </a:solidFill>
                </a:endParaRPr>
              </a:p>
              <a:p>
                <a:pPr defTabSz="921018"/>
                <a:r>
                  <a:rPr lang="en-US" sz="2400" smtClean="0">
                    <a:solidFill>
                      <a:srgbClr val="003399"/>
                    </a:solidFill>
                  </a:rPr>
                  <a:t>     </a:t>
                </a:r>
                <a:r>
                  <a:rPr lang="en-US" sz="2400" smtClean="0">
                    <a:solidFill>
                      <a:srgbClr val="C00000"/>
                    </a:solidFill>
                  </a:rPr>
                  <a:t>1–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4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en-US" sz="2400">
                  <a:solidFill>
                    <a:srgbClr val="003399"/>
                  </a:solidFill>
                </a:endParaRPr>
              </a:p>
              <a:p>
                <a:pPr algn="l" defTabSz="921018"/>
                <a:endParaRPr lang="en-US" sz="1100" smtClean="0">
                  <a:solidFill>
                    <a:srgbClr val="003399"/>
                  </a:solidFill>
                </a:endParaRPr>
              </a:p>
              <a:p>
                <a:pPr algn="l" defTabSz="921018"/>
                <a:endParaRPr lang="en-US" sz="1100">
                  <a:solidFill>
                    <a:srgbClr val="003399"/>
                  </a:solidFill>
                </a:endParaRPr>
              </a:p>
              <a:p>
                <a:pPr algn="l" defTabSz="921018"/>
                <a:endParaRPr lang="en-US" sz="1100" smtClean="0">
                  <a:solidFill>
                    <a:srgbClr val="003399"/>
                  </a:solidFill>
                </a:endParaRPr>
              </a:p>
              <a:p>
                <a:pPr algn="l" defTabSz="921018"/>
                <a:endParaRPr lang="en-US" sz="800" smtClean="0">
                  <a:solidFill>
                    <a:srgbClr val="003399"/>
                  </a:solidFill>
                </a:endParaRPr>
              </a:p>
              <a:p>
                <a:pPr algn="l" defTabSz="921018"/>
                <a:r>
                  <a:rPr lang="en-US" sz="2000" smtClean="0"/>
                  <a:t>Longo</a:t>
                </a:r>
                <a:r>
                  <a:rPr lang="en-US" sz="2000"/>
                  <a:t>, PRL 60:173</a:t>
                </a:r>
                <a:r>
                  <a:rPr lang="en-US" sz="2000" smtClean="0"/>
                  <a:t>, 1988</a:t>
                </a:r>
                <a:endParaRPr lang="en-US" sz="2000"/>
              </a:p>
              <a:p>
                <a:pPr algn="l" defTabSz="921018"/>
                <a:r>
                  <a:rPr lang="en-US" sz="2000" smtClean="0"/>
                  <a:t>Krauss </a:t>
                </a:r>
                <a:r>
                  <a:rPr lang="en-US" sz="2000"/>
                  <a:t>&amp; Tremaine, </a:t>
                </a:r>
                <a:r>
                  <a:rPr lang="en-US" sz="2000" smtClean="0"/>
                  <a:t>PRL 60:176, 1988</a:t>
                </a:r>
                <a:endParaRPr lang="en-US" sz="20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8512" y="719608"/>
                <a:ext cx="4464619" cy="58320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21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Millisecond Bounce Time Reconstruction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4016" y="791997"/>
            <a:ext cx="4392488" cy="575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Super-Kamiokande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0521" y="791997"/>
            <a:ext cx="4392488" cy="575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IceCube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80521" y="5832420"/>
            <a:ext cx="4392488" cy="71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000"/>
              <a:t>Halzen &amp; </a:t>
            </a:r>
            <a:r>
              <a:rPr lang="en-US" sz="2000" smtClean="0"/>
              <a:t>Raffelt, arXiv:0908.2317</a:t>
            </a:r>
            <a:endParaRPr lang="en-US" sz="200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44016" y="5832420"/>
            <a:ext cx="4392488" cy="71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000"/>
              <a:t>Pagliaroli, Vissani, Coccia &amp; Fulgione </a:t>
            </a:r>
          </a:p>
          <a:p>
            <a:pPr algn="ctr"/>
            <a:r>
              <a:rPr lang="en-US" sz="2000"/>
              <a:t>arXiv:0903.1191</a:t>
            </a:r>
          </a:p>
        </p:txBody>
      </p:sp>
      <p:pic>
        <p:nvPicPr>
          <p:cNvPr id="7" name="Picture 5" descr="C:\Users\Georg Raffelt\Desktop\2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21" y="1511717"/>
            <a:ext cx="43920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80521" y="791997"/>
            <a:ext cx="4392488" cy="5759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76631" y="1919993"/>
            <a:ext cx="1872208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 sz="2000">
                <a:solidFill>
                  <a:srgbClr val="003399"/>
                </a:solidFill>
              </a:rPr>
              <a:t>Onset of neutrino</a:t>
            </a:r>
          </a:p>
          <a:p>
            <a:r>
              <a:rPr lang="en-US" sz="2000">
                <a:solidFill>
                  <a:srgbClr val="003399"/>
                </a:solidFill>
              </a:rPr>
              <a:t>emission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624737" y="2591991"/>
            <a:ext cx="0" cy="719997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44016" y="791997"/>
            <a:ext cx="4392488" cy="5759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>
              <a:buFontTx/>
              <a:buChar char="•"/>
            </a:pPr>
            <a:r>
              <a:rPr lang="en-US" sz="2400"/>
              <a:t> </a:t>
            </a:r>
            <a:r>
              <a:rPr lang="en-US" sz="2400">
                <a:solidFill>
                  <a:srgbClr val="003399"/>
                </a:solidFill>
              </a:rPr>
              <a:t>Emission model adapted to</a:t>
            </a:r>
          </a:p>
          <a:p>
            <a:pPr algn="l"/>
            <a:r>
              <a:rPr lang="en-US" sz="2400">
                <a:solidFill>
                  <a:srgbClr val="003399"/>
                </a:solidFill>
              </a:rPr>
              <a:t>   measured SN 1987A data</a:t>
            </a:r>
          </a:p>
          <a:p>
            <a:pPr algn="l"/>
            <a:endParaRPr lang="en-US" sz="1000">
              <a:solidFill>
                <a:srgbClr val="003399"/>
              </a:solidFill>
            </a:endParaRPr>
          </a:p>
          <a:p>
            <a:pPr algn="l">
              <a:buFontTx/>
              <a:buChar char="•"/>
            </a:pPr>
            <a:r>
              <a:rPr lang="en-US" sz="2400">
                <a:solidFill>
                  <a:srgbClr val="003399"/>
                </a:solidFill>
              </a:rPr>
              <a:t> “Pessimistic </a:t>
            </a:r>
            <a:r>
              <a:rPr lang="en-US" sz="2400" smtClean="0">
                <a:solidFill>
                  <a:srgbClr val="003399"/>
                </a:solidFill>
              </a:rPr>
              <a:t>distance” 20 </a:t>
            </a:r>
            <a:r>
              <a:rPr lang="en-US" sz="2400">
                <a:solidFill>
                  <a:srgbClr val="003399"/>
                </a:solidFill>
              </a:rPr>
              <a:t>kpc</a:t>
            </a:r>
          </a:p>
          <a:p>
            <a:pPr algn="l"/>
            <a:endParaRPr lang="en-US" sz="1000">
              <a:solidFill>
                <a:srgbClr val="003399"/>
              </a:solidFill>
            </a:endParaRPr>
          </a:p>
          <a:p>
            <a:pPr algn="l">
              <a:buFontTx/>
              <a:buChar char="•"/>
            </a:pPr>
            <a:r>
              <a:rPr lang="en-US" sz="2400">
                <a:solidFill>
                  <a:srgbClr val="003399"/>
                </a:solidFill>
              </a:rPr>
              <a:t> Determine bounce time </a:t>
            </a:r>
            <a:r>
              <a:rPr lang="en-US" sz="2400" smtClean="0">
                <a:solidFill>
                  <a:srgbClr val="003399"/>
                </a:solidFill>
              </a:rPr>
              <a:t>to</a:t>
            </a:r>
            <a:endParaRPr lang="en-US" sz="2400">
              <a:solidFill>
                <a:srgbClr val="003399"/>
              </a:solidFill>
            </a:endParaRPr>
          </a:p>
          <a:p>
            <a:pPr algn="l"/>
            <a:r>
              <a:rPr lang="en-US" sz="2400">
                <a:solidFill>
                  <a:srgbClr val="003399"/>
                </a:solidFill>
              </a:rPr>
              <a:t>   a few tens of </a:t>
            </a:r>
            <a:r>
              <a:rPr lang="en-US" sz="2400" smtClean="0">
                <a:solidFill>
                  <a:srgbClr val="003399"/>
                </a:solidFill>
              </a:rPr>
              <a:t>milliseconds</a:t>
            </a:r>
          </a:p>
          <a:p>
            <a:pPr algn="l"/>
            <a:endParaRPr lang="en-US" sz="2400">
              <a:solidFill>
                <a:srgbClr val="003399"/>
              </a:solidFill>
            </a:endParaRPr>
          </a:p>
          <a:p>
            <a:pPr algn="l"/>
            <a:endParaRPr lang="en-US" sz="2400" smtClean="0">
              <a:solidFill>
                <a:srgbClr val="003399"/>
              </a:solidFill>
            </a:endParaRPr>
          </a:p>
          <a:p>
            <a:pPr algn="l"/>
            <a:endParaRPr lang="en-US" sz="2400">
              <a:solidFill>
                <a:srgbClr val="003399"/>
              </a:solidFill>
            </a:endParaRPr>
          </a:p>
          <a:p>
            <a:pPr algn="l"/>
            <a:endParaRPr lang="en-US" sz="2400" smtClean="0">
              <a:solidFill>
                <a:srgbClr val="003399"/>
              </a:solidFill>
            </a:endParaRPr>
          </a:p>
          <a:p>
            <a:pPr algn="l"/>
            <a:endParaRPr lang="en-US" sz="2400">
              <a:solidFill>
                <a:srgbClr val="003399"/>
              </a:solidFill>
            </a:endParaRPr>
          </a:p>
          <a:p>
            <a:pPr algn="l"/>
            <a:endParaRPr lang="en-US" sz="2400">
              <a:solidFill>
                <a:srgbClr val="003399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7776865" y="2807990"/>
            <a:ext cx="1008112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 sz="2000"/>
              <a:t>10 kpc</a:t>
            </a:r>
          </a:p>
        </p:txBody>
      </p:sp>
    </p:spTree>
    <p:extLst>
      <p:ext uri="{BB962C8B-B14F-4D97-AF65-F5344CB8AC3E}">
        <p14:creationId xmlns:p14="http://schemas.microsoft.com/office/powerpoint/2010/main" val="11532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4502" y="719998"/>
            <a:ext cx="4392000" cy="5832419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ectangle 17"/>
          <p:cNvSpPr/>
          <p:nvPr/>
        </p:nvSpPr>
        <p:spPr>
          <a:xfrm>
            <a:off x="4680522" y="719607"/>
            <a:ext cx="4392000" cy="5832419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Neutrino Limits by Intrinsic Signal Dispersion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4016" y="719998"/>
            <a:ext cx="4392488" cy="647699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Time of flight delay by neutrino </a:t>
            </a:r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80521" y="719998"/>
            <a:ext cx="4392488" cy="6477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>
              <a:lnSpc>
                <a:spcPct val="85000"/>
              </a:lnSpc>
            </a:pPr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“Milli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charged” </a:t>
            </a:r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neutrinos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3892" y="1943777"/>
                <a:ext cx="4392000" cy="864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Δ</m:t>
                      </m:r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=2.57</m:t>
                      </m:r>
                      <m:r>
                        <m:rPr>
                          <m:nor/>
                        </m:rPr>
                        <a:rPr lang="en-US" sz="19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s</m:t>
                      </m:r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50 </m:t>
                          </m:r>
                          <m:r>
                            <m:rPr>
                              <m:sty m:val="p"/>
                            </m:rPr>
                            <a:rPr lang="en-US" sz="19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kpc</m:t>
                          </m:r>
                        </m:den>
                      </m:f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10 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9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MeV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𝜈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𝜈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10 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9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eV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9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2" y="1943777"/>
                <a:ext cx="4392000" cy="864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79433" y="1943777"/>
                <a:ext cx="4392000" cy="8640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&lt;3×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−12</m:t>
                          </m:r>
                        </m:sup>
                      </m:sSup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433" y="1943777"/>
                <a:ext cx="4392000" cy="864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409" y="3117667"/>
                <a:ext cx="4391483" cy="9144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mbria Math"/>
                        </a:rPr>
                        <m:t>≲20 </m:t>
                      </m:r>
                      <m:r>
                        <m:rPr>
                          <m:nor/>
                        </m:rPr>
                        <a:rPr lang="en-US" sz="2000" i="0" smtClean="0"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mbria Math"/>
                        </a:rPr>
                        <m:t>eV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>
                  <a:solidFill>
                    <a:srgbClr val="C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09" y="3117667"/>
                <a:ext cx="4391483" cy="9144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79433" y="3117667"/>
                <a:ext cx="4393699" cy="9144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&lt;3×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  <m:t>−17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  <m:t>𝜇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  <m:t>𝐺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</a:rPr>
                                <m:t>⊥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   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  <m:t>kpc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>
                  <a:solidFill>
                    <a:srgbClr val="C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433" y="3117667"/>
                <a:ext cx="4393699" cy="9144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89126" y="3888232"/>
            <a:ext cx="4392488" cy="129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 </a:t>
            </a:r>
            <a:r>
              <a:rPr lang="en-US" sz="2000" smtClean="0">
                <a:solidFill>
                  <a:srgbClr val="003399"/>
                </a:solidFill>
              </a:rPr>
              <a:t>Barbiellini &amp; </a:t>
            </a:r>
            <a:r>
              <a:rPr lang="en-US" sz="2000">
                <a:solidFill>
                  <a:srgbClr val="003399"/>
                </a:solidFill>
              </a:rPr>
              <a:t>Cocconi,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   Nature 329 (1987) 21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 Bahcall, Neutrino Astrophysics (1989</a:t>
            </a:r>
            <a:r>
              <a:rPr lang="en-US" sz="2000" smtClean="0">
                <a:solidFill>
                  <a:srgbClr val="003399"/>
                </a:solidFill>
              </a:rPr>
              <a:t>)</a:t>
            </a:r>
          </a:p>
          <a:p>
            <a:pPr algn="l"/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44587" y="3888232"/>
            <a:ext cx="4392488" cy="129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rgbClr val="003399"/>
                </a:solidFill>
              </a:rPr>
              <a:t>Loredo &amp; Lamb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Ann N.Y. Acad. Sci. 571 (1989) 601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find 23 eV (95% CL limit) from detailed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maximum-likelihood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144016" y="5112422"/>
                <a:ext cx="4392488" cy="1439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 anchor="ctr"/>
              <a:lstStyle/>
              <a:p>
                <a:pPr algn="l">
                  <a:buFontTx/>
                  <a:buChar char="•"/>
                </a:pPr>
                <a:r>
                  <a:rPr lang="en-US" sz="2000" smtClean="0">
                    <a:solidFill>
                      <a:srgbClr val="003399"/>
                    </a:solidFill>
                  </a:rPr>
                  <a:t> At the time of SN 1987A </a:t>
                </a:r>
              </a:p>
              <a:p>
                <a:pPr algn="l"/>
                <a:r>
                  <a:rPr lang="en-US" sz="2000">
                    <a:solidFill>
                      <a:srgbClr val="003399"/>
                    </a:solidFill>
                  </a:rPr>
                  <a:t>   competitive with tritium end-point</a:t>
                </a:r>
              </a:p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</a:rPr>
                  <a:t> Today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𝜈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/>
                      </a:rPr>
                      <m:t>&lt;</m:t>
                    </m:r>
                    <m:r>
                      <a:rPr lang="en-US" sz="2000" i="1">
                        <a:solidFill>
                          <a:srgbClr val="003399"/>
                        </a:solidFill>
                        <a:latin typeface="Cambria Math"/>
                      </a:rPr>
                      <m:t>2.2 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rgbClr val="003399"/>
                        </a:solidFill>
                        <a:latin typeface="Cambria Math"/>
                      </a:rPr>
                      <m:t>eV</m:t>
                    </m:r>
                    <m:r>
                      <a:rPr lang="en-US" sz="2000" i="1">
                        <a:solidFill>
                          <a:srgbClr val="003399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003399"/>
                    </a:solidFill>
                  </a:rPr>
                  <a:t>from tritium</a:t>
                </a:r>
              </a:p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</a:rPr>
                  <a:t> Cosmological limit today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𝜈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/>
                        <a:ea typeface="Cambria Math"/>
                      </a:rPr>
                      <m:t>≲0.2 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003399"/>
                        </a:solidFill>
                        <a:latin typeface="Cambria Math"/>
                        <a:ea typeface="Cambria Math"/>
                      </a:rPr>
                      <m:t>eV</m:t>
                    </m:r>
                  </m:oMath>
                </a14:m>
                <a:endParaRPr lang="en-US" sz="200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016" y="5112422"/>
                <a:ext cx="4392488" cy="1439995"/>
              </a:xfrm>
              <a:prstGeom prst="rect">
                <a:avLst/>
              </a:prstGeom>
              <a:blipFill rotWithShape="1">
                <a:blip r:embed="rId6"/>
                <a:stretch>
                  <a:fillRect l="-1667" b="-29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80521" y="5112422"/>
            <a:ext cx="4392488" cy="14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endParaRPr lang="en-US" sz="2000" smtClean="0">
              <a:solidFill>
                <a:srgbClr val="003399"/>
              </a:solidFill>
            </a:endParaRPr>
          </a:p>
          <a:p>
            <a:pPr algn="l"/>
            <a:endParaRPr lang="en-US" sz="2000">
              <a:solidFill>
                <a:srgbClr val="003399"/>
              </a:solidFill>
            </a:endParaRPr>
          </a:p>
          <a:p>
            <a:pPr algn="l"/>
            <a:r>
              <a:rPr lang="en-US" sz="2000" smtClean="0">
                <a:solidFill>
                  <a:srgbClr val="003399"/>
                </a:solidFill>
              </a:rPr>
              <a:t>Assuming </a:t>
            </a:r>
            <a:r>
              <a:rPr lang="en-US" sz="2000">
                <a:solidFill>
                  <a:srgbClr val="003399"/>
                </a:solidFill>
              </a:rPr>
              <a:t>charge conservation in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neutron decay yields a more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restrictive limit of about 3</a:t>
            </a:r>
            <a:r>
              <a:rPr lang="en-US" sz="2000" b="1">
                <a:solidFill>
                  <a:srgbClr val="003399"/>
                </a:solidFill>
                <a:sym typeface="Symbol" pitchFamily="18" charset="2"/>
              </a:rPr>
              <a:t></a:t>
            </a:r>
            <a:r>
              <a:rPr lang="en-US" sz="2000">
                <a:solidFill>
                  <a:srgbClr val="003399"/>
                </a:solidFill>
                <a:sym typeface="Symbol" pitchFamily="18" charset="2"/>
              </a:rPr>
              <a:t>10</a:t>
            </a:r>
            <a:r>
              <a:rPr lang="en-US" sz="2400" baseline="30000">
                <a:solidFill>
                  <a:srgbClr val="003399"/>
                </a:solidFill>
                <a:latin typeface="Symbol" pitchFamily="18" charset="2"/>
                <a:sym typeface="Symbol" pitchFamily="18" charset="2"/>
              </a:rPr>
              <a:t>-</a:t>
            </a:r>
            <a:r>
              <a:rPr lang="en-US" sz="2400" baseline="30000">
                <a:solidFill>
                  <a:srgbClr val="003399"/>
                </a:solidFill>
                <a:sym typeface="Symbol" pitchFamily="18" charset="2"/>
              </a:rPr>
              <a:t>21</a:t>
            </a:r>
            <a:r>
              <a:rPr lang="en-US" sz="2000">
                <a:solidFill>
                  <a:srgbClr val="003399"/>
                </a:solidFill>
                <a:sym typeface="Symbol" pitchFamily="18" charset="2"/>
              </a:rPr>
              <a:t> </a:t>
            </a:r>
            <a:r>
              <a:rPr lang="en-US" sz="2000" smtClean="0">
                <a:solidFill>
                  <a:srgbClr val="003399"/>
                </a:solidFill>
                <a:sym typeface="Symbol" pitchFamily="18" charset="2"/>
              </a:rPr>
              <a:t>e</a:t>
            </a:r>
          </a:p>
          <a:p>
            <a:pPr algn="l"/>
            <a:endParaRPr lang="en-US" sz="2000">
              <a:solidFill>
                <a:srgbClr val="003399"/>
              </a:solidFill>
              <a:sym typeface="Symbol" pitchFamily="18" charset="2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43892" y="1295687"/>
            <a:ext cx="4392488" cy="66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000" smtClean="0">
                <a:solidFill>
                  <a:srgbClr val="003399"/>
                </a:solidFill>
              </a:rPr>
              <a:t>G</a:t>
            </a:r>
            <a:r>
              <a:rPr lang="en-US" sz="2000">
                <a:solidFill>
                  <a:srgbClr val="003399"/>
                </a:solidFill>
              </a:rPr>
              <a:t>. Zatsepin, JETP Lett. 8:205, </a:t>
            </a:r>
            <a:r>
              <a:rPr lang="en-US" sz="2000" smtClean="0">
                <a:solidFill>
                  <a:srgbClr val="003399"/>
                </a:solidFill>
              </a:rPr>
              <a:t>1968</a:t>
            </a: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680644" y="1367698"/>
            <a:ext cx="4392488" cy="79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>
              <a:lnSpc>
                <a:spcPct val="85000"/>
              </a:lnSpc>
            </a:pPr>
            <a:r>
              <a:rPr lang="en-US" sz="2000" smtClean="0">
                <a:solidFill>
                  <a:srgbClr val="003399"/>
                </a:solidFill>
              </a:rPr>
              <a:t>Path </a:t>
            </a:r>
            <a:r>
              <a:rPr lang="en-US" sz="2000">
                <a:solidFill>
                  <a:srgbClr val="003399"/>
                </a:solidFill>
              </a:rPr>
              <a:t>bent by galactic magnetic field, </a:t>
            </a:r>
          </a:p>
          <a:p>
            <a:pPr algn="l">
              <a:lnSpc>
                <a:spcPct val="85000"/>
              </a:lnSpc>
            </a:pPr>
            <a:r>
              <a:rPr lang="en-US" sz="2000">
                <a:solidFill>
                  <a:srgbClr val="003399"/>
                </a:solidFill>
              </a:rPr>
              <a:t>inducing a time delay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43892" y="2663877"/>
            <a:ext cx="4392488" cy="66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r>
              <a:rPr lang="en-US" sz="2000" smtClean="0">
                <a:solidFill>
                  <a:srgbClr val="003399"/>
                </a:solidFill>
              </a:rPr>
              <a:t>SN 1987A signal duration implies</a:t>
            </a: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680522" y="2663877"/>
            <a:ext cx="4392488" cy="66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r>
              <a:rPr lang="en-US" sz="2000" smtClean="0">
                <a:solidFill>
                  <a:srgbClr val="003399"/>
                </a:solidFill>
              </a:rPr>
              <a:t>SN 1987A signal duration implies</a:t>
            </a: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3892" y="719998"/>
            <a:ext cx="4392000" cy="583241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Rectangle 19"/>
          <p:cNvSpPr/>
          <p:nvPr/>
        </p:nvSpPr>
        <p:spPr>
          <a:xfrm>
            <a:off x="4679912" y="719607"/>
            <a:ext cx="4392000" cy="583241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99217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Supernova 1987A Energy-Loss Argument</a:t>
            </a:r>
          </a:p>
        </p:txBody>
      </p:sp>
      <p:pic>
        <p:nvPicPr>
          <p:cNvPr id="3" name="Picture 1027" descr="C:\Users\Georg Raffelt\Desktop\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3" y="1295995"/>
            <a:ext cx="3561396" cy="51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288033" y="791997"/>
            <a:ext cx="3561396" cy="4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 wrap="none" lIns="86390" tIns="43197" rIns="86390" bIns="43197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effectLst/>
              </a:rPr>
              <a:t>          SN </a:t>
            </a:r>
            <a:r>
              <a:rPr lang="en-US" sz="2000" b="1">
                <a:solidFill>
                  <a:schemeClr val="tx1"/>
                </a:solidFill>
                <a:effectLst/>
              </a:rPr>
              <a:t>1987A neutrino signal</a:t>
            </a:r>
          </a:p>
        </p:txBody>
      </p:sp>
      <p:sp>
        <p:nvSpPr>
          <p:cNvPr id="5" name="Line 1029"/>
          <p:cNvSpPr>
            <a:spLocks noChangeShapeType="1"/>
          </p:cNvSpPr>
          <p:nvPr/>
        </p:nvSpPr>
        <p:spPr bwMode="auto">
          <a:xfrm>
            <a:off x="4176465" y="2375991"/>
            <a:ext cx="316835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96" tIns="43199" rIns="86396" bIns="43199"/>
          <a:lstStyle/>
          <a:p>
            <a:endParaRPr lang="en-US"/>
          </a:p>
        </p:txBody>
      </p:sp>
      <p:sp>
        <p:nvSpPr>
          <p:cNvPr id="6" name="Line 1030"/>
          <p:cNvSpPr>
            <a:spLocks noChangeShapeType="1"/>
          </p:cNvSpPr>
          <p:nvPr/>
        </p:nvSpPr>
        <p:spPr bwMode="auto">
          <a:xfrm rot="5400000">
            <a:off x="4176646" y="2375991"/>
            <a:ext cx="316798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96" tIns="43199" rIns="86396" bIns="43199"/>
          <a:lstStyle/>
          <a:p>
            <a:endParaRPr lang="en-US"/>
          </a:p>
        </p:txBody>
      </p:sp>
      <p:sp>
        <p:nvSpPr>
          <p:cNvPr id="7" name="Line 1031"/>
          <p:cNvSpPr>
            <a:spLocks noChangeShapeType="1"/>
          </p:cNvSpPr>
          <p:nvPr/>
        </p:nvSpPr>
        <p:spPr bwMode="auto">
          <a:xfrm rot="2700000">
            <a:off x="4176646" y="2375991"/>
            <a:ext cx="316798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96" tIns="43199" rIns="86396" bIns="43199"/>
          <a:lstStyle/>
          <a:p>
            <a:endParaRPr lang="en-US"/>
          </a:p>
        </p:txBody>
      </p:sp>
      <p:sp>
        <p:nvSpPr>
          <p:cNvPr id="8" name="Line 1032"/>
          <p:cNvSpPr>
            <a:spLocks noChangeShapeType="1"/>
          </p:cNvSpPr>
          <p:nvPr/>
        </p:nvSpPr>
        <p:spPr bwMode="auto">
          <a:xfrm rot="18900000">
            <a:off x="4176465" y="2375991"/>
            <a:ext cx="316835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96" tIns="43199" rIns="86396" bIns="43199"/>
          <a:lstStyle/>
          <a:p>
            <a:endParaRPr lang="en-US"/>
          </a:p>
        </p:txBody>
      </p:sp>
      <p:sp>
        <p:nvSpPr>
          <p:cNvPr id="9" name="Line 1033"/>
          <p:cNvSpPr>
            <a:spLocks noChangeShapeType="1"/>
          </p:cNvSpPr>
          <p:nvPr/>
        </p:nvSpPr>
        <p:spPr bwMode="auto">
          <a:xfrm rot="4020000">
            <a:off x="4176646" y="2375991"/>
            <a:ext cx="316798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96" tIns="43199" rIns="86396" bIns="43199"/>
          <a:lstStyle/>
          <a:p>
            <a:endParaRPr lang="en-US"/>
          </a:p>
        </p:txBody>
      </p:sp>
      <p:sp>
        <p:nvSpPr>
          <p:cNvPr id="10" name="Line 1034"/>
          <p:cNvSpPr>
            <a:spLocks noChangeShapeType="1"/>
          </p:cNvSpPr>
          <p:nvPr/>
        </p:nvSpPr>
        <p:spPr bwMode="auto">
          <a:xfrm rot="17580000">
            <a:off x="4176646" y="2375991"/>
            <a:ext cx="316798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96" tIns="43199" rIns="86396" bIns="43199"/>
          <a:lstStyle/>
          <a:p>
            <a:endParaRPr lang="en-US"/>
          </a:p>
        </p:txBody>
      </p:sp>
      <p:sp>
        <p:nvSpPr>
          <p:cNvPr id="11" name="Line 1035"/>
          <p:cNvSpPr>
            <a:spLocks noChangeShapeType="1"/>
          </p:cNvSpPr>
          <p:nvPr/>
        </p:nvSpPr>
        <p:spPr bwMode="auto">
          <a:xfrm rot="1320000">
            <a:off x="4176465" y="2375991"/>
            <a:ext cx="316835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96" tIns="43199" rIns="86396" bIns="43199"/>
          <a:lstStyle/>
          <a:p>
            <a:endParaRPr lang="en-US"/>
          </a:p>
        </p:txBody>
      </p:sp>
      <p:sp>
        <p:nvSpPr>
          <p:cNvPr id="12" name="Line 1036"/>
          <p:cNvSpPr>
            <a:spLocks noChangeShapeType="1"/>
          </p:cNvSpPr>
          <p:nvPr/>
        </p:nvSpPr>
        <p:spPr bwMode="auto">
          <a:xfrm rot="20280000">
            <a:off x="4176465" y="2375991"/>
            <a:ext cx="316835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96" tIns="43199" rIns="86396" bIns="43199"/>
          <a:lstStyle/>
          <a:p>
            <a:endParaRPr lang="en-US"/>
          </a:p>
        </p:txBody>
      </p:sp>
      <p:sp>
        <p:nvSpPr>
          <p:cNvPr id="13" name="Oval 1037"/>
          <p:cNvSpPr>
            <a:spLocks noChangeArrowheads="1"/>
          </p:cNvSpPr>
          <p:nvPr/>
        </p:nvSpPr>
        <p:spPr bwMode="auto">
          <a:xfrm>
            <a:off x="4464852" y="1079657"/>
            <a:ext cx="2592000" cy="25923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86396" tIns="43199" rIns="86396" bIns="43199" anchor="ctr"/>
          <a:lstStyle/>
          <a:p>
            <a:endParaRPr lang="en-US"/>
          </a:p>
        </p:txBody>
      </p:sp>
      <p:sp>
        <p:nvSpPr>
          <p:cNvPr id="27" name="Rectangle 1051"/>
          <p:cNvSpPr>
            <a:spLocks noChangeArrowheads="1"/>
          </p:cNvSpPr>
          <p:nvPr/>
        </p:nvSpPr>
        <p:spPr bwMode="auto">
          <a:xfrm>
            <a:off x="4104457" y="5615980"/>
            <a:ext cx="4824537" cy="86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44" tIns="46072" rIns="92144" bIns="46072" anchor="ctr"/>
          <a:lstStyle/>
          <a:p>
            <a:pPr defTabSz="920961"/>
            <a:r>
              <a:rPr lang="en-US" sz="2000" b="1">
                <a:solidFill>
                  <a:srgbClr val="C00000"/>
                </a:solidFill>
                <a:effectLst/>
              </a:rPr>
              <a:t>Late-time signal most sensitive </a:t>
            </a:r>
            <a:r>
              <a:rPr lang="en-US" sz="2000" b="1" smtClean="0">
                <a:solidFill>
                  <a:srgbClr val="C00000"/>
                </a:solidFill>
                <a:effectLst/>
              </a:rPr>
              <a:t>observable.</a:t>
            </a:r>
          </a:p>
          <a:p>
            <a:pPr defTabSz="920961"/>
            <a:r>
              <a:rPr lang="en-US" sz="2000" b="1" smtClean="0">
                <a:solidFill>
                  <a:srgbClr val="C00000"/>
                </a:solidFill>
              </a:rPr>
              <a:t>Good mesurement of cooling time important!</a:t>
            </a:r>
            <a:endParaRPr lang="en-US" sz="2000" b="1">
              <a:solidFill>
                <a:srgbClr val="C00000"/>
              </a:solidFill>
              <a:effectLst/>
            </a:endParaRPr>
          </a:p>
        </p:txBody>
      </p:sp>
      <p:sp>
        <p:nvSpPr>
          <p:cNvPr id="28" name="Rectangle 1052"/>
          <p:cNvSpPr>
            <a:spLocks noChangeArrowheads="1"/>
          </p:cNvSpPr>
          <p:nvPr/>
        </p:nvSpPr>
        <p:spPr bwMode="auto">
          <a:xfrm>
            <a:off x="4104457" y="4031986"/>
            <a:ext cx="4824537" cy="15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44" tIns="46072" rIns="92144" bIns="46072" anchor="ctr"/>
          <a:lstStyle/>
          <a:p>
            <a:pPr defTabSz="920961"/>
            <a:r>
              <a:rPr lang="en-US" sz="2000">
                <a:solidFill>
                  <a:srgbClr val="003399"/>
                </a:solidFill>
                <a:effectLst/>
              </a:rPr>
              <a:t>Emission of very weakly interacting</a:t>
            </a:r>
          </a:p>
          <a:p>
            <a:pPr defTabSz="920961"/>
            <a:r>
              <a:rPr lang="en-US" sz="2000">
                <a:solidFill>
                  <a:srgbClr val="003399"/>
                </a:solidFill>
                <a:effectLst/>
              </a:rPr>
              <a:t>particles would  “steal” energy from the</a:t>
            </a:r>
          </a:p>
          <a:p>
            <a:pPr defTabSz="920961"/>
            <a:r>
              <a:rPr lang="en-US" sz="2000">
                <a:solidFill>
                  <a:srgbClr val="003399"/>
                </a:solidFill>
                <a:effectLst/>
              </a:rPr>
              <a:t>neutrino burst and shorten it.</a:t>
            </a:r>
          </a:p>
          <a:p>
            <a:pPr defTabSz="920961"/>
            <a:r>
              <a:rPr lang="en-US" sz="2000">
                <a:solidFill>
                  <a:srgbClr val="003399"/>
                </a:solidFill>
                <a:effectLst/>
              </a:rPr>
              <a:t>(Early neutrino burst powered by accretion,</a:t>
            </a:r>
          </a:p>
          <a:p>
            <a:pPr defTabSz="920961"/>
            <a:r>
              <a:rPr lang="en-US" sz="2000">
                <a:solidFill>
                  <a:srgbClr val="003399"/>
                </a:solidFill>
                <a:effectLst/>
              </a:rPr>
              <a:t> not sensitive to volume energy loss.)</a:t>
            </a:r>
          </a:p>
        </p:txBody>
      </p:sp>
      <p:sp>
        <p:nvSpPr>
          <p:cNvPr id="41" name="Line 1049"/>
          <p:cNvSpPr>
            <a:spLocks noChangeShapeType="1"/>
          </p:cNvSpPr>
          <p:nvPr/>
        </p:nvSpPr>
        <p:spPr bwMode="auto">
          <a:xfrm rot="16200000" flipV="1">
            <a:off x="4804290" y="1535223"/>
            <a:ext cx="76500" cy="384043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arrow" w="sm" len="sm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396" tIns="43199" rIns="86396" bIns="43199"/>
          <a:lstStyle/>
          <a:p>
            <a:endParaRPr lang="en-US"/>
          </a:p>
        </p:txBody>
      </p:sp>
      <p:sp>
        <p:nvSpPr>
          <p:cNvPr id="42" name="Text Box 1039"/>
          <p:cNvSpPr txBox="1">
            <a:spLocks noChangeArrowheads="1"/>
          </p:cNvSpPr>
          <p:nvPr/>
        </p:nvSpPr>
        <p:spPr bwMode="auto">
          <a:xfrm>
            <a:off x="4910797" y="2743093"/>
            <a:ext cx="1705689" cy="71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4" tIns="46072" rIns="92144" bIns="46072">
            <a:spAutoFit/>
          </a:bodyPr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ts val="2400"/>
              </a:lnSpc>
            </a:pPr>
            <a:r>
              <a:rPr lang="en-US" b="1" smtClean="0">
                <a:solidFill>
                  <a:srgbClr val="003399"/>
                </a:solidFill>
                <a:effectLst/>
                <a:latin typeface="+mn-lt"/>
              </a:rPr>
              <a:t> Neutrino</a:t>
            </a:r>
            <a:endParaRPr lang="en-US" b="1" smtClean="0">
              <a:solidFill>
                <a:srgbClr val="003399"/>
              </a:solidFill>
              <a:latin typeface="+mn-lt"/>
            </a:endParaRPr>
          </a:p>
          <a:p>
            <a:pPr algn="ctr">
              <a:lnSpc>
                <a:spcPts val="2400"/>
              </a:lnSpc>
            </a:pPr>
            <a:r>
              <a:rPr lang="en-US" b="1" smtClean="0">
                <a:solidFill>
                  <a:srgbClr val="003399"/>
                </a:solidFill>
                <a:effectLst/>
                <a:latin typeface="+mn-lt"/>
              </a:rPr>
              <a:t> diffusion</a:t>
            </a:r>
            <a:endParaRPr lang="de-DE" b="1">
              <a:solidFill>
                <a:srgbClr val="003399"/>
              </a:solidFill>
              <a:effectLst/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11102" y="875841"/>
            <a:ext cx="1329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smtClean="0"/>
              <a:t>Neutrino</a:t>
            </a:r>
          </a:p>
          <a:p>
            <a:pPr algn="ctr">
              <a:lnSpc>
                <a:spcPts val="2400"/>
              </a:lnSpc>
            </a:pPr>
            <a:r>
              <a:rPr lang="en-US" sz="2400" b="1" smtClean="0"/>
              <a:t>sphere</a:t>
            </a:r>
            <a:endParaRPr lang="en-US" sz="2400" b="1"/>
          </a:p>
        </p:txBody>
      </p:sp>
      <p:sp>
        <p:nvSpPr>
          <p:cNvPr id="44" name="AutoShape 1050"/>
          <p:cNvSpPr>
            <a:spLocks noChangeArrowheads="1"/>
          </p:cNvSpPr>
          <p:nvPr/>
        </p:nvSpPr>
        <p:spPr bwMode="auto">
          <a:xfrm>
            <a:off x="6336752" y="1765494"/>
            <a:ext cx="2448272" cy="1223996"/>
          </a:xfrm>
          <a:prstGeom prst="rightArrow">
            <a:avLst>
              <a:gd name="adj1" fmla="val 59315"/>
              <a:gd name="adj2" fmla="val 50241"/>
            </a:avLst>
          </a:prstGeom>
          <a:gradFill rotWithShape="0">
            <a:gsLst>
              <a:gs pos="0">
                <a:srgbClr val="4D4D4D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90" tIns="43197" rIns="86390" bIns="43197" anchor="ctr"/>
          <a:lstStyle/>
          <a:p>
            <a:pPr algn="l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Volume emission</a:t>
            </a:r>
          </a:p>
          <a:p>
            <a:pPr algn="l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particles</a:t>
            </a:r>
          </a:p>
        </p:txBody>
      </p:sp>
      <p:sp>
        <p:nvSpPr>
          <p:cNvPr id="40" name="Line 1048"/>
          <p:cNvSpPr>
            <a:spLocks noChangeShapeType="1"/>
          </p:cNvSpPr>
          <p:nvPr/>
        </p:nvSpPr>
        <p:spPr bwMode="auto">
          <a:xfrm rot="16200000" flipH="1" flipV="1">
            <a:off x="4995578" y="1421978"/>
            <a:ext cx="383999" cy="306034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arrow" w="sm" len="sm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396" tIns="43199" rIns="86396" bIns="43199"/>
          <a:lstStyle/>
          <a:p>
            <a:endParaRPr lang="en-US"/>
          </a:p>
        </p:txBody>
      </p:sp>
      <p:sp>
        <p:nvSpPr>
          <p:cNvPr id="39" name="Line 1047"/>
          <p:cNvSpPr>
            <a:spLocks noChangeShapeType="1"/>
          </p:cNvSpPr>
          <p:nvPr/>
        </p:nvSpPr>
        <p:spPr bwMode="auto">
          <a:xfrm rot="16200000" flipV="1">
            <a:off x="5494361" y="1229227"/>
            <a:ext cx="0" cy="30753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arrow" w="sm" len="sm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396" tIns="43199" rIns="86396" bIns="43199"/>
          <a:lstStyle/>
          <a:p>
            <a:endParaRPr lang="en-US"/>
          </a:p>
        </p:txBody>
      </p:sp>
      <p:sp>
        <p:nvSpPr>
          <p:cNvPr id="38" name="Line 1046"/>
          <p:cNvSpPr>
            <a:spLocks noChangeShapeType="1"/>
          </p:cNvSpPr>
          <p:nvPr/>
        </p:nvSpPr>
        <p:spPr bwMode="auto">
          <a:xfrm rot="16200000">
            <a:off x="5379622" y="1498488"/>
            <a:ext cx="383999" cy="153017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arrow" w="sm" len="sm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396" tIns="43199" rIns="86396" bIns="43199"/>
          <a:lstStyle/>
          <a:p>
            <a:endParaRPr lang="en-US"/>
          </a:p>
        </p:txBody>
      </p:sp>
      <p:sp>
        <p:nvSpPr>
          <p:cNvPr id="37" name="Line 1045"/>
          <p:cNvSpPr>
            <a:spLocks noChangeShapeType="1"/>
          </p:cNvSpPr>
          <p:nvPr/>
        </p:nvSpPr>
        <p:spPr bwMode="auto">
          <a:xfrm rot="16200000" flipH="1" flipV="1">
            <a:off x="5648143" y="1382964"/>
            <a:ext cx="230999" cy="53706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arrow" w="sm" len="sm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396" tIns="43199" rIns="86396" bIns="43199"/>
          <a:lstStyle/>
          <a:p>
            <a:endParaRPr lang="en-US"/>
          </a:p>
        </p:txBody>
      </p:sp>
      <p:sp>
        <p:nvSpPr>
          <p:cNvPr id="35" name="Line 1043"/>
          <p:cNvSpPr>
            <a:spLocks noChangeShapeType="1"/>
          </p:cNvSpPr>
          <p:nvPr/>
        </p:nvSpPr>
        <p:spPr bwMode="auto">
          <a:xfrm rot="16200000" flipV="1">
            <a:off x="5686428" y="1881739"/>
            <a:ext cx="767997" cy="76508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arrow" w="sm" len="sm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396" tIns="43199" rIns="86396" bIns="43199"/>
          <a:lstStyle/>
          <a:p>
            <a:endParaRPr lang="en-US"/>
          </a:p>
        </p:txBody>
      </p:sp>
      <p:sp>
        <p:nvSpPr>
          <p:cNvPr id="36" name="Line 1044"/>
          <p:cNvSpPr>
            <a:spLocks noChangeShapeType="1"/>
          </p:cNvSpPr>
          <p:nvPr/>
        </p:nvSpPr>
        <p:spPr bwMode="auto">
          <a:xfrm rot="16200000" flipH="1">
            <a:off x="5724658" y="1919972"/>
            <a:ext cx="383999" cy="384043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arrow" w="sm" len="sm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396" tIns="43199" rIns="86396" bIns="43199"/>
          <a:lstStyle/>
          <a:p>
            <a:endParaRPr lang="en-US"/>
          </a:p>
        </p:txBody>
      </p:sp>
      <p:sp>
        <p:nvSpPr>
          <p:cNvPr id="33" name="Line 1041"/>
          <p:cNvSpPr>
            <a:spLocks noChangeShapeType="1"/>
          </p:cNvSpPr>
          <p:nvPr/>
        </p:nvSpPr>
        <p:spPr bwMode="auto">
          <a:xfrm rot="16200000" flipV="1">
            <a:off x="5570888" y="2072243"/>
            <a:ext cx="307498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arrow" w="sm" len="sm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396" tIns="43199" rIns="86396" bIns="43199"/>
          <a:lstStyle/>
          <a:p>
            <a:endParaRPr lang="en-US"/>
          </a:p>
        </p:txBody>
      </p:sp>
      <p:sp>
        <p:nvSpPr>
          <p:cNvPr id="34" name="Line 1042"/>
          <p:cNvSpPr>
            <a:spLocks noChangeShapeType="1"/>
          </p:cNvSpPr>
          <p:nvPr/>
        </p:nvSpPr>
        <p:spPr bwMode="auto">
          <a:xfrm rot="16200000" flipH="1">
            <a:off x="5396484" y="1863339"/>
            <a:ext cx="155250" cy="57306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arrow" w="sm" len="sm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396" tIns="43199" rIns="86396" bIns="43199"/>
          <a:lstStyle/>
          <a:p>
            <a:endParaRPr lang="en-US"/>
          </a:p>
        </p:txBody>
      </p:sp>
      <p:sp>
        <p:nvSpPr>
          <p:cNvPr id="32" name="Line 1040"/>
          <p:cNvSpPr>
            <a:spLocks noChangeShapeType="1"/>
          </p:cNvSpPr>
          <p:nvPr/>
        </p:nvSpPr>
        <p:spPr bwMode="auto">
          <a:xfrm rot="16200000" flipV="1">
            <a:off x="5149355" y="2112716"/>
            <a:ext cx="536998" cy="46055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arrow" w="sm" len="sm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396" tIns="43199" rIns="86396" bIns="4319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Axion Bounds and Searches</a:t>
            </a:r>
            <a:endParaRPr lang="en-US"/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9073009" y="2807990"/>
            <a:ext cx="0" cy="16562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496945" y="2807990"/>
            <a:ext cx="16562" cy="16562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4464050" y="2807990"/>
            <a:ext cx="446" cy="30964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008112" y="2807990"/>
            <a:ext cx="0" cy="33123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5616575" y="2807990"/>
            <a:ext cx="50" cy="9359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6192689" y="2807990"/>
            <a:ext cx="0" cy="14399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768753" y="2807990"/>
            <a:ext cx="0" cy="14399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344817" y="2807990"/>
            <a:ext cx="0" cy="14399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920881" y="2807990"/>
            <a:ext cx="0" cy="16562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584176" y="2807990"/>
            <a:ext cx="0" cy="316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160240" y="2807990"/>
            <a:ext cx="0" cy="33123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736303" y="2807989"/>
            <a:ext cx="1" cy="316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312368" y="2807990"/>
            <a:ext cx="0" cy="33123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888432" y="2807990"/>
            <a:ext cx="0" cy="316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616625" y="3023989"/>
            <a:ext cx="1152128" cy="575998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lnSpc>
                <a:spcPct val="90000"/>
              </a:lnSpc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</a:t>
            </a:r>
          </a:p>
          <a:p>
            <a:pPr>
              <a:lnSpc>
                <a:spcPct val="90000"/>
              </a:lnSpc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searches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192689" y="3743986"/>
            <a:ext cx="2880320" cy="57599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algn="l" defTabSz="921018">
              <a:lnSpc>
                <a:spcPct val="80000"/>
              </a:lnSpc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</a:t>
            </a: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CDM</a:t>
            </a:r>
          </a:p>
          <a:p>
            <a:pPr algn="l" defTabSz="921018">
              <a:lnSpc>
                <a:spcPct val="80000"/>
              </a:lnSpc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(misalignment)</a:t>
            </a:r>
            <a:endParaRPr lang="de-DE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20280" y="3023989"/>
            <a:ext cx="576064" cy="57599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defTabSz="921018">
              <a:lnSpc>
                <a:spcPct val="90000"/>
              </a:lnSpc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</a:t>
            </a:r>
          </a:p>
          <a:p>
            <a:pPr defTabSz="921018">
              <a:lnSpc>
                <a:spcPct val="90000"/>
              </a:lnSpc>
              <a:defRPr/>
            </a:pPr>
            <a:r>
              <a:rPr lang="en-US"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</a:t>
            </a:r>
            <a:endParaRPr lang="de-DE" sz="15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3023989"/>
            <a:ext cx="1656184" cy="57599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algn="r" defTabSz="921018"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endParaRPr lang="de-DE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4463984"/>
            <a:ext cx="3312368" cy="57599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algn="r" defTabSz="921018">
              <a:lnSpc>
                <a:spcPct val="80000"/>
              </a:lnSpc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Globular clusters</a:t>
            </a:r>
          </a:p>
          <a:p>
            <a:pPr algn="r" defTabSz="921018">
              <a:lnSpc>
                <a:spcPct val="80000"/>
              </a:lnSpc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(a-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-coupling)</a:t>
            </a:r>
            <a:endParaRPr lang="de-DE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36104" y="5183981"/>
            <a:ext cx="1728192" cy="57599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defTabSz="921018">
              <a:lnSpc>
                <a:spcPct val="80000"/>
              </a:lnSpc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 1987A</a:t>
            </a:r>
          </a:p>
          <a:p>
            <a:pPr defTabSz="921018">
              <a:lnSpc>
                <a:spcPct val="80000"/>
              </a:lnSpc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many events</a:t>
            </a:r>
            <a:endParaRPr lang="de-DE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808312" y="5183981"/>
            <a:ext cx="1656184" cy="57599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defTabSz="921018">
              <a:lnSpc>
                <a:spcPct val="80000"/>
              </a:lnSpc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much</a:t>
            </a:r>
          </a:p>
          <a:p>
            <a:pPr defTabSz="921018">
              <a:lnSpc>
                <a:spcPct val="80000"/>
              </a:lnSpc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loss</a:t>
            </a:r>
            <a:endParaRPr lang="de-DE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0" y="3743986"/>
            <a:ext cx="3312368" cy="57599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828" tIns="46078" rIns="92156" bIns="46078" anchor="ctr"/>
          <a:lstStyle/>
          <a:p>
            <a:pPr algn="r" defTabSz="921018">
              <a:lnSpc>
                <a:spcPct val="80000"/>
              </a:lnSpc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much</a:t>
            </a:r>
          </a:p>
          <a:p>
            <a:pPr algn="r" defTabSz="921018">
              <a:lnSpc>
                <a:spcPct val="80000"/>
              </a:lnSpc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dark</a:t>
            </a:r>
            <a:r>
              <a:rPr lang="en-US" sz="1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</a:t>
            </a:r>
            <a:endParaRPr lang="de-DE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3312368" y="3023989"/>
            <a:ext cx="216024" cy="575998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lnSpc>
                <a:spcPct val="90000"/>
              </a:lnSpc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3456384" y="3023989"/>
            <a:ext cx="720080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</a:rPr>
              <a:t>CAST</a:t>
            </a: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6768753" y="3023989"/>
            <a:ext cx="2304256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>
              <a:defRPr/>
            </a:pPr>
            <a:r>
              <a:rPr lang="en-US" b="1" smtClean="0">
                <a:solidFill>
                  <a:schemeClr val="tx1"/>
                </a:solidFill>
              </a:rPr>
              <a:t>ADMX</a:t>
            </a:r>
          </a:p>
          <a:p>
            <a:pPr algn="l">
              <a:defRPr/>
            </a:pPr>
            <a:r>
              <a:rPr lang="en-US" b="1" smtClean="0">
                <a:solidFill>
                  <a:schemeClr val="tx1"/>
                </a:solidFill>
              </a:rPr>
              <a:t>(Seattle &amp; Yale)</a:t>
            </a:r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150017" y="791998"/>
            <a:ext cx="8922992" cy="1942493"/>
            <a:chOff x="100" y="528"/>
            <a:chExt cx="5948" cy="1295"/>
          </a:xfrm>
        </p:grpSpPr>
        <p:grpSp>
          <p:nvGrpSpPr>
            <p:cNvPr id="34" name="Group 34"/>
            <p:cNvGrpSpPr>
              <a:grpSpLocks/>
            </p:cNvGrpSpPr>
            <p:nvPr/>
          </p:nvGrpSpPr>
          <p:grpSpPr bwMode="auto">
            <a:xfrm>
              <a:off x="1152" y="1151"/>
              <a:ext cx="384" cy="143"/>
              <a:chOff x="2880" y="3360"/>
              <a:chExt cx="2400" cy="240"/>
            </a:xfrm>
          </p:grpSpPr>
          <p:sp>
            <p:nvSpPr>
              <p:cNvPr id="374" name="Line 35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5" name="Line 36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6" name="Line 37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7" name="Line 38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8" name="Line 39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9" name="Line 40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0" name="Line 41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1" name="Line 42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2" name="Line 43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3" name="Line 44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4" name="Line 45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5" name="Group 46"/>
            <p:cNvGrpSpPr>
              <a:grpSpLocks/>
            </p:cNvGrpSpPr>
            <p:nvPr/>
          </p:nvGrpSpPr>
          <p:grpSpPr bwMode="auto">
            <a:xfrm>
              <a:off x="1536" y="1151"/>
              <a:ext cx="384" cy="143"/>
              <a:chOff x="2880" y="3360"/>
              <a:chExt cx="2400" cy="240"/>
            </a:xfrm>
          </p:grpSpPr>
          <p:sp>
            <p:nvSpPr>
              <p:cNvPr id="363" name="Line 47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4" name="Line 48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" name="Line 49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" name="Line 50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7" name="Line 51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8" name="Line 52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9" name="Line 53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0" name="Line 54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1" name="Line 55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2" name="Line 56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3" name="Line 57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6" name="Group 58"/>
            <p:cNvGrpSpPr>
              <a:grpSpLocks/>
            </p:cNvGrpSpPr>
            <p:nvPr/>
          </p:nvGrpSpPr>
          <p:grpSpPr bwMode="auto">
            <a:xfrm>
              <a:off x="1920" y="1151"/>
              <a:ext cx="384" cy="143"/>
              <a:chOff x="2880" y="3360"/>
              <a:chExt cx="2400" cy="240"/>
            </a:xfrm>
          </p:grpSpPr>
          <p:sp>
            <p:nvSpPr>
              <p:cNvPr id="352" name="Line 59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3" name="Line 60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4" name="Line 61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5" name="Line 62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6" name="Line 63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7" name="Line 64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" name="Line 65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9" name="Line 66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0" name="Line 67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1" name="Line 68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2" name="Line 69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7" name="Group 70"/>
            <p:cNvGrpSpPr>
              <a:grpSpLocks/>
            </p:cNvGrpSpPr>
            <p:nvPr/>
          </p:nvGrpSpPr>
          <p:grpSpPr bwMode="auto">
            <a:xfrm>
              <a:off x="2304" y="1151"/>
              <a:ext cx="384" cy="143"/>
              <a:chOff x="2880" y="3360"/>
              <a:chExt cx="2400" cy="240"/>
            </a:xfrm>
          </p:grpSpPr>
          <p:sp>
            <p:nvSpPr>
              <p:cNvPr id="341" name="Line 71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2" name="Line 72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3" name="Line 73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4" name="Line 74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5" name="Line 75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6" name="Line 76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7" name="Line 77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" name="Line 78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9" name="Line 79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0" name="Line 80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1" name="Line 81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8" name="Group 82"/>
            <p:cNvGrpSpPr>
              <a:grpSpLocks/>
            </p:cNvGrpSpPr>
            <p:nvPr/>
          </p:nvGrpSpPr>
          <p:grpSpPr bwMode="auto">
            <a:xfrm>
              <a:off x="2688" y="1151"/>
              <a:ext cx="384" cy="143"/>
              <a:chOff x="2880" y="3360"/>
              <a:chExt cx="2400" cy="240"/>
            </a:xfrm>
          </p:grpSpPr>
          <p:sp>
            <p:nvSpPr>
              <p:cNvPr id="330" name="Line 83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1" name="Line 84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2" name="Line 85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3" name="Line 86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4" name="Line 87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5" name="Line 88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6" name="Line 89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7" name="Line 90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" name="Line 91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" name="Line 92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0" name="Line 93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9" name="Group 94"/>
            <p:cNvGrpSpPr>
              <a:grpSpLocks/>
            </p:cNvGrpSpPr>
            <p:nvPr/>
          </p:nvGrpSpPr>
          <p:grpSpPr bwMode="auto">
            <a:xfrm>
              <a:off x="3072" y="1151"/>
              <a:ext cx="384" cy="143"/>
              <a:chOff x="2880" y="3360"/>
              <a:chExt cx="2400" cy="240"/>
            </a:xfrm>
          </p:grpSpPr>
          <p:sp>
            <p:nvSpPr>
              <p:cNvPr id="319" name="Line 95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" name="Line 96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" name="Line 97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2" name="Line 98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3" name="Line 99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4" name="Line 100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5" name="Line 101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6" name="Line 102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7" name="Line 103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8" name="Line 104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9" name="Line 105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0" name="Group 106"/>
            <p:cNvGrpSpPr>
              <a:grpSpLocks/>
            </p:cNvGrpSpPr>
            <p:nvPr/>
          </p:nvGrpSpPr>
          <p:grpSpPr bwMode="auto">
            <a:xfrm>
              <a:off x="3456" y="1151"/>
              <a:ext cx="384" cy="143"/>
              <a:chOff x="2880" y="3360"/>
              <a:chExt cx="2400" cy="240"/>
            </a:xfrm>
          </p:grpSpPr>
          <p:sp>
            <p:nvSpPr>
              <p:cNvPr id="308" name="Line 107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" name="Line 108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" name="Line 109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" name="Line 110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" name="Line 111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" name="Line 112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" name="Line 113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" name="Line 114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" name="Line 115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" name="Line 116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" name="Line 117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1" name="Group 118"/>
            <p:cNvGrpSpPr>
              <a:grpSpLocks/>
            </p:cNvGrpSpPr>
            <p:nvPr/>
          </p:nvGrpSpPr>
          <p:grpSpPr bwMode="auto">
            <a:xfrm>
              <a:off x="3840" y="1151"/>
              <a:ext cx="384" cy="143"/>
              <a:chOff x="2880" y="3360"/>
              <a:chExt cx="2400" cy="240"/>
            </a:xfrm>
          </p:grpSpPr>
          <p:sp>
            <p:nvSpPr>
              <p:cNvPr id="297" name="Line 119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8" name="Line 120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9" name="Line 121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0" name="Line 122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1" name="Line 123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2" name="Line 124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3" name="Line 125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4" name="Line 126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5" name="Line 127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6" name="Line 128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" name="Line 129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2" name="Group 130"/>
            <p:cNvGrpSpPr>
              <a:grpSpLocks/>
            </p:cNvGrpSpPr>
            <p:nvPr/>
          </p:nvGrpSpPr>
          <p:grpSpPr bwMode="auto">
            <a:xfrm>
              <a:off x="4224" y="1151"/>
              <a:ext cx="384" cy="143"/>
              <a:chOff x="2880" y="3360"/>
              <a:chExt cx="2400" cy="240"/>
            </a:xfrm>
          </p:grpSpPr>
          <p:sp>
            <p:nvSpPr>
              <p:cNvPr id="286" name="Line 131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" name="Line 132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8" name="Line 133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" name="Line 134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0" name="Line 135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1" name="Line 136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2" name="Line 137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3" name="Line 138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4" name="Line 139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5" name="Line 140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6" name="Line 141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3" name="Group 142"/>
            <p:cNvGrpSpPr>
              <a:grpSpLocks/>
            </p:cNvGrpSpPr>
            <p:nvPr/>
          </p:nvGrpSpPr>
          <p:grpSpPr bwMode="auto">
            <a:xfrm>
              <a:off x="4608" y="1151"/>
              <a:ext cx="384" cy="143"/>
              <a:chOff x="2880" y="3360"/>
              <a:chExt cx="2400" cy="240"/>
            </a:xfrm>
          </p:grpSpPr>
          <p:sp>
            <p:nvSpPr>
              <p:cNvPr id="275" name="Line 143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" name="Line 144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" name="Line 145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8" name="Line 146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9" name="Line 147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0" name="Line 148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" name="Line 149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2" name="Line 150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3" name="Line 151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4" name="Line 152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5" name="Line 153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4" name="Group 154"/>
            <p:cNvGrpSpPr>
              <a:grpSpLocks/>
            </p:cNvGrpSpPr>
            <p:nvPr/>
          </p:nvGrpSpPr>
          <p:grpSpPr bwMode="auto">
            <a:xfrm>
              <a:off x="4992" y="1151"/>
              <a:ext cx="384" cy="143"/>
              <a:chOff x="2880" y="3360"/>
              <a:chExt cx="2400" cy="240"/>
            </a:xfrm>
          </p:grpSpPr>
          <p:sp>
            <p:nvSpPr>
              <p:cNvPr id="264" name="Line 155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5" name="Line 156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" name="Line 157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" name="Line 158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8" name="Line 159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" name="Line 160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0" name="Line 161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1" name="Line 162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2" name="Line 163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3" name="Line 164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4" name="Line 165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5" name="Group 166"/>
            <p:cNvGrpSpPr>
              <a:grpSpLocks/>
            </p:cNvGrpSpPr>
            <p:nvPr/>
          </p:nvGrpSpPr>
          <p:grpSpPr bwMode="auto">
            <a:xfrm>
              <a:off x="768" y="1151"/>
              <a:ext cx="384" cy="143"/>
              <a:chOff x="2880" y="3360"/>
              <a:chExt cx="2400" cy="240"/>
            </a:xfrm>
          </p:grpSpPr>
          <p:sp>
            <p:nvSpPr>
              <p:cNvPr id="253" name="Line 167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4" name="Line 168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5" name="Line 169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" name="Line 170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7" name="Line 171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" name="Line 172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9" name="Line 173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0" name="Line 174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1" name="Line 175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2" name="Line 176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3" name="Line 177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6" name="Group 178"/>
            <p:cNvGrpSpPr>
              <a:grpSpLocks/>
            </p:cNvGrpSpPr>
            <p:nvPr/>
          </p:nvGrpSpPr>
          <p:grpSpPr bwMode="auto">
            <a:xfrm>
              <a:off x="384" y="1151"/>
              <a:ext cx="384" cy="143"/>
              <a:chOff x="2880" y="3360"/>
              <a:chExt cx="2400" cy="240"/>
            </a:xfrm>
          </p:grpSpPr>
          <p:sp>
            <p:nvSpPr>
              <p:cNvPr id="242" name="Line 179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" name="Line 180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4" name="Line 181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" name="Line 182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" name="Line 183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7" name="Line 184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8" name="Line 185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9" name="Line 186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0" name="Line 187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1" name="Line 188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2" name="Line 189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7" name="Line 190"/>
            <p:cNvSpPr>
              <a:spLocks noChangeShapeType="1"/>
            </p:cNvSpPr>
            <p:nvPr/>
          </p:nvSpPr>
          <p:spPr bwMode="auto">
            <a:xfrm>
              <a:off x="192" y="1151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191"/>
            <p:cNvSpPr>
              <a:spLocks noChangeShapeType="1"/>
            </p:cNvSpPr>
            <p:nvPr/>
          </p:nvSpPr>
          <p:spPr bwMode="auto">
            <a:xfrm>
              <a:off x="5760" y="1151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Text Box 192"/>
            <p:cNvSpPr txBox="1">
              <a:spLocks noChangeArrowheads="1"/>
            </p:cNvSpPr>
            <p:nvPr/>
          </p:nvSpPr>
          <p:spPr bwMode="auto">
            <a:xfrm>
              <a:off x="547" y="864"/>
              <a:ext cx="442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/>
            <a:lstStyle>
              <a:lvl1pPr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1pPr>
              <a:lvl2pPr marL="742950" indent="-28575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2pPr>
              <a:lvl3pPr marL="11430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3pPr>
              <a:lvl4pPr marL="16002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4pPr>
              <a:lvl5pPr marL="20574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5pPr>
              <a:lvl6pPr marL="25146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6pPr>
              <a:lvl7pPr marL="29718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7pPr>
              <a:lvl8pPr marL="34290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8pPr>
              <a:lvl9pPr marL="38862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en-US" sz="2300" b="1">
                  <a:solidFill>
                    <a:schemeClr val="tx1"/>
                  </a:solidFill>
                  <a:effectLst/>
                </a:rPr>
                <a:t>10</a:t>
              </a:r>
              <a:r>
                <a:rPr lang="en-US" sz="2600" b="1" baseline="30000">
                  <a:solidFill>
                    <a:schemeClr val="tx1"/>
                  </a:solidFill>
                  <a:effectLst/>
                </a:rPr>
                <a:t>3</a:t>
              </a:r>
              <a:endParaRPr lang="de-DE" sz="2600" b="1" baseline="300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0" name="Text Box 193"/>
            <p:cNvSpPr txBox="1">
              <a:spLocks noChangeArrowheads="1"/>
            </p:cNvSpPr>
            <p:nvPr/>
          </p:nvSpPr>
          <p:spPr bwMode="auto">
            <a:xfrm>
              <a:off x="1698" y="864"/>
              <a:ext cx="443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/>
            <a:lstStyle>
              <a:lvl1pPr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1pPr>
              <a:lvl2pPr marL="742950" indent="-28575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2pPr>
              <a:lvl3pPr marL="11430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3pPr>
              <a:lvl4pPr marL="16002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4pPr>
              <a:lvl5pPr marL="20574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5pPr>
              <a:lvl6pPr marL="25146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6pPr>
              <a:lvl7pPr marL="29718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7pPr>
              <a:lvl8pPr marL="34290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8pPr>
              <a:lvl9pPr marL="38862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9pPr>
            </a:lstStyle>
            <a:p>
              <a:pPr algn="l" eaLnBrk="1" hangingPunct="1"/>
              <a:r>
                <a:rPr lang="en-US" sz="2300" b="1">
                  <a:solidFill>
                    <a:schemeClr val="tx1"/>
                  </a:solidFill>
                  <a:effectLst/>
                </a:rPr>
                <a:t>10</a:t>
              </a:r>
              <a:r>
                <a:rPr lang="en-US" sz="2600" b="1" baseline="30000">
                  <a:solidFill>
                    <a:schemeClr val="tx1"/>
                  </a:solidFill>
                  <a:effectLst/>
                </a:rPr>
                <a:t>6</a:t>
              </a:r>
              <a:endParaRPr lang="de-DE" sz="2600" b="1" baseline="300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Text Box 194"/>
            <p:cNvSpPr txBox="1">
              <a:spLocks noChangeArrowheads="1"/>
            </p:cNvSpPr>
            <p:nvPr/>
          </p:nvSpPr>
          <p:spPr bwMode="auto">
            <a:xfrm>
              <a:off x="2850" y="864"/>
              <a:ext cx="443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/>
            <a:lstStyle>
              <a:lvl1pPr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1pPr>
              <a:lvl2pPr marL="742950" indent="-28575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2pPr>
              <a:lvl3pPr marL="11430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3pPr>
              <a:lvl4pPr marL="16002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4pPr>
              <a:lvl5pPr marL="20574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5pPr>
              <a:lvl6pPr marL="25146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6pPr>
              <a:lvl7pPr marL="29718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7pPr>
              <a:lvl8pPr marL="34290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8pPr>
              <a:lvl9pPr marL="38862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9pPr>
            </a:lstStyle>
            <a:p>
              <a:pPr algn="l" eaLnBrk="1" hangingPunct="1"/>
              <a:r>
                <a:rPr lang="en-US" sz="2300" b="1">
                  <a:solidFill>
                    <a:schemeClr val="tx1"/>
                  </a:solidFill>
                  <a:effectLst/>
                </a:rPr>
                <a:t>10</a:t>
              </a:r>
              <a:r>
                <a:rPr lang="en-US" sz="2600" b="1" baseline="30000">
                  <a:solidFill>
                    <a:schemeClr val="tx1"/>
                  </a:solidFill>
                  <a:effectLst/>
                </a:rPr>
                <a:t>9</a:t>
              </a:r>
              <a:endParaRPr lang="de-DE" sz="2600" b="1" baseline="300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2" name="Text Box 195"/>
            <p:cNvSpPr txBox="1">
              <a:spLocks noChangeArrowheads="1"/>
            </p:cNvSpPr>
            <p:nvPr/>
          </p:nvSpPr>
          <p:spPr bwMode="auto">
            <a:xfrm>
              <a:off x="3912" y="864"/>
              <a:ext cx="625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/>
            <a:lstStyle>
              <a:lvl1pPr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1pPr>
              <a:lvl2pPr marL="742950" indent="-28575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2pPr>
              <a:lvl3pPr marL="11430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3pPr>
              <a:lvl4pPr marL="16002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4pPr>
              <a:lvl5pPr marL="20574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5pPr>
              <a:lvl6pPr marL="25146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6pPr>
              <a:lvl7pPr marL="29718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7pPr>
              <a:lvl8pPr marL="34290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8pPr>
              <a:lvl9pPr marL="38862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en-US" sz="2300" b="1">
                  <a:solidFill>
                    <a:schemeClr val="tx1"/>
                  </a:solidFill>
                  <a:effectLst/>
                </a:rPr>
                <a:t>10</a:t>
              </a:r>
              <a:r>
                <a:rPr lang="en-US" sz="2600" b="1" baseline="30000">
                  <a:solidFill>
                    <a:schemeClr val="tx1"/>
                  </a:solidFill>
                  <a:effectLst/>
                </a:rPr>
                <a:t>12</a:t>
              </a:r>
              <a:r>
                <a:rPr lang="en-US" sz="2800" b="1" baseline="30000">
                  <a:solidFill>
                    <a:schemeClr val="tx1"/>
                  </a:solidFill>
                  <a:effectLst/>
                </a:rPr>
                <a:t>  </a:t>
              </a:r>
              <a:endParaRPr lang="de-DE" sz="2800" b="1" baseline="300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Text Box 196"/>
            <p:cNvSpPr txBox="1">
              <a:spLocks noChangeArrowheads="1"/>
            </p:cNvSpPr>
            <p:nvPr/>
          </p:nvSpPr>
          <p:spPr bwMode="auto">
            <a:xfrm>
              <a:off x="4752" y="528"/>
              <a:ext cx="129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/>
            <a:lstStyle>
              <a:lvl1pPr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1pPr>
              <a:lvl2pPr marL="742950" indent="-28575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2pPr>
              <a:lvl3pPr marL="11430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3pPr>
              <a:lvl4pPr marL="16002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4pPr>
              <a:lvl5pPr marL="20574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5pPr>
              <a:lvl6pPr marL="25146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6pPr>
              <a:lvl7pPr marL="29718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7pPr>
              <a:lvl8pPr marL="34290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8pPr>
              <a:lvl9pPr marL="38862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9pPr>
            </a:lstStyle>
            <a:p>
              <a:pPr algn="r" eaLnBrk="1" hangingPunct="1"/>
              <a:r>
                <a:rPr lang="en-US" sz="3200" b="1" i="1" baseline="-25000">
                  <a:solidFill>
                    <a:schemeClr val="tx1"/>
                  </a:solidFill>
                  <a:effectLst/>
                </a:rPr>
                <a:t> </a:t>
              </a:r>
              <a:r>
                <a:rPr lang="en-US" sz="2300" b="1">
                  <a:solidFill>
                    <a:schemeClr val="tx1"/>
                  </a:solidFill>
                  <a:effectLst/>
                </a:rPr>
                <a:t>[GeV]  f</a:t>
              </a:r>
              <a:r>
                <a:rPr lang="en-US" sz="2600" b="1" baseline="-25000">
                  <a:solidFill>
                    <a:schemeClr val="tx1"/>
                  </a:solidFill>
                  <a:effectLst/>
                </a:rPr>
                <a:t>a</a:t>
              </a:r>
              <a:endParaRPr lang="de-DE" sz="2300" b="1" baseline="-25000"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54" name="Group 197"/>
            <p:cNvGrpSpPr>
              <a:grpSpLocks/>
            </p:cNvGrpSpPr>
            <p:nvPr/>
          </p:nvGrpSpPr>
          <p:grpSpPr bwMode="auto">
            <a:xfrm flipH="1">
              <a:off x="4512" y="1680"/>
              <a:ext cx="384" cy="143"/>
              <a:chOff x="2880" y="3360"/>
              <a:chExt cx="2400" cy="240"/>
            </a:xfrm>
          </p:grpSpPr>
          <p:sp>
            <p:nvSpPr>
              <p:cNvPr id="231" name="Line 198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" name="Line 199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3" name="Line 200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4" name="Line 201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" name="Line 202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" name="Line 203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7" name="Line 204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8" name="Line 205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9" name="Line 206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0" name="Line 207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1" name="Line 208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5" name="Group 209"/>
            <p:cNvGrpSpPr>
              <a:grpSpLocks/>
            </p:cNvGrpSpPr>
            <p:nvPr/>
          </p:nvGrpSpPr>
          <p:grpSpPr bwMode="auto">
            <a:xfrm flipH="1">
              <a:off x="4128" y="1680"/>
              <a:ext cx="384" cy="143"/>
              <a:chOff x="2880" y="3360"/>
              <a:chExt cx="2400" cy="240"/>
            </a:xfrm>
          </p:grpSpPr>
          <p:sp>
            <p:nvSpPr>
              <p:cNvPr id="220" name="Line 210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1" name="Line 211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2" name="Line 212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3" name="Line 213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4" name="Line 214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" name="Line 215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" name="Line 216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7" name="Line 217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8" name="Line 218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9" name="Line 219"/>
              <p:cNvSpPr>
                <a:spLocks noChangeShapeType="1"/>
              </p:cNvSpPr>
              <p:nvPr/>
            </p:nvSpPr>
            <p:spPr bwMode="auto">
              <a:xfrm>
                <a:off x="5167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0" name="Line 220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6" name="Group 221"/>
            <p:cNvGrpSpPr>
              <a:grpSpLocks/>
            </p:cNvGrpSpPr>
            <p:nvPr/>
          </p:nvGrpSpPr>
          <p:grpSpPr bwMode="auto">
            <a:xfrm flipH="1">
              <a:off x="3744" y="1680"/>
              <a:ext cx="384" cy="143"/>
              <a:chOff x="2880" y="3360"/>
              <a:chExt cx="2400" cy="240"/>
            </a:xfrm>
          </p:grpSpPr>
          <p:sp>
            <p:nvSpPr>
              <p:cNvPr id="209" name="Line 222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0" name="Line 223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1" name="Line 224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2" name="Line 225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3" name="Line 226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4" name="Line 227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" name="Line 228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6" name="Line 229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7" name="Line 230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8" name="Line 231"/>
              <p:cNvSpPr>
                <a:spLocks noChangeShapeType="1"/>
              </p:cNvSpPr>
              <p:nvPr/>
            </p:nvSpPr>
            <p:spPr bwMode="auto">
              <a:xfrm>
                <a:off x="5167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9" name="Line 232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7" name="Group 233"/>
            <p:cNvGrpSpPr>
              <a:grpSpLocks/>
            </p:cNvGrpSpPr>
            <p:nvPr/>
          </p:nvGrpSpPr>
          <p:grpSpPr bwMode="auto">
            <a:xfrm flipH="1">
              <a:off x="3365" y="1680"/>
              <a:ext cx="384" cy="139"/>
              <a:chOff x="2880" y="3360"/>
              <a:chExt cx="2400" cy="240"/>
            </a:xfrm>
          </p:grpSpPr>
          <p:sp>
            <p:nvSpPr>
              <p:cNvPr id="198" name="Line 234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9" name="Line 235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0" name="Line 236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1" name="Line 237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2" name="Line 238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3" name="Line 239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4" name="Line 240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" name="Line 241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" name="Line 242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" name="Line 243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" name="Line 244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8" name="Group 245"/>
            <p:cNvGrpSpPr>
              <a:grpSpLocks/>
            </p:cNvGrpSpPr>
            <p:nvPr/>
          </p:nvGrpSpPr>
          <p:grpSpPr bwMode="auto">
            <a:xfrm flipH="1">
              <a:off x="2976" y="1680"/>
              <a:ext cx="384" cy="143"/>
              <a:chOff x="2880" y="3360"/>
              <a:chExt cx="2400" cy="240"/>
            </a:xfrm>
          </p:grpSpPr>
          <p:sp>
            <p:nvSpPr>
              <p:cNvPr id="187" name="Line 246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8" name="Line 247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9" name="Line 248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0" name="Line 249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1" name="Line 250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2" name="Line 251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3" name="Line 252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" name="Line 253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" name="Line 254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6" name="Line 255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7" name="Line 256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9" name="Group 257"/>
            <p:cNvGrpSpPr>
              <a:grpSpLocks/>
            </p:cNvGrpSpPr>
            <p:nvPr/>
          </p:nvGrpSpPr>
          <p:grpSpPr bwMode="auto">
            <a:xfrm flipH="1">
              <a:off x="2592" y="1680"/>
              <a:ext cx="384" cy="143"/>
              <a:chOff x="2880" y="3360"/>
              <a:chExt cx="2400" cy="240"/>
            </a:xfrm>
          </p:grpSpPr>
          <p:sp>
            <p:nvSpPr>
              <p:cNvPr id="176" name="Line 258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7" name="Line 259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8" name="Line 260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9" name="Line 261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0" name="Line 262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1" name="Line 263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2" name="Line 264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3" name="Line 265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" name="Line 266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5" name="Line 267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6" name="Line 268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0" name="Group 269"/>
            <p:cNvGrpSpPr>
              <a:grpSpLocks/>
            </p:cNvGrpSpPr>
            <p:nvPr/>
          </p:nvGrpSpPr>
          <p:grpSpPr bwMode="auto">
            <a:xfrm flipH="1">
              <a:off x="2208" y="1680"/>
              <a:ext cx="384" cy="143"/>
              <a:chOff x="2880" y="3360"/>
              <a:chExt cx="2400" cy="240"/>
            </a:xfrm>
          </p:grpSpPr>
          <p:sp>
            <p:nvSpPr>
              <p:cNvPr id="165" name="Line 270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6" name="Line 271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7" name="Line 272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8" name="Line 273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9" name="Line 274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0" name="Line 275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" name="Line 276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2" name="Line 277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3" name="Line 278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" name="Line 279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" name="Line 280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" name="Group 281"/>
            <p:cNvGrpSpPr>
              <a:grpSpLocks/>
            </p:cNvGrpSpPr>
            <p:nvPr/>
          </p:nvGrpSpPr>
          <p:grpSpPr bwMode="auto">
            <a:xfrm flipH="1">
              <a:off x="1824" y="1680"/>
              <a:ext cx="384" cy="143"/>
              <a:chOff x="2880" y="3360"/>
              <a:chExt cx="2400" cy="240"/>
            </a:xfrm>
          </p:grpSpPr>
          <p:sp>
            <p:nvSpPr>
              <p:cNvPr id="154" name="Line 282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5" name="Line 283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6" name="Line 284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" name="Line 285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8" name="Line 286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" name="Line 287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0" name="Line 288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1" name="Line 289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" name="Line 290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3" name="Line 291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4" name="Line 292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2" name="Group 293"/>
            <p:cNvGrpSpPr>
              <a:grpSpLocks/>
            </p:cNvGrpSpPr>
            <p:nvPr/>
          </p:nvGrpSpPr>
          <p:grpSpPr bwMode="auto">
            <a:xfrm flipH="1">
              <a:off x="1440" y="1680"/>
              <a:ext cx="384" cy="143"/>
              <a:chOff x="2880" y="3360"/>
              <a:chExt cx="2400" cy="240"/>
            </a:xfrm>
          </p:grpSpPr>
          <p:sp>
            <p:nvSpPr>
              <p:cNvPr id="143" name="Line 294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" name="Line 295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" name="Line 296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6" name="Line 297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7" name="Line 298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8" name="Line 299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9" name="Line 300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0" name="Line 301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1" name="Line 302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" name="Line 303"/>
              <p:cNvSpPr>
                <a:spLocks noChangeShapeType="1"/>
              </p:cNvSpPr>
              <p:nvPr/>
            </p:nvSpPr>
            <p:spPr bwMode="auto">
              <a:xfrm>
                <a:off x="5167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" name="Line 304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3" name="Group 305"/>
            <p:cNvGrpSpPr>
              <a:grpSpLocks/>
            </p:cNvGrpSpPr>
            <p:nvPr/>
          </p:nvGrpSpPr>
          <p:grpSpPr bwMode="auto">
            <a:xfrm flipH="1">
              <a:off x="1056" y="1680"/>
              <a:ext cx="384" cy="143"/>
              <a:chOff x="2880" y="3360"/>
              <a:chExt cx="2400" cy="240"/>
            </a:xfrm>
          </p:grpSpPr>
          <p:sp>
            <p:nvSpPr>
              <p:cNvPr id="132" name="Line 306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" name="Line 307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Line 308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Line 309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Line 310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7" name="Line 311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" name="Line 312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" name="Line 313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" name="Line 314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Line 315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2" name="Line 316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4" name="Group 317"/>
            <p:cNvGrpSpPr>
              <a:grpSpLocks/>
            </p:cNvGrpSpPr>
            <p:nvPr/>
          </p:nvGrpSpPr>
          <p:grpSpPr bwMode="auto">
            <a:xfrm flipH="1">
              <a:off x="672" y="1680"/>
              <a:ext cx="384" cy="143"/>
              <a:chOff x="2880" y="3360"/>
              <a:chExt cx="2400" cy="240"/>
            </a:xfrm>
          </p:grpSpPr>
          <p:sp>
            <p:nvSpPr>
              <p:cNvPr id="121" name="Line 318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" name="Line 319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" name="Line 320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" name="Line 321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" name="Line 322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" name="Line 323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" name="Line 324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" name="Line 325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9" name="Line 326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" name="Line 327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" name="Line 328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5" name="Group 329"/>
            <p:cNvGrpSpPr>
              <a:grpSpLocks/>
            </p:cNvGrpSpPr>
            <p:nvPr/>
          </p:nvGrpSpPr>
          <p:grpSpPr bwMode="auto">
            <a:xfrm flipH="1">
              <a:off x="4896" y="1680"/>
              <a:ext cx="384" cy="143"/>
              <a:chOff x="2880" y="3360"/>
              <a:chExt cx="2400" cy="240"/>
            </a:xfrm>
          </p:grpSpPr>
          <p:sp>
            <p:nvSpPr>
              <p:cNvPr id="110" name="Line 330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1" name="Line 331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" name="Line 332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" name="Line 333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" name="Line 334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" name="Line 335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" name="Line 336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" name="Line 337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" name="Line 338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" name="Line 339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" name="Line 340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6" name="Group 341"/>
            <p:cNvGrpSpPr>
              <a:grpSpLocks/>
            </p:cNvGrpSpPr>
            <p:nvPr/>
          </p:nvGrpSpPr>
          <p:grpSpPr bwMode="auto">
            <a:xfrm flipH="1">
              <a:off x="5280" y="1680"/>
              <a:ext cx="384" cy="143"/>
              <a:chOff x="2880" y="3360"/>
              <a:chExt cx="2400" cy="240"/>
            </a:xfrm>
          </p:grpSpPr>
          <p:sp>
            <p:nvSpPr>
              <p:cNvPr id="99" name="Line 342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0" name="Line 343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" name="Line 344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" name="Line 345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" name="Line 346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" name="Line 347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" name="Line 348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" name="Line 349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" name="Line 350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" name="Line 351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" name="Line 352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7" name="Line 353"/>
            <p:cNvSpPr>
              <a:spLocks noChangeShapeType="1"/>
            </p:cNvSpPr>
            <p:nvPr/>
          </p:nvSpPr>
          <p:spPr bwMode="auto">
            <a:xfrm flipH="1">
              <a:off x="432" y="1680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Text Box 354"/>
            <p:cNvSpPr txBox="1">
              <a:spLocks noChangeArrowheads="1"/>
            </p:cNvSpPr>
            <p:nvPr/>
          </p:nvSpPr>
          <p:spPr bwMode="auto">
            <a:xfrm>
              <a:off x="2016" y="1392"/>
              <a:ext cx="3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/>
            <a:lstStyle>
              <a:lvl1pPr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1pPr>
              <a:lvl2pPr marL="742950" indent="-28575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2pPr>
              <a:lvl3pPr marL="11430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3pPr>
              <a:lvl4pPr marL="16002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4pPr>
              <a:lvl5pPr marL="20574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5pPr>
              <a:lvl6pPr marL="25146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6pPr>
              <a:lvl7pPr marL="29718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7pPr>
              <a:lvl8pPr marL="34290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8pPr>
              <a:lvl9pPr marL="38862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n-US" sz="2300" b="1">
                  <a:solidFill>
                    <a:schemeClr val="tx1"/>
                  </a:solidFill>
                  <a:effectLst/>
                </a:rPr>
                <a:t>eV</a:t>
              </a:r>
              <a:endParaRPr lang="de-DE" sz="2300" b="1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9" name="Text Box 355"/>
            <p:cNvSpPr txBox="1">
              <a:spLocks noChangeArrowheads="1"/>
            </p:cNvSpPr>
            <p:nvPr/>
          </p:nvSpPr>
          <p:spPr bwMode="auto">
            <a:xfrm>
              <a:off x="805" y="1392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/>
            <a:lstStyle>
              <a:lvl1pPr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1pPr>
              <a:lvl2pPr marL="742950" indent="-28575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2pPr>
              <a:lvl3pPr marL="11430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3pPr>
              <a:lvl4pPr marL="16002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4pPr>
              <a:lvl5pPr marL="20574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5pPr>
              <a:lvl6pPr marL="25146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6pPr>
              <a:lvl7pPr marL="29718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7pPr>
              <a:lvl8pPr marL="34290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8pPr>
              <a:lvl9pPr marL="38862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n-US" sz="2300" b="1">
                  <a:solidFill>
                    <a:schemeClr val="tx1"/>
                  </a:solidFill>
                  <a:effectLst/>
                </a:rPr>
                <a:t>keV</a:t>
              </a:r>
              <a:endParaRPr lang="de-DE" sz="2300" b="1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0" name="Text Box 356"/>
            <p:cNvSpPr txBox="1">
              <a:spLocks noChangeArrowheads="1"/>
            </p:cNvSpPr>
            <p:nvPr/>
          </p:nvSpPr>
          <p:spPr bwMode="auto">
            <a:xfrm>
              <a:off x="3036" y="1392"/>
              <a:ext cx="6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/>
            <a:lstStyle>
              <a:lvl1pPr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1pPr>
              <a:lvl2pPr marL="742950" indent="-28575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2pPr>
              <a:lvl3pPr marL="11430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3pPr>
              <a:lvl4pPr marL="16002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4pPr>
              <a:lvl5pPr marL="20574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5pPr>
              <a:lvl6pPr marL="25146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6pPr>
              <a:lvl7pPr marL="29718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7pPr>
              <a:lvl8pPr marL="34290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8pPr>
              <a:lvl9pPr marL="38862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n-US" sz="2300" b="1">
                  <a:solidFill>
                    <a:schemeClr val="tx1"/>
                  </a:solidFill>
                  <a:effectLst/>
                </a:rPr>
                <a:t>meV</a:t>
              </a:r>
              <a:endParaRPr lang="de-DE" sz="2300" b="1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1" name="Text Box 357"/>
            <p:cNvSpPr txBox="1">
              <a:spLocks noChangeArrowheads="1"/>
            </p:cNvSpPr>
            <p:nvPr/>
          </p:nvSpPr>
          <p:spPr bwMode="auto">
            <a:xfrm>
              <a:off x="4176" y="1392"/>
              <a:ext cx="6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/>
            <a:lstStyle>
              <a:lvl1pPr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1pPr>
              <a:lvl2pPr marL="742950" indent="-28575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2pPr>
              <a:lvl3pPr marL="11430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3pPr>
              <a:lvl4pPr marL="16002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4pPr>
              <a:lvl5pPr marL="20574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5pPr>
              <a:lvl6pPr marL="25146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6pPr>
              <a:lvl7pPr marL="29718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7pPr>
              <a:lvl8pPr marL="34290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8pPr>
              <a:lvl9pPr marL="38862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n-US" sz="2300" b="1">
                  <a:solidFill>
                    <a:schemeClr val="tx1"/>
                  </a:solidFill>
                  <a:effectLst/>
                  <a:latin typeface="Symbol" pitchFamily="18" charset="2"/>
                </a:rPr>
                <a:t>m</a:t>
              </a:r>
              <a:r>
                <a:rPr lang="en-US" sz="2300" b="1">
                  <a:solidFill>
                    <a:schemeClr val="tx1"/>
                  </a:solidFill>
                  <a:effectLst/>
                </a:rPr>
                <a:t>eV</a:t>
              </a:r>
              <a:endParaRPr lang="de-DE" sz="2300" b="1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2" name="Text Box 358"/>
            <p:cNvSpPr txBox="1">
              <a:spLocks noChangeArrowheads="1"/>
            </p:cNvSpPr>
            <p:nvPr/>
          </p:nvSpPr>
          <p:spPr bwMode="auto">
            <a:xfrm>
              <a:off x="100" y="1506"/>
              <a:ext cx="512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7530" tIns="48765" rIns="97530" bIns="48765">
              <a:spAutoFit/>
            </a:bodyPr>
            <a:lstStyle>
              <a:lvl1pPr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1pPr>
              <a:lvl2pPr marL="742950" indent="-28575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2pPr>
              <a:lvl3pPr marL="11430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3pPr>
              <a:lvl4pPr marL="16002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4pPr>
              <a:lvl5pPr marL="20574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5pPr>
              <a:lvl6pPr marL="25146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6pPr>
              <a:lvl7pPr marL="29718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7pPr>
              <a:lvl8pPr marL="34290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8pPr>
              <a:lvl9pPr marL="38862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9pPr>
            </a:lstStyle>
            <a:p>
              <a:pPr algn="l" eaLnBrk="1" hangingPunct="1"/>
              <a:r>
                <a:rPr lang="en-US" sz="2300" b="1">
                  <a:solidFill>
                    <a:schemeClr val="tx1"/>
                  </a:solidFill>
                  <a:effectLst/>
                </a:rPr>
                <a:t>m</a:t>
              </a:r>
              <a:r>
                <a:rPr lang="en-US" sz="2600" b="1" baseline="-25000">
                  <a:solidFill>
                    <a:schemeClr val="tx1"/>
                  </a:solidFill>
                  <a:effectLst/>
                </a:rPr>
                <a:t>a</a:t>
              </a:r>
              <a:endParaRPr lang="de-DE" sz="2600" b="1" baseline="-25000"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73" name="Group 359"/>
            <p:cNvGrpSpPr>
              <a:grpSpLocks/>
            </p:cNvGrpSpPr>
            <p:nvPr/>
          </p:nvGrpSpPr>
          <p:grpSpPr bwMode="auto">
            <a:xfrm flipH="1">
              <a:off x="5664" y="1680"/>
              <a:ext cx="384" cy="143"/>
              <a:chOff x="2880" y="3360"/>
              <a:chExt cx="2400" cy="240"/>
            </a:xfrm>
          </p:grpSpPr>
          <p:sp>
            <p:nvSpPr>
              <p:cNvPr id="88" name="Line 360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Line 361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Line 362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Line 363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Line 364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Line 365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Line 366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Line 367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Line 368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Line 369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Line 370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4" name="Group 371"/>
            <p:cNvGrpSpPr>
              <a:grpSpLocks/>
            </p:cNvGrpSpPr>
            <p:nvPr/>
          </p:nvGrpSpPr>
          <p:grpSpPr bwMode="auto">
            <a:xfrm>
              <a:off x="5376" y="1152"/>
              <a:ext cx="384" cy="143"/>
              <a:chOff x="2880" y="3360"/>
              <a:chExt cx="2400" cy="240"/>
            </a:xfrm>
          </p:grpSpPr>
          <p:sp>
            <p:nvSpPr>
              <p:cNvPr id="77" name="Line 372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Line 373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Line 374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0" name="Line 375"/>
              <p:cNvSpPr>
                <a:spLocks noChangeShapeType="1"/>
              </p:cNvSpPr>
              <p:nvPr/>
            </p:nvSpPr>
            <p:spPr bwMode="auto">
              <a:xfrm>
                <a:off x="36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Line 376"/>
              <p:cNvSpPr>
                <a:spLocks noChangeShapeType="1"/>
              </p:cNvSpPr>
              <p:nvPr/>
            </p:nvSpPr>
            <p:spPr bwMode="auto">
              <a:xfrm>
                <a:off x="40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" name="Line 377"/>
              <p:cNvSpPr>
                <a:spLocks noChangeShapeType="1"/>
              </p:cNvSpPr>
              <p:nvPr/>
            </p:nvSpPr>
            <p:spPr bwMode="auto">
              <a:xfrm>
                <a:off x="4324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Line 378"/>
              <p:cNvSpPr>
                <a:spLocks noChangeShapeType="1"/>
              </p:cNvSpPr>
              <p:nvPr/>
            </p:nvSpPr>
            <p:spPr bwMode="auto">
              <a:xfrm>
                <a:off x="455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Line 379"/>
              <p:cNvSpPr>
                <a:spLocks noChangeShapeType="1"/>
              </p:cNvSpPr>
              <p:nvPr/>
            </p:nvSpPr>
            <p:spPr bwMode="auto">
              <a:xfrm>
                <a:off x="47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Line 380"/>
              <p:cNvSpPr>
                <a:spLocks noChangeShapeType="1"/>
              </p:cNvSpPr>
              <p:nvPr/>
            </p:nvSpPr>
            <p:spPr bwMode="auto">
              <a:xfrm>
                <a:off x="5049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Line 381"/>
              <p:cNvSpPr>
                <a:spLocks noChangeShapeType="1"/>
              </p:cNvSpPr>
              <p:nvPr/>
            </p:nvSpPr>
            <p:spPr bwMode="auto">
              <a:xfrm>
                <a:off x="5168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Line 382"/>
              <p:cNvSpPr>
                <a:spLocks noChangeShapeType="1"/>
              </p:cNvSpPr>
              <p:nvPr/>
            </p:nvSpPr>
            <p:spPr bwMode="auto">
              <a:xfrm>
                <a:off x="4905" y="33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5" name="Text Box 383"/>
            <p:cNvSpPr txBox="1">
              <a:spLocks noChangeArrowheads="1"/>
            </p:cNvSpPr>
            <p:nvPr/>
          </p:nvSpPr>
          <p:spPr bwMode="auto">
            <a:xfrm>
              <a:off x="5343" y="1392"/>
              <a:ext cx="6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/>
            <a:lstStyle>
              <a:lvl1pPr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1pPr>
              <a:lvl2pPr marL="742950" indent="-28575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2pPr>
              <a:lvl3pPr marL="11430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3pPr>
              <a:lvl4pPr marL="16002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4pPr>
              <a:lvl5pPr marL="20574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5pPr>
              <a:lvl6pPr marL="25146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6pPr>
              <a:lvl7pPr marL="29718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7pPr>
              <a:lvl8pPr marL="34290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8pPr>
              <a:lvl9pPr marL="38862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n-US" sz="2300" b="1">
                  <a:solidFill>
                    <a:schemeClr val="tx1"/>
                  </a:solidFill>
                  <a:effectLst/>
                </a:rPr>
                <a:t>neV</a:t>
              </a:r>
              <a:endParaRPr lang="de-DE" sz="2300" b="1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6" name="Text Box 384"/>
            <p:cNvSpPr txBox="1">
              <a:spLocks noChangeArrowheads="1"/>
            </p:cNvSpPr>
            <p:nvPr/>
          </p:nvSpPr>
          <p:spPr bwMode="auto">
            <a:xfrm>
              <a:off x="5075" y="864"/>
              <a:ext cx="625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/>
            <a:lstStyle>
              <a:lvl1pPr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1pPr>
              <a:lvl2pPr marL="742950" indent="-28575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2pPr>
              <a:lvl3pPr marL="11430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3pPr>
              <a:lvl4pPr marL="16002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4pPr>
              <a:lvl5pPr marL="2057400" indent="-228600" defTabSz="974725" eaLnBrk="0" hangingPunct="0"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5pPr>
              <a:lvl6pPr marL="25146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6pPr>
              <a:lvl7pPr marL="29718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7pPr>
              <a:lvl8pPr marL="34290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8pPr>
              <a:lvl9pPr marL="3886200" indent="-228600" algn="ctr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en-US" sz="2300" b="1">
                  <a:solidFill>
                    <a:schemeClr val="tx1"/>
                  </a:solidFill>
                  <a:effectLst/>
                </a:rPr>
                <a:t>10</a:t>
              </a:r>
              <a:r>
                <a:rPr lang="en-US" sz="2600" b="1" baseline="30000">
                  <a:solidFill>
                    <a:schemeClr val="tx1"/>
                  </a:solidFill>
                  <a:effectLst/>
                </a:rPr>
                <a:t>15</a:t>
              </a:r>
              <a:r>
                <a:rPr lang="en-US" sz="2800" b="1" baseline="30000">
                  <a:solidFill>
                    <a:schemeClr val="tx1"/>
                  </a:solidFill>
                  <a:effectLst/>
                </a:rPr>
                <a:t>  </a:t>
              </a:r>
              <a:endParaRPr lang="de-DE" sz="2800" b="1" baseline="3000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85" name="Rectangle 384"/>
          <p:cNvSpPr>
            <a:spLocks noChangeArrowheads="1"/>
          </p:cNvSpPr>
          <p:nvPr/>
        </p:nvSpPr>
        <p:spPr bwMode="auto">
          <a:xfrm>
            <a:off x="1" y="5904409"/>
            <a:ext cx="4464446" cy="575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/>
          <a:p>
            <a:pPr algn="r" defTabSz="921018">
              <a:lnSpc>
                <a:spcPct val="80000"/>
              </a:lnSpc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Globular clusters (helium ignition)</a:t>
            </a:r>
          </a:p>
          <a:p>
            <a:pPr algn="r" defTabSz="921018">
              <a:lnSpc>
                <a:spcPct val="80000"/>
              </a:lnSpc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(a-e coupling)</a:t>
            </a:r>
            <a:endParaRPr lang="de-DE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8" name="Rectangle 387"/>
          <p:cNvSpPr>
            <a:spLocks noChangeArrowheads="1"/>
          </p:cNvSpPr>
          <p:nvPr/>
        </p:nvSpPr>
        <p:spPr bwMode="auto">
          <a:xfrm>
            <a:off x="6192731" y="3744027"/>
            <a:ext cx="3024293" cy="57599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algn="l" defTabSz="921018">
              <a:lnSpc>
                <a:spcPct val="80000"/>
              </a:lnSpc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Too much cold dark matter</a:t>
            </a:r>
          </a:p>
          <a:p>
            <a:pPr algn="l" defTabSz="921018">
              <a:lnSpc>
                <a:spcPct val="80000"/>
              </a:lnSpc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(misalignment with </a:t>
            </a: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Q</a:t>
            </a:r>
            <a:r>
              <a:rPr lang="en-US" b="1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1)</a:t>
            </a:r>
            <a:endParaRPr lang="de-DE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3" name="Line 6"/>
          <p:cNvSpPr>
            <a:spLocks noChangeShapeType="1"/>
          </p:cNvSpPr>
          <p:nvPr/>
        </p:nvSpPr>
        <p:spPr bwMode="auto">
          <a:xfrm flipH="1">
            <a:off x="5040313" y="2807897"/>
            <a:ext cx="259" cy="93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386" name="Rectangle 385"/>
          <p:cNvSpPr>
            <a:spLocks noChangeArrowheads="1"/>
          </p:cNvSpPr>
          <p:nvPr/>
        </p:nvSpPr>
        <p:spPr bwMode="auto">
          <a:xfrm>
            <a:off x="5040700" y="3744027"/>
            <a:ext cx="1151990" cy="57599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/>
          <a:p>
            <a:pPr algn="l" defTabSz="921018">
              <a:lnSpc>
                <a:spcPct val="80000"/>
              </a:lnSpc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String/DW</a:t>
            </a:r>
          </a:p>
          <a:p>
            <a:pPr algn="l" defTabSz="921018">
              <a:lnSpc>
                <a:spcPct val="80000"/>
              </a:lnSpc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</a:t>
            </a:r>
            <a:endParaRPr lang="de-DE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7" name="Rectangle 386"/>
          <p:cNvSpPr>
            <a:spLocks noChangeArrowheads="1"/>
          </p:cNvSpPr>
          <p:nvPr/>
        </p:nvSpPr>
        <p:spPr bwMode="auto">
          <a:xfrm>
            <a:off x="7920972" y="4464209"/>
            <a:ext cx="1296052" cy="57599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/>
          <a:p>
            <a:pPr algn="l" defTabSz="921018">
              <a:lnSpc>
                <a:spcPct val="80000"/>
              </a:lnSpc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Anthropic</a:t>
            </a:r>
          </a:p>
          <a:p>
            <a:pPr algn="l" defTabSz="921018">
              <a:lnSpc>
                <a:spcPct val="80000"/>
              </a:lnSpc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</a:t>
            </a:r>
            <a:endParaRPr lang="de-DE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85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Diffuse Supernova Axion Background (DSAB)</a:t>
            </a:r>
          </a:p>
        </p:txBody>
      </p:sp>
      <p:pic>
        <p:nvPicPr>
          <p:cNvPr id="3" name="Picture 3" descr="C:\Users\Georg Raffelt\Desktop\ds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2" y="2343582"/>
            <a:ext cx="4320480" cy="423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52529" y="5393687"/>
            <a:ext cx="4320480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effectLst/>
              </a:rPr>
              <a:t>Raffelt, Redondo &amp; Viaux</a:t>
            </a:r>
          </a:p>
          <a:p>
            <a:r>
              <a:rPr lang="en-US" sz="2000"/>
              <a:t>arXiv:1110.6397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4016" y="719998"/>
            <a:ext cx="8928993" cy="15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  <a:effectLst/>
              </a:rPr>
              <a:t> Neutrinos from all core-collapse SNe comparable to photons from all stars</a:t>
            </a:r>
          </a:p>
          <a:p>
            <a:pPr algn="l"/>
            <a:endParaRPr lang="en-US" sz="500">
              <a:solidFill>
                <a:srgbClr val="003399"/>
              </a:solidFill>
            </a:endParaRPr>
          </a:p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  <a:effectLst/>
              </a:rPr>
              <a:t> Diffuse Supernova Neutrino Background (DSNB) similar energy density as</a:t>
            </a:r>
          </a:p>
          <a:p>
            <a:pPr algn="l"/>
            <a:r>
              <a:rPr lang="en-US" sz="2000">
                <a:solidFill>
                  <a:srgbClr val="003399"/>
                </a:solidFill>
                <a:effectLst/>
              </a:rPr>
              <a:t>   extra-galactic background light (EBL), approx 10%  of CMB energy density </a:t>
            </a:r>
          </a:p>
          <a:p>
            <a:pPr algn="l"/>
            <a:endParaRPr lang="en-US" sz="500">
              <a:solidFill>
                <a:srgbClr val="003399"/>
              </a:solidFill>
            </a:endParaRPr>
          </a:p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  <a:effectLst/>
              </a:rPr>
              <a:t> DSNB probably next astro neutrinos to be measured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8"/>
              <p:cNvSpPr>
                <a:spLocks noChangeArrowheads="1"/>
              </p:cNvSpPr>
              <p:nvPr/>
            </p:nvSpPr>
            <p:spPr bwMode="auto">
              <a:xfrm>
                <a:off x="4752529" y="2276992"/>
                <a:ext cx="4320480" cy="1871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402" tIns="43201" rIns="86402" bIns="43201"/>
              <a:lstStyle/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  <a:effectLst/>
                  </a:rPr>
                  <a:t> Axions with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3399"/>
                        </a:solidFill>
                        <a:effectLst/>
                        <a:latin typeface="Cambria Math"/>
                      </a:rPr>
                      <m:t>𝑚</m:t>
                    </m:r>
                    <m:r>
                      <a:rPr lang="en-US" sz="2800" i="1" baseline="-25000">
                        <a:solidFill>
                          <a:srgbClr val="003399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srgbClr val="003399"/>
                        </a:solidFill>
                        <a:effectLst/>
                        <a:latin typeface="Cambria Math"/>
                      </a:rPr>
                      <m:t> ~ 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3399"/>
                        </a:solidFill>
                        <a:effectLst/>
                      </a:rPr>
                      <m:t>10 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3399"/>
                        </a:solidFill>
                        <a:effectLst/>
                      </a:rPr>
                      <m:t>meV</m:t>
                    </m:r>
                  </m:oMath>
                </a14:m>
                <a:endParaRPr lang="en-US" sz="2000">
                  <a:solidFill>
                    <a:srgbClr val="003399"/>
                  </a:solidFill>
                  <a:effectLst/>
                </a:endParaRPr>
              </a:p>
              <a:p>
                <a:pPr algn="l"/>
                <a:r>
                  <a:rPr lang="en-US" sz="2000">
                    <a:solidFill>
                      <a:srgbClr val="003399"/>
                    </a:solidFill>
                    <a:effectLst/>
                  </a:rPr>
                  <a:t>   near SN 1987A energy-loss limit</a:t>
                </a:r>
              </a:p>
              <a:p>
                <a:pPr algn="l"/>
                <a:endParaRPr lang="en-US" sz="500">
                  <a:solidFill>
                    <a:srgbClr val="003399"/>
                  </a:solidFill>
                </a:endParaRPr>
              </a:p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  <a:effectLst/>
                  </a:rPr>
                  <a:t> Provide DSAB with compable</a:t>
                </a:r>
              </a:p>
              <a:p>
                <a:pPr algn="l"/>
                <a:r>
                  <a:rPr lang="en-US" sz="2000">
                    <a:solidFill>
                      <a:srgbClr val="003399"/>
                    </a:solidFill>
                    <a:effectLst/>
                  </a:rPr>
                  <a:t>   energy density as DSNB and EBL</a:t>
                </a:r>
              </a:p>
              <a:p>
                <a:pPr algn="l"/>
                <a:endParaRPr lang="en-US" sz="500">
                  <a:solidFill>
                    <a:srgbClr val="003399"/>
                  </a:solidFill>
                </a:endParaRPr>
              </a:p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  <a:effectLst/>
                  </a:rPr>
                  <a:t> No obvious detection channel</a:t>
                </a:r>
              </a:p>
            </p:txBody>
          </p:sp>
        </mc:Choice>
        <mc:Fallback xmlns="">
          <p:sp>
            <p:nvSpPr>
              <p:cNvPr id="6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2529" y="2276992"/>
                <a:ext cx="4320480" cy="1871993"/>
              </a:xfrm>
              <a:prstGeom prst="rect">
                <a:avLst/>
              </a:prstGeom>
              <a:blipFill rotWithShape="1">
                <a:blip r:embed="rId3"/>
                <a:stretch>
                  <a:fillRect l="-1695" t="-22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96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0" y="183354"/>
            <a:ext cx="6481762" cy="6481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Supernova Remnant in Cas A (SN 1667</a:t>
            </a:r>
            <a:r>
              <a:rPr lang="en-US" sz="800"/>
              <a:t> </a:t>
            </a:r>
            <a:r>
              <a:rPr lang="en-US"/>
              <a:t>?)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392324" y="5904327"/>
            <a:ext cx="2088216" cy="683997"/>
          </a:xfrm>
          <a:prstGeom prst="wedgeRectCallout">
            <a:avLst>
              <a:gd name="adj1" fmla="val -71025"/>
              <a:gd name="adj2" fmla="val -376326"/>
            </a:avLst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lIns="97530" tIns="48765" rIns="97530" bIns="48765"/>
          <a:lstStyle/>
          <a:p>
            <a:pPr defTabSz="921018"/>
            <a:r>
              <a:rPr lang="en-US" sz="2000" smtClean="0">
                <a:solidFill>
                  <a:srgbClr val="FFCC00"/>
                </a:solidFill>
                <a:latin typeface="+mj-lt"/>
              </a:rPr>
              <a:t>Non-pulsar</a:t>
            </a:r>
          </a:p>
          <a:p>
            <a:pPr defTabSz="921018"/>
            <a:r>
              <a:rPr lang="en-US" sz="2000" smtClean="0">
                <a:solidFill>
                  <a:srgbClr val="FFCC00"/>
                </a:solidFill>
                <a:latin typeface="+mj-lt"/>
              </a:rPr>
              <a:t>compact remnant</a:t>
            </a:r>
            <a:endParaRPr lang="en-US" sz="200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272926" y="719607"/>
            <a:ext cx="1584176" cy="71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Chandra </a:t>
            </a:r>
          </a:p>
          <a:p>
            <a:r>
              <a:rPr lang="en-US" sz="1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x-ray image</a:t>
            </a:r>
          </a:p>
        </p:txBody>
      </p:sp>
    </p:spTree>
    <p:extLst>
      <p:ext uri="{BB962C8B-B14F-4D97-AF65-F5344CB8AC3E}">
        <p14:creationId xmlns:p14="http://schemas.microsoft.com/office/powerpoint/2010/main" val="172869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Flavor Oscillations</a:t>
            </a:r>
            <a:endParaRPr lang="en-US"/>
          </a:p>
        </p:txBody>
      </p:sp>
      <p:pic>
        <p:nvPicPr>
          <p:cNvPr id="3" name="Picture 3" descr="C:\Users\Georg Raffelt\Desktop\s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" y="492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4016" y="5471980"/>
            <a:ext cx="8928993" cy="115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Neutrino Flavor Oscillations</a:t>
            </a:r>
          </a:p>
        </p:txBody>
      </p:sp>
    </p:spTree>
    <p:extLst>
      <p:ext uri="{BB962C8B-B14F-4D97-AF65-F5344CB8AC3E}">
        <p14:creationId xmlns:p14="http://schemas.microsoft.com/office/powerpoint/2010/main" val="34924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71439" y="720411"/>
            <a:ext cx="9073703" cy="25195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</a:t>
            </a: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1882" y="3383977"/>
            <a:ext cx="5471400" cy="31676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Three-Flavor Neutrino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439" y="1439707"/>
                <a:ext cx="9074150" cy="1033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𝛿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𝛿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9" y="1439707"/>
                <a:ext cx="9074150" cy="10336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142" y="719607"/>
                <a:ext cx="9072000" cy="7201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2000" smtClean="0">
                    <a:solidFill>
                      <a:srgbClr val="003399"/>
                    </a:solidFill>
                  </a:rPr>
                  <a:t>Three mixing angles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3399"/>
                    </a:solidFill>
                  </a:rPr>
                  <a:t>,</a:t>
                </a:r>
                <a:r>
                  <a:rPr lang="en-US" sz="2000">
                    <a:solidFill>
                      <a:srgbClr val="003399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3399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3399"/>
                    </a:solidFill>
                  </a:rPr>
                  <a:t> (Euler angles for 3D rotation),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000" i="1">
                        <a:solidFill>
                          <a:srgbClr val="003399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3399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000" smtClean="0">
                    <a:solidFill>
                      <a:srgbClr val="003399"/>
                    </a:solidFill>
                  </a:rPr>
                  <a:t>,</a:t>
                </a: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a CP-violating “Dirac phase”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/>
                      </a:rPr>
                      <m:t>𝛿</m:t>
                    </m:r>
                  </m:oMath>
                </a14:m>
                <a:r>
                  <a:rPr lang="en-US" sz="2000" smtClean="0">
                    <a:solidFill>
                      <a:srgbClr val="003399"/>
                    </a:solidFill>
                  </a:rPr>
                  <a:t>, and two “Majorana phases”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3399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2000" smtClean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" y="719607"/>
                <a:ext cx="9072000" cy="720100"/>
              </a:xfrm>
              <a:prstGeom prst="rect">
                <a:avLst/>
              </a:prstGeom>
              <a:blipFill rotWithShape="1">
                <a:blip r:embed="rId3"/>
                <a:stretch>
                  <a:fillRect l="-739" t="-3390" b="-1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8583" y="2159807"/>
                <a:ext cx="1673855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                  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83" y="2159807"/>
                <a:ext cx="1673855" cy="4227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36252" y="2159807"/>
                <a:ext cx="2340704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                               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252" y="2159807"/>
                <a:ext cx="2340704" cy="4227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94957" y="2159807"/>
                <a:ext cx="1673855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                  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957" y="2159807"/>
                <a:ext cx="1673855" cy="4227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68812" y="2159807"/>
                <a:ext cx="1673855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                  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812" y="2159807"/>
                <a:ext cx="1673855" cy="4227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3992" y="2519857"/>
                <a:ext cx="1849865" cy="3600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39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∘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23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53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92" y="2519857"/>
                <a:ext cx="1849865" cy="360000"/>
              </a:xfrm>
              <a:prstGeom prst="rect">
                <a:avLst/>
              </a:prstGeom>
              <a:blipFill rotWithShape="1">
                <a:blip r:embed="rId8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10394" y="2519857"/>
                <a:ext cx="1586104" cy="3600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∘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11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394" y="2519857"/>
                <a:ext cx="1586104" cy="360000"/>
              </a:xfrm>
              <a:prstGeom prst="rect">
                <a:avLst/>
              </a:prstGeom>
              <a:blipFill rotWithShape="1">
                <a:blip r:embed="rId9"/>
                <a:stretch>
                  <a:fillRect r="-385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07310" y="2519857"/>
                <a:ext cx="1844544" cy="3600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33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∘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37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310" y="2519857"/>
                <a:ext cx="1844544" cy="360000"/>
              </a:xfrm>
              <a:prstGeom prst="rect">
                <a:avLst/>
              </a:prstGeom>
              <a:blipFill rotWithShape="1">
                <a:blip r:embed="rId10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941573" y="2519856"/>
            <a:ext cx="131683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mtClean="0">
                <a:solidFill>
                  <a:srgbClr val="003399"/>
                </a:solidFill>
              </a:rPr>
              <a:t>Relevant for</a:t>
            </a:r>
          </a:p>
          <a:p>
            <a:r>
              <a:rPr lang="en-US" sz="900" smtClean="0">
                <a:solidFill>
                  <a:srgbClr val="003399"/>
                </a:solidFill>
              </a:rPr>
              <a:t> </a:t>
            </a:r>
            <a:r>
              <a:rPr lang="en-US" smtClean="0">
                <a:solidFill>
                  <a:srgbClr val="003399"/>
                </a:solidFill>
              </a:rPr>
              <a:t>0</a:t>
            </a:r>
            <a:r>
              <a:rPr lang="en-US" smtClean="0">
                <a:solidFill>
                  <a:srgbClr val="003399"/>
                </a:solidFill>
                <a:latin typeface="Symbol" pitchFamily="18" charset="2"/>
              </a:rPr>
              <a:t>n</a:t>
            </a:r>
            <a:r>
              <a:rPr lang="en-US" smtClean="0">
                <a:solidFill>
                  <a:srgbClr val="003399"/>
                </a:solidFill>
              </a:rPr>
              <a:t>2</a:t>
            </a:r>
            <a:r>
              <a:rPr lang="en-US" smtClean="0">
                <a:solidFill>
                  <a:srgbClr val="003399"/>
                </a:solidFill>
                <a:latin typeface="Symbol" pitchFamily="18" charset="2"/>
              </a:rPr>
              <a:t>b</a:t>
            </a:r>
            <a:r>
              <a:rPr lang="en-US" smtClean="0">
                <a:solidFill>
                  <a:srgbClr val="003399"/>
                </a:solidFill>
              </a:rPr>
              <a:t> decay</a:t>
            </a:r>
            <a:endParaRPr lang="en-US">
              <a:solidFill>
                <a:srgbClr val="003399"/>
              </a:solidFill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816816" y="2807949"/>
            <a:ext cx="1944216" cy="35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ctr"/>
            <a:r>
              <a:rPr lang="en-US" smtClean="0">
                <a:solidFill>
                  <a:srgbClr val="003399"/>
                </a:solidFill>
                <a:effectLst/>
              </a:rPr>
              <a:t>Atmospheric/LBL-Beams</a:t>
            </a:r>
            <a:endParaRPr lang="en-US">
              <a:solidFill>
                <a:srgbClr val="003399"/>
              </a:solidFill>
              <a:effectLst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952282" y="2807897"/>
            <a:ext cx="1944216" cy="35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ctr"/>
            <a:r>
              <a:rPr lang="en-US" smtClean="0">
                <a:solidFill>
                  <a:srgbClr val="003399"/>
                </a:solidFill>
                <a:effectLst/>
              </a:rPr>
              <a:t>Reactor</a:t>
            </a:r>
            <a:endParaRPr lang="en-US">
              <a:solidFill>
                <a:srgbClr val="003399"/>
              </a:solidFill>
              <a:effectLst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968562" y="2807897"/>
            <a:ext cx="1944216" cy="35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ctr"/>
            <a:r>
              <a:rPr lang="en-US" smtClean="0">
                <a:solidFill>
                  <a:srgbClr val="003399"/>
                </a:solidFill>
                <a:effectLst/>
              </a:rPr>
              <a:t>Solar/KamLAND</a:t>
            </a:r>
            <a:endParaRPr lang="en-US">
              <a:solidFill>
                <a:srgbClr val="003399"/>
              </a:solidFill>
              <a:effectLst/>
            </a:endParaRPr>
          </a:p>
        </p:txBody>
      </p:sp>
      <p:grpSp>
        <p:nvGrpSpPr>
          <p:cNvPr id="24" name="Group 17"/>
          <p:cNvGrpSpPr>
            <a:grpSpLocks/>
          </p:cNvGrpSpPr>
          <p:nvPr/>
        </p:nvGrpSpPr>
        <p:grpSpPr bwMode="auto">
          <a:xfrm>
            <a:off x="360038" y="6191978"/>
            <a:ext cx="1368152" cy="215999"/>
            <a:chOff x="2544" y="2784"/>
            <a:chExt cx="912" cy="144"/>
          </a:xfrm>
        </p:grpSpPr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3072" y="2784"/>
              <a:ext cx="192" cy="144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544" y="2784"/>
              <a:ext cx="528" cy="144"/>
            </a:xfrm>
            <a:prstGeom prst="rect">
              <a:avLst/>
            </a:prstGeom>
            <a:solidFill>
              <a:srgbClr val="C4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320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3264" y="2784"/>
              <a:ext cx="192" cy="14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t</a:t>
              </a:r>
            </a:p>
          </p:txBody>
        </p:sp>
      </p:grpSp>
      <p:grpSp>
        <p:nvGrpSpPr>
          <p:cNvPr id="28" name="Group 21"/>
          <p:cNvGrpSpPr>
            <a:grpSpLocks/>
          </p:cNvGrpSpPr>
          <p:nvPr/>
        </p:nvGrpSpPr>
        <p:grpSpPr bwMode="auto">
          <a:xfrm>
            <a:off x="360038" y="5687980"/>
            <a:ext cx="1368152" cy="215999"/>
            <a:chOff x="3456" y="3024"/>
            <a:chExt cx="912" cy="144"/>
          </a:xfrm>
        </p:grpSpPr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3888" y="3024"/>
              <a:ext cx="240" cy="144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3456" y="3024"/>
              <a:ext cx="432" cy="144"/>
            </a:xfrm>
            <a:prstGeom prst="rect">
              <a:avLst/>
            </a:prstGeom>
            <a:solidFill>
              <a:srgbClr val="C4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320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4128" y="3024"/>
              <a:ext cx="240" cy="14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t</a:t>
              </a:r>
            </a:p>
          </p:txBody>
        </p:sp>
      </p:grpSp>
      <p:grpSp>
        <p:nvGrpSpPr>
          <p:cNvPr id="32" name="Group 25"/>
          <p:cNvGrpSpPr>
            <a:grpSpLocks/>
          </p:cNvGrpSpPr>
          <p:nvPr/>
        </p:nvGrpSpPr>
        <p:grpSpPr bwMode="auto">
          <a:xfrm>
            <a:off x="360038" y="3887986"/>
            <a:ext cx="1368152" cy="215999"/>
            <a:chOff x="4464" y="3024"/>
            <a:chExt cx="912" cy="144"/>
          </a:xfrm>
        </p:grpSpPr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4512" y="3024"/>
              <a:ext cx="432" cy="144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4464" y="3024"/>
              <a:ext cx="48" cy="144"/>
            </a:xfrm>
            <a:prstGeom prst="rect">
              <a:avLst/>
            </a:prstGeom>
            <a:solidFill>
              <a:srgbClr val="C4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3200" anchor="ctr"/>
            <a:lstStyle/>
            <a:p>
              <a:pPr algn="ctr"/>
              <a:endParaRPr lang="en-US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4944" y="3024"/>
              <a:ext cx="432" cy="14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t</a:t>
              </a:r>
            </a:p>
          </p:txBody>
        </p:sp>
      </p:grp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72006" y="6173978"/>
            <a:ext cx="270030" cy="21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>
            <a:lvl1pPr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360038" y="5876979"/>
            <a:ext cx="1368152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/>
          <a:p>
            <a:pPr algn="ctr"/>
            <a:r>
              <a:rPr lang="en-US">
                <a:solidFill>
                  <a:srgbClr val="404040"/>
                </a:solidFill>
              </a:rPr>
              <a:t>Sun</a:t>
            </a:r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72006" y="3383977"/>
            <a:ext cx="1800200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Normal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72006" y="5660980"/>
            <a:ext cx="270030" cy="21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>
            <a:lvl1pPr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90008" y="3869986"/>
            <a:ext cx="270030" cy="21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>
            <a:lvl1pPr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360038" y="4103985"/>
            <a:ext cx="1368152" cy="15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Atmosphere</a:t>
            </a:r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>
            <a:off x="648070" y="5903979"/>
            <a:ext cx="0" cy="287999"/>
          </a:xfrm>
          <a:prstGeom prst="line">
            <a:avLst/>
          </a:prstGeom>
          <a:noFill/>
          <a:ln w="31750">
            <a:solidFill>
              <a:srgbClr val="404040"/>
            </a:solidFill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b"/>
          <a:lstStyle/>
          <a:p>
            <a:pPr algn="ctr">
              <a:defRPr/>
            </a:pPr>
            <a:endParaRPr lang="en-US"/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>
            <a:off x="648070" y="5111981"/>
            <a:ext cx="0" cy="575998"/>
          </a:xfrm>
          <a:prstGeom prst="line">
            <a:avLst/>
          </a:prstGeom>
          <a:noFill/>
          <a:ln w="31750">
            <a:solidFill>
              <a:srgbClr val="40404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b"/>
          <a:lstStyle/>
          <a:p>
            <a:pPr algn="ctr">
              <a:defRPr/>
            </a:pPr>
            <a:endParaRPr lang="en-US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 flipV="1">
            <a:off x="648070" y="4103985"/>
            <a:ext cx="0" cy="647998"/>
          </a:xfrm>
          <a:prstGeom prst="line">
            <a:avLst/>
          </a:prstGeom>
          <a:noFill/>
          <a:ln w="31750">
            <a:solidFill>
              <a:srgbClr val="40404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b"/>
          <a:lstStyle/>
          <a:p>
            <a:pPr algn="ctr">
              <a:defRPr/>
            </a:pPr>
            <a:endParaRPr lang="en-US"/>
          </a:p>
        </p:txBody>
      </p:sp>
      <p:grpSp>
        <p:nvGrpSpPr>
          <p:cNvPr id="45" name="Group 38"/>
          <p:cNvGrpSpPr>
            <a:grpSpLocks/>
          </p:cNvGrpSpPr>
          <p:nvPr/>
        </p:nvGrpSpPr>
        <p:grpSpPr bwMode="auto">
          <a:xfrm>
            <a:off x="2304254" y="4391984"/>
            <a:ext cx="1368152" cy="215999"/>
            <a:chOff x="2544" y="2784"/>
            <a:chExt cx="912" cy="144"/>
          </a:xfrm>
        </p:grpSpPr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3072" y="2784"/>
              <a:ext cx="192" cy="144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2544" y="2784"/>
              <a:ext cx="528" cy="144"/>
            </a:xfrm>
            <a:prstGeom prst="rect">
              <a:avLst/>
            </a:prstGeom>
            <a:solidFill>
              <a:srgbClr val="C4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320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48" name="Rectangle 41"/>
            <p:cNvSpPr>
              <a:spLocks noChangeArrowheads="1"/>
            </p:cNvSpPr>
            <p:nvPr/>
          </p:nvSpPr>
          <p:spPr bwMode="auto">
            <a:xfrm>
              <a:off x="3264" y="2784"/>
              <a:ext cx="192" cy="14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t</a:t>
              </a:r>
            </a:p>
          </p:txBody>
        </p:sp>
      </p:grpSp>
      <p:grpSp>
        <p:nvGrpSpPr>
          <p:cNvPr id="49" name="Group 42"/>
          <p:cNvGrpSpPr>
            <a:grpSpLocks/>
          </p:cNvGrpSpPr>
          <p:nvPr/>
        </p:nvGrpSpPr>
        <p:grpSpPr bwMode="auto">
          <a:xfrm>
            <a:off x="2304254" y="3887986"/>
            <a:ext cx="1368152" cy="215999"/>
            <a:chOff x="3456" y="3024"/>
            <a:chExt cx="912" cy="144"/>
          </a:xfrm>
        </p:grpSpPr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>
              <a:off x="3888" y="3024"/>
              <a:ext cx="240" cy="144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51" name="Rectangle 44"/>
            <p:cNvSpPr>
              <a:spLocks noChangeArrowheads="1"/>
            </p:cNvSpPr>
            <p:nvPr/>
          </p:nvSpPr>
          <p:spPr bwMode="auto">
            <a:xfrm>
              <a:off x="3456" y="3024"/>
              <a:ext cx="432" cy="144"/>
            </a:xfrm>
            <a:prstGeom prst="rect">
              <a:avLst/>
            </a:prstGeom>
            <a:solidFill>
              <a:srgbClr val="C4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320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4128" y="3024"/>
              <a:ext cx="240" cy="14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t</a:t>
              </a:r>
            </a:p>
          </p:txBody>
        </p:sp>
      </p:grpSp>
      <p:grpSp>
        <p:nvGrpSpPr>
          <p:cNvPr id="53" name="Group 46"/>
          <p:cNvGrpSpPr>
            <a:grpSpLocks/>
          </p:cNvGrpSpPr>
          <p:nvPr/>
        </p:nvGrpSpPr>
        <p:grpSpPr bwMode="auto">
          <a:xfrm>
            <a:off x="2286252" y="6191978"/>
            <a:ext cx="1368152" cy="215999"/>
            <a:chOff x="4464" y="3024"/>
            <a:chExt cx="912" cy="144"/>
          </a:xfrm>
        </p:grpSpPr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4512" y="3024"/>
              <a:ext cx="432" cy="144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55" name="Rectangle 48"/>
            <p:cNvSpPr>
              <a:spLocks noChangeArrowheads="1"/>
            </p:cNvSpPr>
            <p:nvPr/>
          </p:nvSpPr>
          <p:spPr bwMode="auto">
            <a:xfrm>
              <a:off x="4464" y="3024"/>
              <a:ext cx="48" cy="144"/>
            </a:xfrm>
            <a:prstGeom prst="rect">
              <a:avLst/>
            </a:prstGeom>
            <a:solidFill>
              <a:srgbClr val="C4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3200" anchor="ctr"/>
            <a:lstStyle/>
            <a:p>
              <a:pPr algn="ctr"/>
              <a:endParaRPr lang="en-US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4944" y="3024"/>
              <a:ext cx="432" cy="14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t</a:t>
              </a:r>
            </a:p>
          </p:txBody>
        </p:sp>
      </p:grpSp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2016222" y="4373984"/>
            <a:ext cx="270030" cy="21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>
            <a:lvl1pPr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58" name="Rectangle 51"/>
          <p:cNvSpPr>
            <a:spLocks noChangeArrowheads="1"/>
          </p:cNvSpPr>
          <p:nvPr/>
        </p:nvSpPr>
        <p:spPr bwMode="auto">
          <a:xfrm>
            <a:off x="2304254" y="4076985"/>
            <a:ext cx="1368152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/>
          <a:p>
            <a:pPr algn="ctr"/>
            <a:r>
              <a:rPr lang="en-US">
                <a:solidFill>
                  <a:srgbClr val="404040"/>
                </a:solidFill>
              </a:rPr>
              <a:t>Sun</a:t>
            </a:r>
          </a:p>
        </p:txBody>
      </p:sp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2016222" y="3383977"/>
            <a:ext cx="1800200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Inverted</a:t>
            </a:r>
          </a:p>
        </p:txBody>
      </p:sp>
      <p:sp>
        <p:nvSpPr>
          <p:cNvPr id="60" name="Text Box 53"/>
          <p:cNvSpPr txBox="1">
            <a:spLocks noChangeArrowheads="1"/>
          </p:cNvSpPr>
          <p:nvPr/>
        </p:nvSpPr>
        <p:spPr bwMode="auto">
          <a:xfrm>
            <a:off x="2016222" y="3860986"/>
            <a:ext cx="270030" cy="21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>
            <a:lvl1pPr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1"/>
                </a:solidFill>
                <a:latin typeface="+mn-lt"/>
              </a:rPr>
              <a:t>2</a:t>
            </a:r>
          </a:p>
        </p:txBody>
      </p:sp>
      <p:sp>
        <p:nvSpPr>
          <p:cNvPr id="61" name="Text Box 54"/>
          <p:cNvSpPr txBox="1">
            <a:spLocks noChangeArrowheads="1"/>
          </p:cNvSpPr>
          <p:nvPr/>
        </p:nvSpPr>
        <p:spPr bwMode="auto">
          <a:xfrm>
            <a:off x="2016222" y="6173978"/>
            <a:ext cx="270030" cy="21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>
            <a:lvl1pPr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1"/>
                </a:solidFill>
                <a:latin typeface="+mn-lt"/>
              </a:rPr>
              <a:t>3</a:t>
            </a:r>
          </a:p>
        </p:txBody>
      </p:sp>
      <p:sp>
        <p:nvSpPr>
          <p:cNvPr id="62" name="Rectangle 55"/>
          <p:cNvSpPr>
            <a:spLocks noChangeArrowheads="1"/>
          </p:cNvSpPr>
          <p:nvPr/>
        </p:nvSpPr>
        <p:spPr bwMode="auto">
          <a:xfrm>
            <a:off x="2304254" y="4607983"/>
            <a:ext cx="1368152" cy="15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Atmosphere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Line 56"/>
          <p:cNvSpPr>
            <a:spLocks noChangeShapeType="1"/>
          </p:cNvSpPr>
          <p:nvPr/>
        </p:nvSpPr>
        <p:spPr bwMode="auto">
          <a:xfrm>
            <a:off x="3384342" y="4103985"/>
            <a:ext cx="0" cy="287999"/>
          </a:xfrm>
          <a:prstGeom prst="line">
            <a:avLst/>
          </a:prstGeom>
          <a:noFill/>
          <a:ln w="31750">
            <a:solidFill>
              <a:srgbClr val="404040"/>
            </a:solidFill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b"/>
          <a:lstStyle/>
          <a:p>
            <a:pPr algn="ctr">
              <a:defRPr/>
            </a:pPr>
            <a:endParaRPr lang="en-US"/>
          </a:p>
        </p:txBody>
      </p:sp>
      <p:sp>
        <p:nvSpPr>
          <p:cNvPr id="64" name="Line 57"/>
          <p:cNvSpPr>
            <a:spLocks noChangeShapeType="1"/>
          </p:cNvSpPr>
          <p:nvPr/>
        </p:nvSpPr>
        <p:spPr bwMode="auto">
          <a:xfrm>
            <a:off x="3384342" y="5615980"/>
            <a:ext cx="0" cy="575998"/>
          </a:xfrm>
          <a:prstGeom prst="line">
            <a:avLst/>
          </a:prstGeom>
          <a:noFill/>
          <a:ln w="31750">
            <a:solidFill>
              <a:srgbClr val="40404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b"/>
          <a:lstStyle/>
          <a:p>
            <a:pPr algn="ctr">
              <a:defRPr/>
            </a:pPr>
            <a:endParaRPr lang="en-US"/>
          </a:p>
        </p:txBody>
      </p:sp>
      <p:sp>
        <p:nvSpPr>
          <p:cNvPr id="65" name="Line 58"/>
          <p:cNvSpPr>
            <a:spLocks noChangeShapeType="1"/>
          </p:cNvSpPr>
          <p:nvPr/>
        </p:nvSpPr>
        <p:spPr bwMode="auto">
          <a:xfrm flipV="1">
            <a:off x="3384342" y="4607983"/>
            <a:ext cx="0" cy="647998"/>
          </a:xfrm>
          <a:prstGeom prst="line">
            <a:avLst/>
          </a:prstGeom>
          <a:noFill/>
          <a:ln w="31750">
            <a:solidFill>
              <a:srgbClr val="40404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b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744392" y="3816037"/>
                <a:ext cx="17100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mtClean="0"/>
                  <a:t> </a:t>
                </a:r>
              </a:p>
              <a:p>
                <a:r>
                  <a:rPr lang="en-US" smtClean="0"/>
                  <a:t>72–80 meV</a:t>
                </a:r>
                <a:r>
                  <a:rPr lang="en-US" baseline="30000" smtClean="0"/>
                  <a:t>2</a:t>
                </a:r>
                <a:endParaRPr lang="en-US" baseline="3000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392" y="3816037"/>
                <a:ext cx="1710049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284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3744392" y="5246955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2180–2640 </a:t>
            </a:r>
            <a:r>
              <a:rPr lang="en-US"/>
              <a:t>meV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71" name="Rectangle 59"/>
          <p:cNvSpPr>
            <a:spLocks noChangeArrowheads="1"/>
          </p:cNvSpPr>
          <p:nvPr/>
        </p:nvSpPr>
        <p:spPr bwMode="auto">
          <a:xfrm>
            <a:off x="5688662" y="3383977"/>
            <a:ext cx="3456480" cy="31676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216000" tIns="43201" rIns="86402" bIns="0" anchor="ctr"/>
          <a:lstStyle/>
          <a:p>
            <a:pPr algn="l"/>
            <a:r>
              <a:rPr lang="en-US" sz="2000">
                <a:solidFill>
                  <a:srgbClr val="C00000"/>
                </a:solidFill>
              </a:rPr>
              <a:t>Tasks and Open </a:t>
            </a:r>
            <a:r>
              <a:rPr lang="en-US" sz="2000" smtClean="0">
                <a:solidFill>
                  <a:srgbClr val="C00000"/>
                </a:solidFill>
              </a:rPr>
              <a:t>Questions</a:t>
            </a:r>
            <a:endParaRPr lang="en-US" sz="600" smtClean="0">
              <a:solidFill>
                <a:srgbClr val="C00000"/>
              </a:solidFill>
            </a:endParaRPr>
          </a:p>
          <a:p>
            <a:pPr>
              <a:buFontTx/>
              <a:buChar char="•"/>
            </a:pPr>
            <a:r>
              <a:rPr lang="en-US" sz="2000" smtClean="0">
                <a:solidFill>
                  <a:srgbClr val="C00000"/>
                </a:solidFill>
              </a:rPr>
              <a:t> Precision for all angles</a:t>
            </a:r>
            <a:endParaRPr lang="en-US" sz="2400" baseline="-25000">
              <a:solidFill>
                <a:srgbClr val="C00000"/>
              </a:solidFill>
            </a:endParaRPr>
          </a:p>
          <a:p>
            <a:pPr algn="l">
              <a:buFontTx/>
              <a:buChar char="•"/>
            </a:pPr>
            <a:r>
              <a:rPr lang="en-US" sz="2000">
                <a:solidFill>
                  <a:srgbClr val="C00000"/>
                </a:solidFill>
              </a:rPr>
              <a:t> CP-violating phase </a:t>
            </a:r>
            <a:r>
              <a:rPr lang="en-US" sz="200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en-US" sz="600">
                <a:solidFill>
                  <a:srgbClr val="C00000"/>
                </a:solidFill>
                <a:latin typeface="Symbol" pitchFamily="18" charset="2"/>
              </a:rPr>
              <a:t> </a:t>
            </a:r>
            <a:r>
              <a:rPr lang="en-US" sz="2000">
                <a:solidFill>
                  <a:srgbClr val="C00000"/>
                </a:solidFill>
              </a:rPr>
              <a:t>?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rgbClr val="C00000"/>
                </a:solidFill>
              </a:rPr>
              <a:t> Mass ordering</a:t>
            </a:r>
            <a:r>
              <a:rPr lang="en-US" sz="700">
                <a:solidFill>
                  <a:srgbClr val="C00000"/>
                </a:solidFill>
              </a:rPr>
              <a:t> </a:t>
            </a:r>
            <a:r>
              <a:rPr lang="en-US" sz="2000">
                <a:solidFill>
                  <a:srgbClr val="C00000"/>
                </a:solidFill>
              </a:rPr>
              <a:t>? </a:t>
            </a:r>
          </a:p>
          <a:p>
            <a:pPr algn="l"/>
            <a:r>
              <a:rPr lang="en-US" sz="2000">
                <a:solidFill>
                  <a:srgbClr val="C00000"/>
                </a:solidFill>
              </a:rPr>
              <a:t>  </a:t>
            </a:r>
            <a:r>
              <a:rPr lang="en-US" sz="1200">
                <a:solidFill>
                  <a:srgbClr val="C00000"/>
                </a:solidFill>
              </a:rPr>
              <a:t> </a:t>
            </a:r>
            <a:r>
              <a:rPr lang="en-US" sz="2000">
                <a:solidFill>
                  <a:srgbClr val="C00000"/>
                </a:solidFill>
              </a:rPr>
              <a:t>(normal vs inverted)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rgbClr val="C00000"/>
                </a:solidFill>
              </a:rPr>
              <a:t> Absolute masses</a:t>
            </a:r>
            <a:r>
              <a:rPr lang="en-US" sz="700">
                <a:solidFill>
                  <a:srgbClr val="C00000"/>
                </a:solidFill>
              </a:rPr>
              <a:t> </a:t>
            </a:r>
            <a:r>
              <a:rPr lang="en-US" sz="2000">
                <a:solidFill>
                  <a:srgbClr val="C00000"/>
                </a:solidFill>
              </a:rPr>
              <a:t>?</a:t>
            </a:r>
          </a:p>
          <a:p>
            <a:pPr algn="l"/>
            <a:r>
              <a:rPr lang="en-US" sz="2000">
                <a:solidFill>
                  <a:srgbClr val="C00000"/>
                </a:solidFill>
              </a:rPr>
              <a:t>  </a:t>
            </a:r>
            <a:r>
              <a:rPr lang="en-US" sz="1400">
                <a:solidFill>
                  <a:srgbClr val="C00000"/>
                </a:solidFill>
              </a:rPr>
              <a:t> </a:t>
            </a:r>
            <a:r>
              <a:rPr lang="en-US" sz="2000">
                <a:solidFill>
                  <a:srgbClr val="C00000"/>
                </a:solidFill>
              </a:rPr>
              <a:t>(hierarchical vs degenerate)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rgbClr val="C00000"/>
                </a:solidFill>
              </a:rPr>
              <a:t> Dirac or Majorana</a:t>
            </a:r>
            <a:r>
              <a:rPr lang="en-US" sz="700">
                <a:solidFill>
                  <a:srgbClr val="C00000"/>
                </a:solidFill>
              </a:rPr>
              <a:t> </a:t>
            </a:r>
            <a:r>
              <a:rPr lang="en-US" sz="2000" smtClean="0">
                <a:solidFill>
                  <a:srgbClr val="C00000"/>
                </a:solidFill>
              </a:rPr>
              <a:t>?</a:t>
            </a:r>
          </a:p>
          <a:p>
            <a:pPr algn="l"/>
            <a:endParaRPr lang="en-US" sz="2400" baseline="-25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Neutrino Oscillations in Matter</a:t>
            </a:r>
            <a:endParaRPr lang="en-US"/>
          </a:p>
        </p:txBody>
      </p:sp>
      <p:pic>
        <p:nvPicPr>
          <p:cNvPr id="3" name="Picture 3" descr="C:\Users\Georg Raffelt\Desktop\Pages from p236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"/>
            <a:ext cx="9217025" cy="277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 rot="-1745822">
            <a:off x="433676" y="874787"/>
            <a:ext cx="1979930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 sz="2400" b="1" smtClean="0">
                <a:solidFill>
                  <a:srgbClr val="CC0000"/>
                </a:solidFill>
                <a:effectLst/>
              </a:rPr>
              <a:t>3500 </a:t>
            </a:r>
            <a:r>
              <a:rPr lang="en-US" sz="2400" b="1">
                <a:solidFill>
                  <a:srgbClr val="CC0000"/>
                </a:solidFill>
                <a:effectLst/>
              </a:rPr>
              <a:t>citations</a:t>
            </a:r>
          </a:p>
        </p:txBody>
      </p:sp>
      <p:pic>
        <p:nvPicPr>
          <p:cNvPr id="5" name="Picture 4" descr="C:\Users\Georg Raffelt\Desktop\a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2" y="2951917"/>
            <a:ext cx="2520280" cy="20879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6070" y="5039909"/>
            <a:ext cx="2520280" cy="50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effectLst/>
              </a:rPr>
              <a:t>Lincoln Wolfenstein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84503" y="2807897"/>
            <a:ext cx="5832649" cy="70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0404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>
            <a:noAutofit/>
          </a:bodyPr>
          <a:lstStyle/>
          <a:p>
            <a:pPr algn="l"/>
            <a:r>
              <a:rPr lang="en-US" sz="2200">
                <a:solidFill>
                  <a:srgbClr val="003399"/>
                </a:solidFill>
                <a:effectLst/>
              </a:rPr>
              <a:t>Neutrinos in a medium suffer </a:t>
            </a:r>
            <a:r>
              <a:rPr lang="en-US" sz="2200" smtClean="0">
                <a:solidFill>
                  <a:srgbClr val="003399"/>
                </a:solidFill>
                <a:effectLst/>
              </a:rPr>
              <a:t>flavor-dependent</a:t>
            </a:r>
          </a:p>
          <a:p>
            <a:pPr algn="l"/>
            <a:r>
              <a:rPr lang="en-US" sz="2200" smtClean="0">
                <a:solidFill>
                  <a:srgbClr val="003399"/>
                </a:solidFill>
                <a:effectLst/>
              </a:rPr>
              <a:t>refraction </a:t>
            </a:r>
            <a:endParaRPr lang="en-US" sz="2200">
              <a:solidFill>
                <a:srgbClr val="003399"/>
              </a:solidFill>
              <a:effectLst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717419" y="4281991"/>
            <a:ext cx="5040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509507" y="4281991"/>
            <a:ext cx="504056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717419" y="4281991"/>
            <a:ext cx="7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509508" y="4281991"/>
            <a:ext cx="7920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301596" y="4281991"/>
            <a:ext cx="7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301596" y="4281991"/>
            <a:ext cx="5040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Arc 15"/>
          <p:cNvSpPr>
            <a:spLocks/>
          </p:cNvSpPr>
          <p:nvPr/>
        </p:nvSpPr>
        <p:spPr bwMode="auto">
          <a:xfrm>
            <a:off x="4509508" y="3921992"/>
            <a:ext cx="792088" cy="38099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 w 43200"/>
              <a:gd name="T1" fmla="*/ 22096 h 22096"/>
              <a:gd name="T2" fmla="*/ 43200 w 43200"/>
              <a:gd name="T3" fmla="*/ 21600 h 22096"/>
              <a:gd name="T4" fmla="*/ 21600 w 43200"/>
              <a:gd name="T5" fmla="*/ 21600 h 22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096" fill="none" extrusionOk="0">
                <a:moveTo>
                  <a:pt x="5" y="22096"/>
                </a:moveTo>
                <a:cubicBezTo>
                  <a:pt x="1" y="21930"/>
                  <a:pt x="0" y="217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096" stroke="0" extrusionOk="0">
                <a:moveTo>
                  <a:pt x="5" y="22096"/>
                </a:moveTo>
                <a:cubicBezTo>
                  <a:pt x="1" y="21930"/>
                  <a:pt x="0" y="217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948779" y="4296991"/>
            <a:ext cx="5040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948779" y="4296991"/>
            <a:ext cx="7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7740867" y="4296991"/>
            <a:ext cx="5040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7740867" y="4296991"/>
            <a:ext cx="7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7740867" y="3936992"/>
            <a:ext cx="0" cy="359999"/>
          </a:xfrm>
          <a:prstGeom prst="line">
            <a:avLst/>
          </a:prstGeom>
          <a:noFill/>
          <a:ln w="28575">
            <a:solidFill>
              <a:srgbClr val="0033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Oval 21"/>
          <p:cNvSpPr>
            <a:spLocks noChangeAspect="1" noChangeArrowheads="1"/>
          </p:cNvSpPr>
          <p:nvPr/>
        </p:nvSpPr>
        <p:spPr bwMode="auto">
          <a:xfrm>
            <a:off x="7452835" y="3360994"/>
            <a:ext cx="576064" cy="575998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8028899" y="3657993"/>
            <a:ext cx="0" cy="7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7452835" y="3558993"/>
            <a:ext cx="0" cy="7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614853" y="3485494"/>
            <a:ext cx="266262" cy="35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>
            <a:spAutoFit/>
          </a:bodyPr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sz="1700" b="1">
                <a:solidFill>
                  <a:srgbClr val="CC0000"/>
                </a:solidFill>
              </a:rPr>
              <a:t>f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733367" y="3944493"/>
            <a:ext cx="307940" cy="35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>
            <a:spAutoFit/>
          </a:bodyPr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sz="1700" b="1"/>
              <a:t>Z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447389" y="4065992"/>
            <a:ext cx="319162" cy="40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>
            <a:spAutoFit/>
          </a:bodyPr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tx1"/>
                </a:solidFill>
                <a:effectLst/>
                <a:latin typeface="Symbol" pitchFamily="18" charset="2"/>
              </a:rPr>
              <a:t>n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6065181" y="4065992"/>
            <a:ext cx="319162" cy="40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>
            <a:spAutoFit/>
          </a:bodyPr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tx1"/>
                </a:solidFill>
                <a:effectLst/>
                <a:latin typeface="Symbol" pitchFamily="18" charset="2"/>
              </a:rPr>
              <a:t>n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668248" y="4080992"/>
            <a:ext cx="319162" cy="40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>
            <a:spAutoFit/>
          </a:bodyPr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tx1"/>
                </a:solidFill>
                <a:effectLst/>
                <a:latin typeface="Symbol" pitchFamily="18" charset="2"/>
              </a:rPr>
              <a:t>n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8513454" y="4080992"/>
            <a:ext cx="319162" cy="40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>
            <a:spAutoFit/>
          </a:bodyPr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tx1"/>
                </a:solidFill>
                <a:effectLst/>
                <a:latin typeface="Symbol" pitchFamily="18" charset="2"/>
              </a:rPr>
              <a:t>n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734110" y="3569494"/>
            <a:ext cx="378472" cy="35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>
            <a:spAutoFit/>
          </a:bodyPr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sz="1700" b="1" smtClean="0"/>
              <a:t>W</a:t>
            </a:r>
            <a:endParaRPr lang="en-US" sz="1700" b="1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761536" y="4325491"/>
            <a:ext cx="266262" cy="35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>
            <a:spAutoFit/>
          </a:bodyPr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sz="1700" b="1">
                <a:solidFill>
                  <a:srgbClr val="CC0000"/>
                </a:solidFill>
              </a:rPr>
              <a:t>f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3384342" y="5472329"/>
            <a:ext cx="5832649" cy="4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0404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200">
                <a:solidFill>
                  <a:srgbClr val="003399"/>
                </a:solidFill>
                <a:effectLst/>
              </a:rPr>
              <a:t>Typical density of Earth: </a:t>
            </a:r>
            <a:r>
              <a:rPr lang="en-US" sz="2200" smtClean="0">
                <a:solidFill>
                  <a:srgbClr val="003399"/>
                </a:solidFill>
                <a:effectLst/>
              </a:rPr>
              <a:t> 5 </a:t>
            </a:r>
            <a:r>
              <a:rPr lang="en-US" sz="2200">
                <a:solidFill>
                  <a:srgbClr val="003399"/>
                </a:solidFill>
                <a:effectLst/>
              </a:rPr>
              <a:t>g/cm</a:t>
            </a:r>
            <a:r>
              <a:rPr lang="en-US" sz="2400" baseline="30000">
                <a:solidFill>
                  <a:srgbClr val="003399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97375" y="4680157"/>
                <a:ext cx="4934428" cy="778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/>
                          </a:rPr>
                          <m:t>weak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</m:rad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/>
                          </a:rPr>
                          <m:t>F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×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200">
                                      <a:latin typeface="Cambria Math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200" b="0" i="0" smtClean="0">
                                          <a:latin typeface="Cambria Math"/>
                                        </a:rPr>
                                        <m:t>n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200">
                                          <a:latin typeface="Cambria Math"/>
                                        </a:rPr>
                                        <m:t>n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  <m:r>
                          <a:rPr lang="en-US" sz="2200" b="0" i="1" smtClean="0">
                            <a:latin typeface="Cambria Math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f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/>
                                </a:rPr>
                                <m:t>or</m:t>
                              </m:r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Cambria Math"/>
                                    </a:rPr>
                                    <m:t>e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sz="2200">
                                  <a:latin typeface="Cambria Math"/>
                                </a:rPr>
                                <m:t>f</m:t>
                              </m:r>
                              <m:r>
                                <m:rPr>
                                  <m:nor/>
                                </m:rPr>
                                <a:rPr lang="en-US" sz="2200">
                                  <a:latin typeface="Cambria Math"/>
                                </a:rPr>
                                <m:t>or</m:t>
                              </m:r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200" b="0" i="1" smtClean="0">
                                      <a:latin typeface="Cambria Math"/>
                                    </a:rPr>
                                    <m:t>μ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200" smtClean="0"/>
                  <a:t> </a:t>
                </a:r>
                <a:endParaRPr lang="en-US" sz="220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375" y="4680157"/>
                <a:ext cx="4934428" cy="7787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16402" y="5946539"/>
                <a:ext cx="4399025" cy="461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ambria Math"/>
                            </a:rPr>
                            <m:t>weak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≈2×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−13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/>
                        </a:rPr>
                        <m:t>eV</m:t>
                      </m:r>
                      <m:r>
                        <a:rPr lang="en-US" sz="2200" b="0" i="1" smtClean="0">
                          <a:latin typeface="Cambria Math"/>
                        </a:rPr>
                        <m:t>=0.2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/>
                        </a:rPr>
                        <m:t>peV</m:t>
                      </m:r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402" y="5946539"/>
                <a:ext cx="4399025" cy="461858"/>
              </a:xfrm>
              <a:prstGeom prst="rect">
                <a:avLst/>
              </a:prstGeom>
              <a:blipFill rotWithShape="1"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4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Flavor Oscillations in Core-Collapse Supernovae</a:t>
            </a:r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368631" y="719606"/>
            <a:ext cx="5905031" cy="590503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016149" y="1367697"/>
            <a:ext cx="4608640" cy="4608640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3384339" y="4053797"/>
            <a:ext cx="1872260" cy="914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Neutrino</a:t>
            </a:r>
          </a:p>
          <a:p>
            <a:pPr algn="ctr"/>
            <a:r>
              <a:rPr lang="en-US" sz="2400" smtClean="0">
                <a:solidFill>
                  <a:schemeClr val="tx1"/>
                </a:solidFill>
              </a:rPr>
              <a:t>sphere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79914" y="5112217"/>
            <a:ext cx="2293287" cy="914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MSW region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608510" y="3012052"/>
            <a:ext cx="3456482" cy="129618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Neutrino flux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788923" y="3167947"/>
            <a:ext cx="1008140" cy="10081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Rectangle 19"/>
          <p:cNvSpPr/>
          <p:nvPr/>
        </p:nvSpPr>
        <p:spPr>
          <a:xfrm>
            <a:off x="2177227" y="2087797"/>
            <a:ext cx="4231532" cy="123656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Flavor eigenstates are</a:t>
            </a:r>
          </a:p>
          <a:p>
            <a:pPr algn="ctr"/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propagation eigenstates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91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Mikheev-Smirnov-Wolfenstein </a:t>
            </a:r>
            <a:r>
              <a:rPr lang="en-US"/>
              <a:t>(MSW) effect</a:t>
            </a:r>
          </a:p>
        </p:txBody>
      </p:sp>
      <p:sp>
        <p:nvSpPr>
          <p:cNvPr id="3" name="Line 1026"/>
          <p:cNvSpPr>
            <a:spLocks noChangeShapeType="1"/>
          </p:cNvSpPr>
          <p:nvPr/>
        </p:nvSpPr>
        <p:spPr bwMode="auto">
          <a:xfrm flipH="1">
            <a:off x="4392488" y="3203988"/>
            <a:ext cx="21602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4" name="Line 1027"/>
          <p:cNvSpPr>
            <a:spLocks noChangeShapeType="1"/>
          </p:cNvSpPr>
          <p:nvPr/>
        </p:nvSpPr>
        <p:spPr bwMode="auto">
          <a:xfrm flipH="1">
            <a:off x="4392488" y="4436984"/>
            <a:ext cx="21602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5" name="Line 1029"/>
          <p:cNvSpPr>
            <a:spLocks noChangeShapeType="1"/>
          </p:cNvSpPr>
          <p:nvPr/>
        </p:nvSpPr>
        <p:spPr bwMode="auto">
          <a:xfrm flipV="1">
            <a:off x="4608513" y="1583994"/>
            <a:ext cx="0" cy="40319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6" name="Line 1030"/>
          <p:cNvSpPr>
            <a:spLocks noChangeShapeType="1"/>
          </p:cNvSpPr>
          <p:nvPr/>
        </p:nvSpPr>
        <p:spPr bwMode="auto">
          <a:xfrm flipV="1">
            <a:off x="792088" y="2519991"/>
            <a:ext cx="7632849" cy="3815986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" name="Line 1031"/>
          <p:cNvSpPr>
            <a:spLocks noChangeShapeType="1"/>
          </p:cNvSpPr>
          <p:nvPr/>
        </p:nvSpPr>
        <p:spPr bwMode="auto">
          <a:xfrm>
            <a:off x="792088" y="1295995"/>
            <a:ext cx="7632849" cy="3815986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8" name="Rectangle 1032"/>
          <p:cNvSpPr>
            <a:spLocks noChangeArrowheads="1"/>
          </p:cNvSpPr>
          <p:nvPr/>
        </p:nvSpPr>
        <p:spPr bwMode="auto">
          <a:xfrm>
            <a:off x="5142572" y="3383988"/>
            <a:ext cx="1368152" cy="863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CB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9" name="Arc 1033"/>
          <p:cNvSpPr>
            <a:spLocks/>
          </p:cNvSpPr>
          <p:nvPr/>
        </p:nvSpPr>
        <p:spPr bwMode="auto">
          <a:xfrm>
            <a:off x="5129071" y="4004986"/>
            <a:ext cx="1420658" cy="890997"/>
          </a:xfrm>
          <a:custGeom>
            <a:avLst/>
            <a:gdLst>
              <a:gd name="G0" fmla="+- 12434 0 0"/>
              <a:gd name="G1" fmla="+- 21600 0 0"/>
              <a:gd name="G2" fmla="+- 21600 0 0"/>
              <a:gd name="T0" fmla="*/ 0 w 25052"/>
              <a:gd name="T1" fmla="*/ 3938 h 21600"/>
              <a:gd name="T2" fmla="*/ 25052 w 25052"/>
              <a:gd name="T3" fmla="*/ 4069 h 21600"/>
              <a:gd name="T4" fmla="*/ 12434 w 2505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052" h="21600" fill="none" extrusionOk="0">
                <a:moveTo>
                  <a:pt x="-1" y="3937"/>
                </a:moveTo>
                <a:cubicBezTo>
                  <a:pt x="3639" y="1375"/>
                  <a:pt x="7982" y="-1"/>
                  <a:pt x="12434" y="0"/>
                </a:cubicBezTo>
                <a:cubicBezTo>
                  <a:pt x="16962" y="0"/>
                  <a:pt x="21376" y="1423"/>
                  <a:pt x="25052" y="4068"/>
                </a:cubicBezTo>
              </a:path>
              <a:path w="25052" h="21600" stroke="0" extrusionOk="0">
                <a:moveTo>
                  <a:pt x="-1" y="3937"/>
                </a:moveTo>
                <a:cubicBezTo>
                  <a:pt x="3639" y="1375"/>
                  <a:pt x="7982" y="-1"/>
                  <a:pt x="12434" y="0"/>
                </a:cubicBezTo>
                <a:cubicBezTo>
                  <a:pt x="16962" y="0"/>
                  <a:pt x="21376" y="1423"/>
                  <a:pt x="25052" y="4068"/>
                </a:cubicBezTo>
                <a:lnTo>
                  <a:pt x="12434" y="21600"/>
                </a:lnTo>
                <a:close/>
              </a:path>
            </a:pathLst>
          </a:custGeom>
          <a:noFill/>
          <a:ln w="28575">
            <a:solidFill>
              <a:srgbClr val="CB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0" name="Arc 1034"/>
          <p:cNvSpPr>
            <a:spLocks/>
          </p:cNvSpPr>
          <p:nvPr/>
        </p:nvSpPr>
        <p:spPr bwMode="auto">
          <a:xfrm flipV="1">
            <a:off x="5124571" y="2735990"/>
            <a:ext cx="1420658" cy="890997"/>
          </a:xfrm>
          <a:custGeom>
            <a:avLst/>
            <a:gdLst>
              <a:gd name="G0" fmla="+- 12434 0 0"/>
              <a:gd name="G1" fmla="+- 21600 0 0"/>
              <a:gd name="G2" fmla="+- 21600 0 0"/>
              <a:gd name="T0" fmla="*/ 0 w 25052"/>
              <a:gd name="T1" fmla="*/ 3938 h 21600"/>
              <a:gd name="T2" fmla="*/ 25052 w 25052"/>
              <a:gd name="T3" fmla="*/ 4069 h 21600"/>
              <a:gd name="T4" fmla="*/ 12434 w 2505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052" h="21600" fill="none" extrusionOk="0">
                <a:moveTo>
                  <a:pt x="-1" y="3937"/>
                </a:moveTo>
                <a:cubicBezTo>
                  <a:pt x="3639" y="1375"/>
                  <a:pt x="7982" y="-1"/>
                  <a:pt x="12434" y="0"/>
                </a:cubicBezTo>
                <a:cubicBezTo>
                  <a:pt x="16962" y="0"/>
                  <a:pt x="21376" y="1423"/>
                  <a:pt x="25052" y="4068"/>
                </a:cubicBezTo>
              </a:path>
              <a:path w="25052" h="21600" stroke="0" extrusionOk="0">
                <a:moveTo>
                  <a:pt x="-1" y="3937"/>
                </a:moveTo>
                <a:cubicBezTo>
                  <a:pt x="3639" y="1375"/>
                  <a:pt x="7982" y="-1"/>
                  <a:pt x="12434" y="0"/>
                </a:cubicBezTo>
                <a:cubicBezTo>
                  <a:pt x="16962" y="0"/>
                  <a:pt x="21376" y="1423"/>
                  <a:pt x="25052" y="4068"/>
                </a:cubicBezTo>
                <a:lnTo>
                  <a:pt x="12434" y="21600"/>
                </a:lnTo>
                <a:close/>
              </a:path>
            </a:pathLst>
          </a:custGeom>
          <a:noFill/>
          <a:ln w="28575">
            <a:solidFill>
              <a:srgbClr val="CB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1" name="Line 1035"/>
          <p:cNvSpPr>
            <a:spLocks noChangeShapeType="1"/>
          </p:cNvSpPr>
          <p:nvPr/>
        </p:nvSpPr>
        <p:spPr bwMode="auto">
          <a:xfrm flipV="1">
            <a:off x="792088" y="2519991"/>
            <a:ext cx="7632849" cy="3815986"/>
          </a:xfrm>
          <a:prstGeom prst="line">
            <a:avLst/>
          </a:prstGeom>
          <a:noFill/>
          <a:ln w="31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2" name="Line 1036"/>
          <p:cNvSpPr>
            <a:spLocks noChangeShapeType="1"/>
          </p:cNvSpPr>
          <p:nvPr/>
        </p:nvSpPr>
        <p:spPr bwMode="auto">
          <a:xfrm>
            <a:off x="792088" y="1295995"/>
            <a:ext cx="7632849" cy="3815986"/>
          </a:xfrm>
          <a:prstGeom prst="line">
            <a:avLst/>
          </a:prstGeom>
          <a:noFill/>
          <a:ln w="31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3" name="Rectangle 1037"/>
          <p:cNvSpPr>
            <a:spLocks noChangeArrowheads="1"/>
          </p:cNvSpPr>
          <p:nvPr/>
        </p:nvSpPr>
        <p:spPr bwMode="auto">
          <a:xfrm>
            <a:off x="792088" y="5255981"/>
            <a:ext cx="2016224" cy="1223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4" name="Line 1038"/>
          <p:cNvSpPr>
            <a:spLocks noChangeShapeType="1"/>
          </p:cNvSpPr>
          <p:nvPr/>
        </p:nvSpPr>
        <p:spPr bwMode="auto">
          <a:xfrm>
            <a:off x="792088" y="5399980"/>
            <a:ext cx="76328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5" name="Rectangle 1039"/>
          <p:cNvSpPr>
            <a:spLocks noChangeArrowheads="1"/>
          </p:cNvSpPr>
          <p:nvPr/>
        </p:nvSpPr>
        <p:spPr bwMode="auto">
          <a:xfrm>
            <a:off x="0" y="1223677"/>
            <a:ext cx="1800200" cy="1223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6" name="Rectangle 1040"/>
          <p:cNvSpPr>
            <a:spLocks noChangeArrowheads="1"/>
          </p:cNvSpPr>
          <p:nvPr/>
        </p:nvSpPr>
        <p:spPr bwMode="auto">
          <a:xfrm>
            <a:off x="144016" y="719998"/>
            <a:ext cx="9001001" cy="4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ctr"/>
            <a:r>
              <a:rPr lang="en-US" sz="2200">
                <a:solidFill>
                  <a:srgbClr val="003399"/>
                </a:solidFill>
                <a:effectLst/>
              </a:rPr>
              <a:t>Eigenvalue diagram of 2</a:t>
            </a:r>
            <a:r>
              <a:rPr lang="en-US" sz="2200">
                <a:solidFill>
                  <a:srgbClr val="003399"/>
                </a:solidFill>
                <a:effectLst/>
                <a:sym typeface="Symbol" pitchFamily="18" charset="2"/>
              </a:rPr>
              <a:t></a:t>
            </a:r>
            <a:r>
              <a:rPr lang="en-US" sz="2200">
                <a:solidFill>
                  <a:srgbClr val="003399"/>
                </a:solidFill>
                <a:effectLst/>
              </a:rPr>
              <a:t>2 Hamiltonian matrix for 2-flavor oscillations</a:t>
            </a:r>
          </a:p>
        </p:txBody>
      </p:sp>
      <p:sp>
        <p:nvSpPr>
          <p:cNvPr id="17" name="Rectangle 1041"/>
          <p:cNvSpPr>
            <a:spLocks noChangeArrowheads="1"/>
          </p:cNvSpPr>
          <p:nvPr/>
        </p:nvSpPr>
        <p:spPr bwMode="auto">
          <a:xfrm>
            <a:off x="8208913" y="1799993"/>
            <a:ext cx="288032" cy="3383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20" name="Rectangle 1044"/>
          <p:cNvSpPr>
            <a:spLocks noChangeArrowheads="1"/>
          </p:cNvSpPr>
          <p:nvPr/>
        </p:nvSpPr>
        <p:spPr bwMode="auto">
          <a:xfrm>
            <a:off x="5508613" y="1295996"/>
            <a:ext cx="1944216" cy="4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200">
                <a:effectLst/>
              </a:rPr>
              <a:t>Neutrinos</a:t>
            </a:r>
          </a:p>
        </p:txBody>
      </p:sp>
      <p:sp>
        <p:nvSpPr>
          <p:cNvPr id="21" name="Rectangle 1045"/>
          <p:cNvSpPr>
            <a:spLocks noChangeArrowheads="1"/>
          </p:cNvSpPr>
          <p:nvPr/>
        </p:nvSpPr>
        <p:spPr bwMode="auto">
          <a:xfrm>
            <a:off x="1764196" y="1295996"/>
            <a:ext cx="1944216" cy="4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200">
                <a:effectLst/>
              </a:rPr>
              <a:t>Antineutrinos</a:t>
            </a:r>
          </a:p>
        </p:txBody>
      </p:sp>
      <p:sp>
        <p:nvSpPr>
          <p:cNvPr id="26" name="Rectangle 1050"/>
          <p:cNvSpPr>
            <a:spLocks noChangeArrowheads="1"/>
          </p:cNvSpPr>
          <p:nvPr/>
        </p:nvSpPr>
        <p:spPr bwMode="auto">
          <a:xfrm>
            <a:off x="3672409" y="5519000"/>
            <a:ext cx="1872208" cy="4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ctr"/>
            <a:r>
              <a:rPr lang="en-US" sz="2200">
                <a:effectLst/>
              </a:rPr>
              <a:t>Vacuum</a:t>
            </a:r>
          </a:p>
        </p:txBody>
      </p:sp>
      <p:sp>
        <p:nvSpPr>
          <p:cNvPr id="27" name="Rectangle 1051"/>
          <p:cNvSpPr>
            <a:spLocks noChangeArrowheads="1"/>
          </p:cNvSpPr>
          <p:nvPr/>
        </p:nvSpPr>
        <p:spPr bwMode="auto">
          <a:xfrm>
            <a:off x="7128793" y="5519000"/>
            <a:ext cx="1872208" cy="4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ctr"/>
            <a:r>
              <a:rPr lang="en-US" sz="2200">
                <a:effectLst/>
              </a:rPr>
              <a:t>Density</a:t>
            </a:r>
          </a:p>
        </p:txBody>
      </p:sp>
      <p:sp>
        <p:nvSpPr>
          <p:cNvPr id="28" name="Rectangle 1052"/>
          <p:cNvSpPr>
            <a:spLocks noChangeArrowheads="1"/>
          </p:cNvSpPr>
          <p:nvPr/>
        </p:nvSpPr>
        <p:spPr bwMode="auto">
          <a:xfrm>
            <a:off x="720080" y="5519000"/>
            <a:ext cx="2304256" cy="8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r>
              <a:rPr lang="en-US" sz="2200">
                <a:effectLst/>
              </a:rPr>
              <a:t>“Negative density”</a:t>
            </a:r>
          </a:p>
          <a:p>
            <a:r>
              <a:rPr lang="en-US" sz="2200" smtClean="0">
                <a:effectLst/>
              </a:rPr>
              <a:t>represents </a:t>
            </a:r>
            <a:r>
              <a:rPr lang="en-US" sz="2200">
                <a:effectLst/>
              </a:rPr>
              <a:t>antineutrinos</a:t>
            </a:r>
          </a:p>
          <a:p>
            <a:r>
              <a:rPr lang="en-US" sz="2200">
                <a:effectLst/>
              </a:rPr>
              <a:t>in </a:t>
            </a:r>
            <a:r>
              <a:rPr lang="en-US" sz="2200" smtClean="0">
                <a:effectLst/>
              </a:rPr>
              <a:t>the same </a:t>
            </a:r>
            <a:r>
              <a:rPr lang="en-US" sz="2200">
                <a:effectLst/>
              </a:rPr>
              <a:t>diagram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725526" y="2024951"/>
            <a:ext cx="2520280" cy="1386037"/>
            <a:chOff x="4725526" y="2024951"/>
            <a:chExt cx="2520280" cy="1386037"/>
          </a:xfrm>
        </p:grpSpPr>
        <p:sp>
          <p:nvSpPr>
            <p:cNvPr id="29" name="Arc 1053"/>
            <p:cNvSpPr>
              <a:spLocks/>
            </p:cNvSpPr>
            <p:nvPr/>
          </p:nvSpPr>
          <p:spPr bwMode="auto">
            <a:xfrm flipV="1">
              <a:off x="5112569" y="2519991"/>
              <a:ext cx="1420658" cy="890997"/>
            </a:xfrm>
            <a:custGeom>
              <a:avLst/>
              <a:gdLst>
                <a:gd name="G0" fmla="+- 12434 0 0"/>
                <a:gd name="G1" fmla="+- 21600 0 0"/>
                <a:gd name="G2" fmla="+- 21600 0 0"/>
                <a:gd name="T0" fmla="*/ 0 w 25052"/>
                <a:gd name="T1" fmla="*/ 3938 h 21600"/>
                <a:gd name="T2" fmla="*/ 25052 w 25052"/>
                <a:gd name="T3" fmla="*/ 4069 h 21600"/>
                <a:gd name="T4" fmla="*/ 12434 w 250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52" h="21600" fill="none" extrusionOk="0">
                  <a:moveTo>
                    <a:pt x="-1" y="3937"/>
                  </a:moveTo>
                  <a:cubicBezTo>
                    <a:pt x="3639" y="1375"/>
                    <a:pt x="7982" y="-1"/>
                    <a:pt x="12434" y="0"/>
                  </a:cubicBezTo>
                  <a:cubicBezTo>
                    <a:pt x="16962" y="0"/>
                    <a:pt x="21376" y="1423"/>
                    <a:pt x="25052" y="4068"/>
                  </a:cubicBezTo>
                </a:path>
                <a:path w="25052" h="21600" stroke="0" extrusionOk="0">
                  <a:moveTo>
                    <a:pt x="-1" y="3937"/>
                  </a:moveTo>
                  <a:cubicBezTo>
                    <a:pt x="3639" y="1375"/>
                    <a:pt x="7982" y="-1"/>
                    <a:pt x="12434" y="0"/>
                  </a:cubicBezTo>
                  <a:cubicBezTo>
                    <a:pt x="16962" y="0"/>
                    <a:pt x="21376" y="1423"/>
                    <a:pt x="25052" y="4068"/>
                  </a:cubicBezTo>
                  <a:lnTo>
                    <a:pt x="12434" y="21600"/>
                  </a:lnTo>
                  <a:close/>
                </a:path>
              </a:pathLst>
            </a:cu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86402" tIns="43201" rIns="86402" bIns="43201" anchor="ctr"/>
            <a:lstStyle/>
            <a:p>
              <a:pPr>
                <a:defRPr/>
              </a:pPr>
              <a:endParaRPr lang="en-US" sz="2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0" name="Line 1054"/>
            <p:cNvSpPr>
              <a:spLocks noChangeAspect="1" noChangeShapeType="1"/>
            </p:cNvSpPr>
            <p:nvPr/>
          </p:nvSpPr>
          <p:spPr bwMode="auto">
            <a:xfrm flipV="1">
              <a:off x="6522725" y="3092990"/>
              <a:ext cx="306034" cy="152999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43201" rIns="86402" bIns="43201" anchor="ctr"/>
            <a:lstStyle/>
            <a:p>
              <a:pPr>
                <a:defRPr/>
              </a:pPr>
              <a:endParaRPr lang="en-US" sz="2000">
                <a:solidFill>
                  <a:srgbClr val="003399"/>
                </a:solidFill>
              </a:endParaRPr>
            </a:p>
          </p:txBody>
        </p:sp>
        <p:sp>
          <p:nvSpPr>
            <p:cNvPr id="31" name="Line 1055"/>
            <p:cNvSpPr>
              <a:spLocks noChangeAspect="1" noChangeShapeType="1"/>
            </p:cNvSpPr>
            <p:nvPr/>
          </p:nvSpPr>
          <p:spPr bwMode="auto">
            <a:xfrm>
              <a:off x="4818536" y="3101989"/>
              <a:ext cx="306034" cy="152999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43201" rIns="86402" bIns="43201" anchor="ctr"/>
            <a:lstStyle/>
            <a:p>
              <a:pPr>
                <a:defRPr/>
              </a:pPr>
              <a:endParaRPr lang="en-US" sz="2000">
                <a:solidFill>
                  <a:srgbClr val="003399"/>
                </a:solidFill>
              </a:endParaRPr>
            </a:p>
          </p:txBody>
        </p:sp>
        <p:sp>
          <p:nvSpPr>
            <p:cNvPr id="32" name="Rectangle 1056"/>
            <p:cNvSpPr>
              <a:spLocks noChangeArrowheads="1"/>
            </p:cNvSpPr>
            <p:nvPr/>
          </p:nvSpPr>
          <p:spPr bwMode="auto">
            <a:xfrm>
              <a:off x="4725526" y="2024951"/>
              <a:ext cx="2520280" cy="1142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43201" rIns="86402" bIns="43201" anchor="ctr"/>
            <a:lstStyle/>
            <a:p>
              <a:pPr algn="l"/>
              <a:r>
                <a:rPr lang="en-US" sz="2200">
                  <a:solidFill>
                    <a:srgbClr val="003399"/>
                  </a:solidFill>
                  <a:effectLst/>
                </a:rPr>
                <a:t>Propagation through</a:t>
              </a:r>
            </a:p>
            <a:p>
              <a:pPr algn="l"/>
              <a:r>
                <a:rPr lang="en-US" sz="2200">
                  <a:solidFill>
                    <a:srgbClr val="003399"/>
                  </a:solidFill>
                  <a:effectLst/>
                </a:rPr>
                <a:t>density gradient:</a:t>
              </a:r>
            </a:p>
            <a:p>
              <a:pPr algn="l"/>
              <a:r>
                <a:rPr lang="en-US" sz="2200">
                  <a:solidFill>
                    <a:srgbClr val="003399"/>
                  </a:solidFill>
                  <a:effectLst/>
                </a:rPr>
                <a:t>adiabatic conversion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15430" y="3000074"/>
                <a:ext cx="1036181" cy="404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430" y="3000074"/>
                <a:ext cx="1036181" cy="404213"/>
              </a:xfrm>
              <a:prstGeom prst="rect">
                <a:avLst/>
              </a:prstGeom>
              <a:blipFill rotWithShape="1">
                <a:blip r:embed="rId2"/>
                <a:stretch>
                  <a:fillRect t="-115152" r="-35294" b="-17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436262" y="4215842"/>
                <a:ext cx="1036181" cy="404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262" y="4215842"/>
                <a:ext cx="1036181" cy="404213"/>
              </a:xfrm>
              <a:prstGeom prst="rect">
                <a:avLst/>
              </a:prstGeom>
              <a:blipFill rotWithShape="1">
                <a:blip r:embed="rId3"/>
                <a:stretch>
                  <a:fillRect t="-115152" r="-34706" b="-17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808262" y="1943777"/>
                <a:ext cx="5709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</m:ba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2400" b="1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262" y="1943777"/>
                <a:ext cx="57092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08262" y="4650552"/>
                <a:ext cx="5709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</m:ba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400" b="1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262" y="4650552"/>
                <a:ext cx="57092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638086" y="4392117"/>
                <a:ext cx="5709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2400" b="1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086" y="4392117"/>
                <a:ext cx="57092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632932" y="2231817"/>
                <a:ext cx="564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400" b="1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932" y="2231817"/>
                <a:ext cx="56451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49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Three-Flavor Eigenvalue Diagram</a:t>
            </a:r>
            <a:endParaRPr lang="en-US"/>
          </a:p>
        </p:txBody>
      </p:sp>
      <p:graphicFrame>
        <p:nvGraphicFramePr>
          <p:cNvPr id="3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729233"/>
              </p:ext>
            </p:extLst>
          </p:nvPr>
        </p:nvGraphicFramePr>
        <p:xfrm>
          <a:off x="144016" y="1223995"/>
          <a:ext cx="4392488" cy="3959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PHOTO-PAINT" r:id="rId3" imgW="1447558" imgH="1295293" progId="CorelPhotoPaint.Image.12">
                  <p:embed/>
                </p:oleObj>
              </mc:Choice>
              <mc:Fallback>
                <p:oleObj name="PHOTO-PAINT" r:id="rId3" imgW="1447558" imgH="1295293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16" y="1223995"/>
                        <a:ext cx="4392488" cy="3959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4D0C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173723"/>
              </p:ext>
            </p:extLst>
          </p:nvPr>
        </p:nvGraphicFramePr>
        <p:xfrm>
          <a:off x="4680521" y="1223995"/>
          <a:ext cx="4392488" cy="3959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CorelPhotoPaint.Image.10" r:id="rId5" imgW="1447558" imgH="1295293" progId="CorelPhotoPaint.Image.10">
                  <p:embed/>
                </p:oleObj>
              </mc:Choice>
              <mc:Fallback>
                <p:oleObj name="CorelPhotoPaint.Image.10" r:id="rId5" imgW="1447558" imgH="1295293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521" y="1223995"/>
                        <a:ext cx="4392488" cy="3959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4D0C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144016" y="647998"/>
            <a:ext cx="4392488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 b="1">
                <a:solidFill>
                  <a:srgbClr val="003399"/>
                </a:solidFill>
                <a:effectLst/>
              </a:rPr>
              <a:t>Normal mass </a:t>
            </a:r>
            <a:r>
              <a:rPr lang="en-US" sz="2000" b="1" smtClean="0">
                <a:solidFill>
                  <a:srgbClr val="003399"/>
                </a:solidFill>
              </a:rPr>
              <a:t>ordering (NH)</a:t>
            </a:r>
            <a:endParaRPr lang="en-US" sz="2000" b="1">
              <a:solidFill>
                <a:srgbClr val="003399"/>
              </a:solidFill>
              <a:effectLst/>
            </a:endParaRP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4680521" y="647998"/>
            <a:ext cx="4392488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 b="1">
                <a:solidFill>
                  <a:srgbClr val="003399"/>
                </a:solidFill>
                <a:effectLst/>
              </a:rPr>
              <a:t>Inverted mass </a:t>
            </a:r>
            <a:r>
              <a:rPr lang="en-US" sz="2000" b="1" smtClean="0">
                <a:solidFill>
                  <a:srgbClr val="003399"/>
                </a:solidFill>
              </a:rPr>
              <a:t>ordering (IH)</a:t>
            </a:r>
            <a:endParaRPr lang="en-US" sz="2000" b="1">
              <a:solidFill>
                <a:srgbClr val="003399"/>
              </a:solidFill>
              <a:effectLst/>
            </a:endParaRPr>
          </a:p>
        </p:txBody>
      </p:sp>
      <p:sp>
        <p:nvSpPr>
          <p:cNvPr id="7" name="Rectangle 1031"/>
          <p:cNvSpPr>
            <a:spLocks noChangeArrowheads="1"/>
          </p:cNvSpPr>
          <p:nvPr/>
        </p:nvSpPr>
        <p:spPr bwMode="auto">
          <a:xfrm>
            <a:off x="144016" y="5903979"/>
            <a:ext cx="8928993" cy="71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>
              <a:defRPr/>
            </a:pPr>
            <a:r>
              <a:rPr lang="en-US" sz="2000">
                <a:solidFill>
                  <a:schemeClr val="tx1"/>
                </a:solidFill>
              </a:rPr>
              <a:t>Dighe &amp; Smirnov, Identifying the neutrino mass spectrum from a supernova</a:t>
            </a:r>
          </a:p>
          <a:p>
            <a:pPr algn="ctr">
              <a:defRPr/>
            </a:pPr>
            <a:r>
              <a:rPr lang="en-US" sz="2000">
                <a:solidFill>
                  <a:schemeClr val="tx1"/>
                </a:solidFill>
              </a:rPr>
              <a:t>neutrino burst, astro-ph/9907423</a:t>
            </a:r>
          </a:p>
        </p:txBody>
      </p:sp>
      <p:sp>
        <p:nvSpPr>
          <p:cNvPr id="8" name="Rectangle 1032"/>
          <p:cNvSpPr>
            <a:spLocks noChangeArrowheads="1"/>
          </p:cNvSpPr>
          <p:nvPr/>
        </p:nvSpPr>
        <p:spPr bwMode="auto">
          <a:xfrm>
            <a:off x="693077" y="4967982"/>
            <a:ext cx="1512168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effectLst/>
              </a:rPr>
              <a:t>Vacuum</a:t>
            </a:r>
          </a:p>
        </p:txBody>
      </p:sp>
      <p:sp>
        <p:nvSpPr>
          <p:cNvPr id="9" name="Rectangle 1033"/>
          <p:cNvSpPr>
            <a:spLocks noChangeArrowheads="1"/>
          </p:cNvSpPr>
          <p:nvPr/>
        </p:nvSpPr>
        <p:spPr bwMode="auto">
          <a:xfrm>
            <a:off x="6678743" y="4967982"/>
            <a:ext cx="1512168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effectLst/>
              </a:rPr>
              <a:t>Vacuum</a:t>
            </a:r>
          </a:p>
        </p:txBody>
      </p:sp>
      <p:sp>
        <p:nvSpPr>
          <p:cNvPr id="10" name="Line 1034"/>
          <p:cNvSpPr>
            <a:spLocks noChangeShapeType="1"/>
          </p:cNvSpPr>
          <p:nvPr/>
        </p:nvSpPr>
        <p:spPr bwMode="auto">
          <a:xfrm flipH="1">
            <a:off x="3699411" y="3212988"/>
            <a:ext cx="432048" cy="0"/>
          </a:xfrm>
          <a:prstGeom prst="line">
            <a:avLst/>
          </a:prstGeom>
          <a:noFill/>
          <a:ln w="38100">
            <a:solidFill>
              <a:srgbClr val="CB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11" name="Line 1035"/>
          <p:cNvSpPr>
            <a:spLocks noChangeShapeType="1"/>
          </p:cNvSpPr>
          <p:nvPr/>
        </p:nvSpPr>
        <p:spPr bwMode="auto">
          <a:xfrm rot="21041008" flipH="1">
            <a:off x="1800200" y="3298489"/>
            <a:ext cx="432048" cy="1500"/>
          </a:xfrm>
          <a:prstGeom prst="line">
            <a:avLst/>
          </a:prstGeom>
          <a:noFill/>
          <a:ln w="38100">
            <a:solidFill>
              <a:srgbClr val="CB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12" name="Line 1036"/>
          <p:cNvSpPr>
            <a:spLocks noChangeShapeType="1"/>
          </p:cNvSpPr>
          <p:nvPr/>
        </p:nvSpPr>
        <p:spPr bwMode="auto">
          <a:xfrm rot="8938067" flipH="1">
            <a:off x="517558" y="3779987"/>
            <a:ext cx="432048" cy="1500"/>
          </a:xfrm>
          <a:prstGeom prst="line">
            <a:avLst/>
          </a:prstGeom>
          <a:noFill/>
          <a:ln w="38100">
            <a:solidFill>
              <a:srgbClr val="CB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13" name="Line 1037"/>
          <p:cNvSpPr>
            <a:spLocks noChangeShapeType="1"/>
          </p:cNvSpPr>
          <p:nvPr/>
        </p:nvSpPr>
        <p:spPr bwMode="auto">
          <a:xfrm rot="19892677" flipH="1">
            <a:off x="3726414" y="1844994"/>
            <a:ext cx="432048" cy="1500"/>
          </a:xfrm>
          <a:prstGeom prst="line">
            <a:avLst/>
          </a:prstGeom>
          <a:noFill/>
          <a:ln w="38100">
            <a:solidFill>
              <a:srgbClr val="CB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14" name="Line 1038"/>
          <p:cNvSpPr>
            <a:spLocks noChangeShapeType="1"/>
          </p:cNvSpPr>
          <p:nvPr/>
        </p:nvSpPr>
        <p:spPr bwMode="auto">
          <a:xfrm flipH="1">
            <a:off x="1840705" y="2105992"/>
            <a:ext cx="432048" cy="0"/>
          </a:xfrm>
          <a:prstGeom prst="line">
            <a:avLst/>
          </a:prstGeom>
          <a:noFill/>
          <a:ln w="38100">
            <a:solidFill>
              <a:srgbClr val="CB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15" name="Line 1039"/>
          <p:cNvSpPr>
            <a:spLocks noChangeShapeType="1"/>
          </p:cNvSpPr>
          <p:nvPr/>
        </p:nvSpPr>
        <p:spPr bwMode="auto">
          <a:xfrm>
            <a:off x="607568" y="2105992"/>
            <a:ext cx="432048" cy="0"/>
          </a:xfrm>
          <a:prstGeom prst="line">
            <a:avLst/>
          </a:prstGeom>
          <a:noFill/>
          <a:ln w="38100">
            <a:solidFill>
              <a:srgbClr val="CB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521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SN Flavor Oscillations and Mass Hierarchy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8"/>
              <p:cNvSpPr>
                <a:spLocks noChangeArrowheads="1"/>
              </p:cNvSpPr>
              <p:nvPr/>
            </p:nvSpPr>
            <p:spPr bwMode="auto">
              <a:xfrm>
                <a:off x="1080022" y="3383750"/>
                <a:ext cx="2448330" cy="53993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smtClean="0">
                    <a:solidFill>
                      <a:schemeClr val="bg1"/>
                    </a:solidFill>
                  </a:rPr>
                  <a:t> survival prob. 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0022" y="3383750"/>
                <a:ext cx="2448330" cy="539933"/>
              </a:xfrm>
              <a:prstGeom prst="rect">
                <a:avLst/>
              </a:prstGeom>
              <a:blipFill rotWithShape="1">
                <a:blip r:embed="rId2"/>
                <a:stretch>
                  <a:fillRect r="-3713" b="-1648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3527919" y="2843760"/>
            <a:ext cx="2160733" cy="5399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</a:rPr>
              <a:t>  Normal  (NH)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5688952" y="2843817"/>
            <a:ext cx="2160000" cy="5399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  </a:t>
            </a:r>
            <a:r>
              <a:rPr lang="en-US" sz="2400" smtClean="0">
                <a:solidFill>
                  <a:schemeClr val="bg1"/>
                </a:solidFill>
              </a:rPr>
              <a:t>Inverted  (IH)</a:t>
            </a: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3527919" y="2303827"/>
            <a:ext cx="4321033" cy="5399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</a:rPr>
              <a:t>Mass ordering </a:t>
            </a: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3527919" y="3383750"/>
            <a:ext cx="2160743" cy="53993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smtClean="0"/>
              <a:t> 0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5688652" y="3383750"/>
                <a:ext cx="2160000" cy="53993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≈0.3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6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8652" y="3383750"/>
                <a:ext cx="2160000" cy="5399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28"/>
              <p:cNvSpPr>
                <a:spLocks noChangeArrowheads="1"/>
              </p:cNvSpPr>
              <p:nvPr/>
            </p:nvSpPr>
            <p:spPr bwMode="auto">
              <a:xfrm>
                <a:off x="1080022" y="3923758"/>
                <a:ext cx="2448330" cy="53993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r"/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smtClean="0">
                    <a:solidFill>
                      <a:schemeClr val="bg1"/>
                    </a:solidFill>
                  </a:rPr>
                  <a:t> survival prob. 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0022" y="3923758"/>
                <a:ext cx="2448330" cy="539933"/>
              </a:xfrm>
              <a:prstGeom prst="rect">
                <a:avLst/>
              </a:prstGeom>
              <a:blipFill rotWithShape="1">
                <a:blip r:embed="rId4"/>
                <a:stretch>
                  <a:fillRect t="-1111" r="-3713" b="-1666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5688652" y="3923758"/>
            <a:ext cx="2160000" cy="53993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smtClean="0"/>
              <a:t> 0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23"/>
              <p:cNvSpPr>
                <a:spLocks noChangeArrowheads="1"/>
              </p:cNvSpPr>
              <p:nvPr/>
            </p:nvSpPr>
            <p:spPr bwMode="auto">
              <a:xfrm>
                <a:off x="3527919" y="3923758"/>
                <a:ext cx="2160743" cy="53993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≈0.7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1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919" y="3923758"/>
                <a:ext cx="2160743" cy="5399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080022" y="4463766"/>
                <a:ext cx="2448330" cy="53993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smtClean="0">
                    <a:solidFill>
                      <a:schemeClr val="bg1"/>
                    </a:solidFill>
                  </a:rPr>
                  <a:t>Earth effects 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0022" y="4463766"/>
                <a:ext cx="2448330" cy="539933"/>
              </a:xfrm>
              <a:prstGeom prst="rect">
                <a:avLst/>
              </a:prstGeom>
              <a:blipFill rotWithShape="1">
                <a:blip r:embed="rId6"/>
                <a:stretch>
                  <a:fillRect r="-3713" b="-1648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5688652" y="4463766"/>
            <a:ext cx="2160000" cy="53993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 No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3528352" y="4463766"/>
            <a:ext cx="2160743" cy="53993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Yes</a:t>
            </a:r>
            <a:endParaRPr lang="en-US" sz="24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36002" y="719607"/>
                <a:ext cx="8136820" cy="15122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r>
                  <a:rPr lang="en-US" sz="2400" smtClean="0"/>
                  <a:t>• Mixing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sz="2400" smtClean="0"/>
                  <a:t> has been measured to be “large”</a:t>
                </a:r>
              </a:p>
              <a:p>
                <a:endParaRPr lang="en-US" sz="500" smtClean="0"/>
              </a:p>
              <a:p>
                <a:r>
                  <a:rPr lang="en-US" sz="2400"/>
                  <a:t>• </a:t>
                </a:r>
                <a:r>
                  <a:rPr lang="en-US" sz="2400" smtClean="0"/>
                  <a:t>MSW conversion in SN envelope adiabatic</a:t>
                </a:r>
              </a:p>
              <a:p>
                <a:endParaRPr lang="en-US" sz="500" smtClean="0"/>
              </a:p>
              <a:p>
                <a:r>
                  <a:rPr lang="en-US" sz="2400"/>
                  <a:t>• Assume collective flavor oscillations are not important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02" y="719607"/>
                <a:ext cx="8136820" cy="1512210"/>
              </a:xfrm>
              <a:prstGeom prst="rect">
                <a:avLst/>
              </a:prstGeom>
              <a:blipFill rotWithShape="1">
                <a:blip r:embed="rId7"/>
                <a:stretch>
                  <a:fillRect l="-1199" b="-3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936002" y="5256237"/>
            <a:ext cx="8136820" cy="108015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2400" smtClean="0"/>
              <a:t>• When are collective oscillations important?  →  </a:t>
            </a:r>
            <a:r>
              <a:rPr lang="en-US" sz="2400" smtClean="0">
                <a:solidFill>
                  <a:srgbClr val="C00000"/>
                </a:solidFill>
              </a:rPr>
              <a:t>Mirizzi’s talk</a:t>
            </a:r>
          </a:p>
          <a:p>
            <a:endParaRPr lang="en-US" sz="500" smtClean="0"/>
          </a:p>
          <a:p>
            <a:r>
              <a:rPr lang="en-US" sz="2400"/>
              <a:t>• </a:t>
            </a:r>
            <a:r>
              <a:rPr lang="en-US" sz="2400" smtClean="0"/>
              <a:t>How to detect signatures of hierarchy?  →  </a:t>
            </a:r>
            <a:r>
              <a:rPr lang="en-US" sz="2400" smtClean="0">
                <a:solidFill>
                  <a:srgbClr val="C00000"/>
                </a:solidFill>
              </a:rPr>
              <a:t>Serpico’s talk</a:t>
            </a:r>
            <a:endParaRPr lang="en-US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9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Flavor-Off-Diagonal Refractive Index</a:t>
            </a:r>
            <a:endParaRPr lang="en-US"/>
          </a:p>
        </p:txBody>
      </p:sp>
      <p:sp>
        <p:nvSpPr>
          <p:cNvPr id="3" name="Rectangle 1027"/>
          <p:cNvSpPr>
            <a:spLocks noChangeArrowheads="1"/>
          </p:cNvSpPr>
          <p:nvPr/>
        </p:nvSpPr>
        <p:spPr bwMode="auto">
          <a:xfrm>
            <a:off x="144016" y="719607"/>
            <a:ext cx="9001001" cy="4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l"/>
            <a:r>
              <a:rPr lang="en-US" sz="2200">
                <a:solidFill>
                  <a:srgbClr val="003399"/>
                </a:solidFill>
                <a:effectLst/>
              </a:rPr>
              <a:t>2-flavor neutrino evolution as an effective 2-level </a:t>
            </a:r>
            <a:r>
              <a:rPr lang="en-US" sz="2200" smtClean="0">
                <a:solidFill>
                  <a:srgbClr val="003399"/>
                </a:solidFill>
                <a:effectLst/>
              </a:rPr>
              <a:t>problem</a:t>
            </a:r>
            <a:endParaRPr lang="en-US" sz="2200">
              <a:solidFill>
                <a:srgbClr val="003399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7912" y="1184698"/>
                <a:ext cx="2448234" cy="745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Cambria Math"/>
                        </a:rPr>
                        <m:t>i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12" y="1184698"/>
                <a:ext cx="2448234" cy="7457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5902" y="2519795"/>
                <a:ext cx="8128950" cy="1404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𝐻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F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200" b="0" i="1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b="0" i="1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b="0" i="1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200" i="1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200" i="1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i="1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i="1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200" i="1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2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〈</m:t>
                                        </m:r>
                                        <m:r>
                                          <a:rPr lang="en-US" sz="22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|"/>
                                        <m:endChr m:val="〉"/>
                                        <m:ctrlPr>
                                          <a:rPr lang="en-US" sz="2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𝜇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2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〈</m:t>
                                        </m:r>
                                        <m:r>
                                          <a:rPr lang="en-US" sz="22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|"/>
                                        <m:endChr m:val="〉"/>
                                        <m:ctrlPr>
                                          <a:rPr lang="en-US" sz="22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i="1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200" i="1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2" y="2519795"/>
                <a:ext cx="8128950" cy="14042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027"/>
          <p:cNvSpPr>
            <a:spLocks noChangeArrowheads="1"/>
          </p:cNvSpPr>
          <p:nvPr/>
        </p:nvSpPr>
        <p:spPr bwMode="auto">
          <a:xfrm>
            <a:off x="143892" y="2015787"/>
            <a:ext cx="9001001" cy="4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l"/>
            <a:r>
              <a:rPr lang="en-US" sz="2200" smtClean="0">
                <a:solidFill>
                  <a:srgbClr val="003399"/>
                </a:solidFill>
                <a:effectLst/>
              </a:rPr>
              <a:t>Effective mixing Hamiltonian</a:t>
            </a:r>
            <a:endParaRPr lang="en-US" sz="2200">
              <a:solidFill>
                <a:srgbClr val="003399"/>
              </a:solidFill>
              <a:effectLst/>
            </a:endParaRPr>
          </a:p>
        </p:txBody>
      </p:sp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143893" y="4176025"/>
            <a:ext cx="1944270" cy="14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l"/>
            <a:r>
              <a:rPr lang="en-US" sz="2200" smtClean="0">
                <a:solidFill>
                  <a:srgbClr val="003399"/>
                </a:solidFill>
                <a:effectLst/>
              </a:rPr>
              <a:t>Mass term in</a:t>
            </a:r>
          </a:p>
          <a:p>
            <a:pPr algn="l"/>
            <a:r>
              <a:rPr lang="en-US" sz="2200" smtClean="0">
                <a:solidFill>
                  <a:srgbClr val="003399"/>
                </a:solidFill>
              </a:rPr>
              <a:t>flavor basis:</a:t>
            </a:r>
          </a:p>
          <a:p>
            <a:pPr algn="l"/>
            <a:r>
              <a:rPr lang="en-US" sz="2200" smtClean="0">
                <a:solidFill>
                  <a:srgbClr val="003399"/>
                </a:solidFill>
                <a:effectLst/>
              </a:rPr>
              <a:t>causes vacuum</a:t>
            </a:r>
          </a:p>
          <a:p>
            <a:pPr algn="l"/>
            <a:r>
              <a:rPr lang="en-US" sz="2200" smtClean="0">
                <a:solidFill>
                  <a:srgbClr val="003399"/>
                </a:solidFill>
              </a:rPr>
              <a:t>oscillations</a:t>
            </a:r>
            <a:endParaRPr lang="en-US" sz="2200">
              <a:solidFill>
                <a:srgbClr val="003399"/>
              </a:solidFill>
              <a:effectLst/>
            </a:endParaRPr>
          </a:p>
        </p:txBody>
      </p:sp>
      <p:sp>
        <p:nvSpPr>
          <p:cNvPr id="8" name="Rectangle 1027"/>
          <p:cNvSpPr>
            <a:spLocks noChangeArrowheads="1"/>
          </p:cNvSpPr>
          <p:nvPr/>
        </p:nvSpPr>
        <p:spPr bwMode="auto">
          <a:xfrm>
            <a:off x="2160172" y="4176025"/>
            <a:ext cx="2952410" cy="18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l"/>
            <a:r>
              <a:rPr lang="en-US" sz="2200" smtClean="0">
                <a:solidFill>
                  <a:srgbClr val="008000"/>
                </a:solidFill>
                <a:effectLst/>
              </a:rPr>
              <a:t>Wolfenstein’s weak</a:t>
            </a:r>
          </a:p>
          <a:p>
            <a:pPr algn="l"/>
            <a:r>
              <a:rPr lang="en-US" sz="2200" smtClean="0">
                <a:solidFill>
                  <a:srgbClr val="008000"/>
                </a:solidFill>
              </a:rPr>
              <a:t>potential, causes </a:t>
            </a:r>
            <a:r>
              <a:rPr lang="en-US" sz="2200" smtClean="0">
                <a:solidFill>
                  <a:srgbClr val="008000"/>
                </a:solidFill>
                <a:effectLst/>
              </a:rPr>
              <a:t>MSW </a:t>
            </a:r>
          </a:p>
          <a:p>
            <a:pPr algn="l"/>
            <a:r>
              <a:rPr lang="en-US" sz="2200" smtClean="0">
                <a:solidFill>
                  <a:srgbClr val="008000"/>
                </a:solidFill>
                <a:effectLst/>
              </a:rPr>
              <a:t>“resonant” </a:t>
            </a:r>
            <a:r>
              <a:rPr lang="en-US" sz="2200" smtClean="0">
                <a:solidFill>
                  <a:srgbClr val="008000"/>
                </a:solidFill>
              </a:rPr>
              <a:t>conversion</a:t>
            </a:r>
          </a:p>
          <a:p>
            <a:pPr algn="l"/>
            <a:r>
              <a:rPr lang="en-US" sz="2200" smtClean="0">
                <a:solidFill>
                  <a:srgbClr val="008000"/>
                </a:solidFill>
                <a:effectLst/>
              </a:rPr>
              <a:t>together with vacuum</a:t>
            </a:r>
          </a:p>
          <a:p>
            <a:pPr algn="l"/>
            <a:r>
              <a:rPr lang="en-US" sz="2200" smtClean="0">
                <a:solidFill>
                  <a:srgbClr val="008000"/>
                </a:solidFill>
              </a:rPr>
              <a:t>term</a:t>
            </a:r>
            <a:endParaRPr lang="en-US" sz="2200">
              <a:solidFill>
                <a:srgbClr val="008000"/>
              </a:solidFill>
              <a:effectLst/>
            </a:endParaRPr>
          </a:p>
        </p:txBody>
      </p:sp>
      <p:sp>
        <p:nvSpPr>
          <p:cNvPr id="9" name="Rectangle 1027"/>
          <p:cNvSpPr>
            <a:spLocks noChangeArrowheads="1"/>
          </p:cNvSpPr>
          <p:nvPr/>
        </p:nvSpPr>
        <p:spPr bwMode="auto">
          <a:xfrm>
            <a:off x="4968562" y="4176025"/>
            <a:ext cx="4032560" cy="18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l"/>
            <a:r>
              <a:rPr lang="en-US" sz="2200" smtClean="0">
                <a:solidFill>
                  <a:srgbClr val="C00000"/>
                </a:solidFill>
              </a:rPr>
              <a:t>Flavor-off-diagonal potential,</a:t>
            </a:r>
          </a:p>
          <a:p>
            <a:pPr algn="l"/>
            <a:r>
              <a:rPr lang="en-US" sz="2200" smtClean="0">
                <a:solidFill>
                  <a:srgbClr val="C00000"/>
                </a:solidFill>
              </a:rPr>
              <a:t>caused by flavor oscillations.</a:t>
            </a:r>
            <a:endParaRPr lang="en-US" sz="2200">
              <a:solidFill>
                <a:srgbClr val="C00000"/>
              </a:solidFill>
            </a:endParaRPr>
          </a:p>
          <a:p>
            <a:pPr algn="l"/>
            <a:r>
              <a:rPr lang="en-US" sz="2200">
                <a:solidFill>
                  <a:srgbClr val="C00000"/>
                </a:solidFill>
              </a:rPr>
              <a:t>(</a:t>
            </a:r>
            <a:r>
              <a:rPr lang="en-US" sz="2200" smtClean="0">
                <a:solidFill>
                  <a:srgbClr val="C00000"/>
                </a:solidFill>
              </a:rPr>
              <a:t>J.Pantaleone, </a:t>
            </a:r>
            <a:r>
              <a:rPr lang="en-US" sz="2400" smtClean="0">
                <a:solidFill>
                  <a:srgbClr val="C00000"/>
                </a:solidFill>
              </a:rPr>
              <a:t>PLB 287:128,1992)</a:t>
            </a:r>
            <a:endParaRPr lang="en-US" sz="2200">
              <a:solidFill>
                <a:srgbClr val="C00000"/>
              </a:solidFill>
              <a:effectLst/>
            </a:endParaRPr>
          </a:p>
        </p:txBody>
      </p:sp>
      <p:sp>
        <p:nvSpPr>
          <p:cNvPr id="10" name="Line 1029"/>
          <p:cNvSpPr>
            <a:spLocks noChangeShapeType="1"/>
          </p:cNvSpPr>
          <p:nvPr/>
        </p:nvSpPr>
        <p:spPr bwMode="auto">
          <a:xfrm flipV="1">
            <a:off x="1152032" y="3672006"/>
            <a:ext cx="0" cy="504019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1" name="Line 1029"/>
          <p:cNvSpPr>
            <a:spLocks noChangeShapeType="1"/>
          </p:cNvSpPr>
          <p:nvPr/>
        </p:nvSpPr>
        <p:spPr bwMode="auto">
          <a:xfrm flipV="1">
            <a:off x="3528362" y="3671955"/>
            <a:ext cx="0" cy="504019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3" name="Line 1029"/>
          <p:cNvSpPr>
            <a:spLocks noChangeShapeType="1"/>
          </p:cNvSpPr>
          <p:nvPr/>
        </p:nvSpPr>
        <p:spPr bwMode="auto">
          <a:xfrm flipV="1">
            <a:off x="6336752" y="3671955"/>
            <a:ext cx="0" cy="504019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4" name="Rectangle 1027"/>
          <p:cNvSpPr>
            <a:spLocks noChangeArrowheads="1"/>
          </p:cNvSpPr>
          <p:nvPr/>
        </p:nvSpPr>
        <p:spPr bwMode="auto">
          <a:xfrm>
            <a:off x="143892" y="6048347"/>
            <a:ext cx="8857230" cy="50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ctr"/>
            <a:r>
              <a:rPr lang="en-US" sz="2400" b="1" smtClean="0">
                <a:solidFill>
                  <a:srgbClr val="C00000"/>
                </a:solidFill>
              </a:rPr>
              <a:t>Flavor oscillations feed back on the Hamiltonian: Nonlinear effects!</a:t>
            </a:r>
            <a:endParaRPr lang="en-US" sz="2400" b="1" smtClean="0">
              <a:solidFill>
                <a:srgbClr val="C00000"/>
              </a:solidFill>
              <a:effectLst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6113213" y="2407033"/>
            <a:ext cx="5040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6113213" y="2407033"/>
            <a:ext cx="7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6905301" y="2407033"/>
            <a:ext cx="5040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6905301" y="2407033"/>
            <a:ext cx="7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6905301" y="2047034"/>
            <a:ext cx="0" cy="359999"/>
          </a:xfrm>
          <a:prstGeom prst="line">
            <a:avLst/>
          </a:prstGeom>
          <a:noFill/>
          <a:ln w="28575">
            <a:solidFill>
              <a:srgbClr val="0033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Oval 21"/>
          <p:cNvSpPr>
            <a:spLocks noChangeAspect="1" noChangeArrowheads="1"/>
          </p:cNvSpPr>
          <p:nvPr/>
        </p:nvSpPr>
        <p:spPr bwMode="auto">
          <a:xfrm>
            <a:off x="6617269" y="1471036"/>
            <a:ext cx="576064" cy="575998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7193333" y="1768035"/>
            <a:ext cx="0" cy="7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6617269" y="1669035"/>
            <a:ext cx="0" cy="7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4"/>
              <p:cNvSpPr txBox="1">
                <a:spLocks noChangeArrowheads="1"/>
              </p:cNvSpPr>
              <p:nvPr/>
            </p:nvSpPr>
            <p:spPr bwMode="auto">
              <a:xfrm>
                <a:off x="6696802" y="1568344"/>
                <a:ext cx="408930" cy="400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156" tIns="46078" rIns="92156" bIns="46078">
                <a:spAutoFit/>
              </a:bodyPr>
              <a:lstStyle>
                <a:lvl1pPr defTabSz="974725" eaLnBrk="0" hangingPunct="0">
                  <a:defRPr sz="2000">
                    <a:solidFill>
                      <a:srgbClr val="003399"/>
                    </a:solidFill>
                    <a:latin typeface="Trebuchet MS" pitchFamily="34" charset="0"/>
                  </a:defRPr>
                </a:lvl1pPr>
                <a:lvl2pPr marL="742950" indent="-285750" defTabSz="974725" eaLnBrk="0" hangingPunct="0">
                  <a:defRPr sz="2000">
                    <a:solidFill>
                      <a:srgbClr val="003399"/>
                    </a:solidFill>
                    <a:latin typeface="Trebuchet MS" pitchFamily="34" charset="0"/>
                  </a:defRPr>
                </a:lvl2pPr>
                <a:lvl3pPr marL="1143000" indent="-228600" defTabSz="974725" eaLnBrk="0" hangingPunct="0">
                  <a:defRPr sz="2000">
                    <a:solidFill>
                      <a:srgbClr val="003399"/>
                    </a:solidFill>
                    <a:latin typeface="Trebuchet MS" pitchFamily="34" charset="0"/>
                  </a:defRPr>
                </a:lvl3pPr>
                <a:lvl4pPr marL="1600200" indent="-228600" defTabSz="974725" eaLnBrk="0" hangingPunct="0">
                  <a:defRPr sz="2000">
                    <a:solidFill>
                      <a:srgbClr val="003399"/>
                    </a:solidFill>
                    <a:latin typeface="Trebuchet MS" pitchFamily="34" charset="0"/>
                  </a:defRPr>
                </a:lvl4pPr>
                <a:lvl5pPr marL="2057400" indent="-228600" defTabSz="974725" eaLnBrk="0" hangingPunct="0">
                  <a:defRPr sz="2000">
                    <a:solidFill>
                      <a:srgbClr val="003399"/>
                    </a:solidFill>
                    <a:latin typeface="Trebuchet MS" pitchFamily="34" charset="0"/>
                  </a:defRPr>
                </a:lvl5pPr>
                <a:lvl6pPr marL="2514600" indent="-228600" algn="ctr" defTabSz="9747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99"/>
                    </a:solidFill>
                    <a:latin typeface="Trebuchet MS" pitchFamily="34" charset="0"/>
                  </a:defRPr>
                </a:lvl6pPr>
                <a:lvl7pPr marL="2971800" indent="-228600" algn="ctr" defTabSz="9747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99"/>
                    </a:solidFill>
                    <a:latin typeface="Trebuchet MS" pitchFamily="34" charset="0"/>
                  </a:defRPr>
                </a:lvl7pPr>
                <a:lvl8pPr marL="3429000" indent="-228600" algn="ctr" defTabSz="9747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99"/>
                    </a:solidFill>
                    <a:latin typeface="Trebuchet MS" pitchFamily="34" charset="0"/>
                  </a:defRPr>
                </a:lvl8pPr>
                <a:lvl9pPr marL="3886200" indent="-228600" algn="ctr" defTabSz="9747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99"/>
                    </a:solidFill>
                    <a:latin typeface="Trebuchet MS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C0000"/>
                          </a:solidFill>
                          <a:latin typeface="Cambria Math"/>
                        </a:rPr>
                        <m:t>𝝂</m:t>
                      </m:r>
                    </m:oMath>
                  </m:oMathPara>
                </a14:m>
                <a:endParaRPr lang="en-US" b="1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23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6802" y="1568344"/>
                <a:ext cx="408930" cy="4008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6897801" y="2054535"/>
            <a:ext cx="307940" cy="35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>
            <a:spAutoFit/>
          </a:bodyPr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sz="1700" b="1"/>
              <a:t>Z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832682" y="2191034"/>
            <a:ext cx="319162" cy="40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>
            <a:spAutoFit/>
          </a:bodyPr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tx1"/>
                </a:solidFill>
                <a:effectLst/>
                <a:latin typeface="Symbol" pitchFamily="18" charset="2"/>
              </a:rPr>
              <a:t>n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7677888" y="2191034"/>
            <a:ext cx="319162" cy="40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>
            <a:spAutoFit/>
          </a:bodyPr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tx1"/>
                </a:solidFill>
                <a:effectLst/>
                <a:latin typeface="Symbol" pitchFamily="18" charset="2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8216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Flavor Oscillations in Core-Collapse Supernovae</a:t>
            </a:r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376202" y="719606"/>
            <a:ext cx="5905031" cy="590503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023720" y="1367697"/>
            <a:ext cx="4608640" cy="4608640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4391910" y="4053797"/>
            <a:ext cx="1872260" cy="914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Neutrino</a:t>
            </a:r>
          </a:p>
          <a:p>
            <a:pPr algn="ctr"/>
            <a:r>
              <a:rPr lang="en-US" sz="2400" smtClean="0">
                <a:solidFill>
                  <a:schemeClr val="tx1"/>
                </a:solidFill>
              </a:rPr>
              <a:t>sphere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87485" y="5112217"/>
            <a:ext cx="2293287" cy="914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MSW region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616081" y="3012052"/>
            <a:ext cx="3456482" cy="129618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Neutrino flux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796494" y="3167947"/>
            <a:ext cx="1008140" cy="10081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Rectangle 19"/>
          <p:cNvSpPr/>
          <p:nvPr/>
        </p:nvSpPr>
        <p:spPr>
          <a:xfrm>
            <a:off x="3184798" y="2087797"/>
            <a:ext cx="4231532" cy="123656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Flavor eigenstates are</a:t>
            </a:r>
          </a:p>
          <a:p>
            <a:pPr algn="ctr"/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propagation eigenstates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3892" y="719607"/>
            <a:ext cx="4031988" cy="2952514"/>
            <a:chOff x="143892" y="719607"/>
            <a:chExt cx="4031988" cy="2952514"/>
          </a:xfrm>
        </p:grpSpPr>
        <p:sp>
          <p:nvSpPr>
            <p:cNvPr id="21" name="Rectangle 20"/>
            <p:cNvSpPr/>
            <p:nvPr/>
          </p:nvSpPr>
          <p:spPr>
            <a:xfrm>
              <a:off x="143892" y="719607"/>
              <a:ext cx="3168440" cy="230432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smtClean="0">
                  <a:solidFill>
                    <a:srgbClr val="C00000"/>
                  </a:solidFill>
                </a:rPr>
                <a:t>Neutrino-neutrino</a:t>
              </a:r>
            </a:p>
            <a:p>
              <a:r>
                <a:rPr lang="en-US" sz="2400" smtClean="0">
                  <a:solidFill>
                    <a:srgbClr val="C00000"/>
                  </a:solidFill>
                </a:rPr>
                <a:t>refraction causes</a:t>
              </a:r>
            </a:p>
            <a:p>
              <a:r>
                <a:rPr lang="en-US" sz="2400" smtClean="0">
                  <a:solidFill>
                    <a:srgbClr val="C00000"/>
                  </a:solidFill>
                </a:rPr>
                <a:t>a flavor instability,</a:t>
              </a:r>
            </a:p>
            <a:p>
              <a:r>
                <a:rPr lang="en-US" sz="2400" smtClean="0">
                  <a:solidFill>
                    <a:srgbClr val="C00000"/>
                  </a:solidFill>
                </a:rPr>
                <a:t>flavor exchange</a:t>
              </a:r>
            </a:p>
            <a:p>
              <a:r>
                <a:rPr lang="en-US" sz="2400" smtClean="0">
                  <a:solidFill>
                    <a:srgbClr val="C00000"/>
                  </a:solidFill>
                </a:rPr>
                <a:t>between different</a:t>
              </a:r>
            </a:p>
            <a:p>
              <a:r>
                <a:rPr lang="en-US" sz="2400" smtClean="0">
                  <a:solidFill>
                    <a:srgbClr val="C00000"/>
                  </a:solidFill>
                </a:rPr>
                <a:t>parts of spectrum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368062" y="3096041"/>
              <a:ext cx="2807818" cy="57608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93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90"/>
              <a:t>Collective Supernova </a:t>
            </a:r>
            <a:r>
              <a:rPr lang="en-US" spc="90" smtClean="0"/>
              <a:t>Nu </a:t>
            </a:r>
            <a:r>
              <a:rPr lang="en-US" spc="90"/>
              <a:t>Oscillations </a:t>
            </a:r>
            <a:r>
              <a:rPr lang="en-US" spc="90" smtClean="0"/>
              <a:t>since 2006</a:t>
            </a:r>
            <a:endParaRPr lang="en-US" spc="90"/>
          </a:p>
        </p:txBody>
      </p:sp>
      <p:sp>
        <p:nvSpPr>
          <p:cNvPr id="3" name="Rectangle 1027"/>
          <p:cNvSpPr>
            <a:spLocks noChangeArrowheads="1"/>
          </p:cNvSpPr>
          <p:nvPr/>
        </p:nvSpPr>
        <p:spPr bwMode="auto">
          <a:xfrm>
            <a:off x="71882" y="575679"/>
            <a:ext cx="9073135" cy="64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>
              <a:lnSpc>
                <a:spcPts val="2000"/>
              </a:lnSpc>
            </a:pPr>
            <a:r>
              <a:rPr lang="en-US" sz="2000" b="1">
                <a:solidFill>
                  <a:srgbClr val="003399"/>
                </a:solidFill>
                <a:effectLst/>
              </a:rPr>
              <a:t>Two seminal papers in 2006 triggered a torrent of activities</a:t>
            </a:r>
          </a:p>
          <a:p>
            <a:pPr algn="l">
              <a:lnSpc>
                <a:spcPts val="2000"/>
              </a:lnSpc>
            </a:pPr>
            <a:r>
              <a:rPr lang="en-US" sz="2000" b="1">
                <a:solidFill>
                  <a:srgbClr val="C00000"/>
                </a:solidFill>
                <a:effectLst/>
              </a:rPr>
              <a:t>Duan, Fuller, Qian, astro-ph/0511275, Duan et al. astro-ph/0606616</a:t>
            </a:r>
          </a:p>
        </p:txBody>
      </p:sp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72138" y="1151667"/>
            <a:ext cx="9072880" cy="539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02" tIns="43201" rIns="86402" bIns="43201"/>
          <a:lstStyle/>
          <a:p>
            <a:pPr algn="just">
              <a:lnSpc>
                <a:spcPts val="1900"/>
              </a:lnSpc>
            </a:pPr>
            <a:r>
              <a:rPr lang="en-US" sz="1600"/>
              <a:t>Balantekin, Gava &amp; </a:t>
            </a:r>
            <a:r>
              <a:rPr lang="en-US" sz="1600" smtClean="0"/>
              <a:t>Volpe [0710.3112]. </a:t>
            </a:r>
            <a:r>
              <a:rPr lang="en-US" sz="1600"/>
              <a:t>Balantekin &amp; </a:t>
            </a:r>
            <a:r>
              <a:rPr lang="en-US" sz="1600" smtClean="0"/>
              <a:t>Pehlivan [astro-ph/0607527]. </a:t>
            </a:r>
            <a:r>
              <a:rPr lang="en-US" sz="1600"/>
              <a:t>Blennow, Mirizzi </a:t>
            </a:r>
            <a:r>
              <a:rPr lang="en-US" sz="1600" smtClean="0"/>
              <a:t>&amp; Serpico [0810.2297]. </a:t>
            </a:r>
            <a:r>
              <a:rPr lang="en-US" sz="1600"/>
              <a:t>Cherry, Fuller, Carlson, Duan &amp; </a:t>
            </a:r>
            <a:r>
              <a:rPr lang="en-US" sz="1600" smtClean="0"/>
              <a:t>Qian [1006.2175, 1108.4064]. </a:t>
            </a:r>
            <a:r>
              <a:rPr lang="en-US" sz="1600"/>
              <a:t>Cherry, </a:t>
            </a:r>
            <a:r>
              <a:rPr lang="en-US" sz="1600" smtClean="0"/>
              <a:t>Wu, Fuller, Carlson</a:t>
            </a:r>
            <a:r>
              <a:rPr lang="en-US" sz="1600"/>
              <a:t>, </a:t>
            </a:r>
            <a:r>
              <a:rPr lang="en-US" sz="1600" smtClean="0"/>
              <a:t>Duan &amp; </a:t>
            </a:r>
            <a:r>
              <a:rPr lang="en-US" sz="1600"/>
              <a:t>Qian </a:t>
            </a:r>
            <a:r>
              <a:rPr lang="en-US" sz="1600" smtClean="0"/>
              <a:t>[1109.5195].  Cherry</a:t>
            </a:r>
            <a:r>
              <a:rPr lang="en-US" sz="1600"/>
              <a:t>, </a:t>
            </a:r>
            <a:r>
              <a:rPr lang="en-US" sz="1600" smtClean="0"/>
              <a:t>Carlson</a:t>
            </a:r>
            <a:r>
              <a:rPr lang="en-US" sz="1600"/>
              <a:t>, </a:t>
            </a:r>
            <a:r>
              <a:rPr lang="en-US" sz="1600" smtClean="0"/>
              <a:t>Friedland</a:t>
            </a:r>
            <a:r>
              <a:rPr lang="en-US" sz="1600"/>
              <a:t>, </a:t>
            </a:r>
            <a:r>
              <a:rPr lang="en-US" sz="1600" smtClean="0"/>
              <a:t>Fuller &amp; Vlasenko [1203.1607]. Chakraborty, Choubey, Dasgupta </a:t>
            </a:r>
            <a:r>
              <a:rPr lang="en-US" sz="1600"/>
              <a:t>&amp; </a:t>
            </a:r>
            <a:r>
              <a:rPr lang="en-US" sz="1600" smtClean="0"/>
              <a:t>Kar [0805.3131]. Chakraborty, Fischer,</a:t>
            </a:r>
            <a:r>
              <a:rPr lang="en-US" sz="1600"/>
              <a:t> </a:t>
            </a:r>
            <a:r>
              <a:rPr lang="en-US" sz="1600" smtClean="0"/>
              <a:t>Mirizzi, Saviano, Tomàs [1104.4031,</a:t>
            </a:r>
            <a:r>
              <a:rPr lang="en-US" sz="1600"/>
              <a:t> </a:t>
            </a:r>
            <a:r>
              <a:rPr lang="en-US" sz="1600" smtClean="0"/>
              <a:t>1105.1130].  Choubey</a:t>
            </a:r>
            <a:r>
              <a:rPr lang="en-US" sz="1600"/>
              <a:t>, Dasgupta, Dighe &amp; </a:t>
            </a:r>
            <a:r>
              <a:rPr lang="en-US" sz="1600" smtClean="0"/>
              <a:t>Mirizzi</a:t>
            </a:r>
            <a:r>
              <a:rPr lang="en-US" sz="1600"/>
              <a:t> </a:t>
            </a:r>
            <a:r>
              <a:rPr lang="en-US" sz="1600" smtClean="0"/>
              <a:t>[1008.0308]. </a:t>
            </a:r>
            <a:r>
              <a:rPr lang="en-US" sz="1600"/>
              <a:t>Dasgupta &amp; </a:t>
            </a:r>
            <a:r>
              <a:rPr lang="en-US" sz="1600" smtClean="0"/>
              <a:t>Dighe [0712.3798]. Dasgupta, Dighe </a:t>
            </a:r>
            <a:r>
              <a:rPr lang="en-US" sz="1600"/>
              <a:t>&amp; </a:t>
            </a:r>
            <a:r>
              <a:rPr lang="en-US" sz="1600" smtClean="0"/>
              <a:t>Mirizzi [0802.1481]. Dasgupta</a:t>
            </a:r>
            <a:r>
              <a:rPr lang="en-US" sz="1600"/>
              <a:t>, Dighe, Raffelt &amp; </a:t>
            </a:r>
            <a:r>
              <a:rPr lang="en-US"/>
              <a:t>Smirnov</a:t>
            </a:r>
            <a:r>
              <a:rPr lang="en-US" sz="1600"/>
              <a:t> [0904.3542]. </a:t>
            </a:r>
            <a:r>
              <a:rPr lang="en-US" sz="1600" smtClean="0"/>
              <a:t> Dasgupta</a:t>
            </a:r>
            <a:r>
              <a:rPr lang="en-US" sz="1600"/>
              <a:t>, Dighe, Mirizzi </a:t>
            </a:r>
            <a:r>
              <a:rPr lang="en-US" sz="1600" smtClean="0"/>
              <a:t>&amp; Raffelt </a:t>
            </a:r>
            <a:r>
              <a:rPr lang="en-US" sz="1600"/>
              <a:t>[</a:t>
            </a:r>
            <a:r>
              <a:rPr lang="en-US" sz="1600" smtClean="0"/>
              <a:t>0801.1660, 0805.3300]. Dasgupta</a:t>
            </a:r>
            <a:r>
              <a:rPr lang="en-US" sz="1600"/>
              <a:t>, Mirizzi, Tamborra &amp; </a:t>
            </a:r>
            <a:r>
              <a:rPr lang="en-US" sz="1600" smtClean="0"/>
              <a:t>Tomàs [1002.2943]. Dasgupta</a:t>
            </a:r>
            <a:r>
              <a:rPr lang="en-US" sz="1600"/>
              <a:t>, </a:t>
            </a:r>
            <a:r>
              <a:rPr lang="en-US" sz="1600" smtClean="0"/>
              <a:t>Raffelt &amp; Tamborra [1001.5396]. Dasgupta</a:t>
            </a:r>
            <a:r>
              <a:rPr lang="en-US" sz="1600"/>
              <a:t>, </a:t>
            </a:r>
            <a:r>
              <a:rPr lang="en-US" sz="1600" smtClean="0"/>
              <a:t>O'Connor &amp; Ott [1106.1167]. Duan</a:t>
            </a:r>
            <a:r>
              <a:rPr lang="en-US" sz="1600"/>
              <a:t>, Fuller, Carlson &amp; </a:t>
            </a:r>
            <a:r>
              <a:rPr lang="en-US" sz="1600" smtClean="0"/>
              <a:t>Qian [astro-ph/0608050</a:t>
            </a:r>
            <a:r>
              <a:rPr lang="en-US" sz="1600"/>
              <a:t>, </a:t>
            </a:r>
            <a:r>
              <a:rPr lang="en-US" sz="1600" smtClean="0"/>
              <a:t>0703776, 0707.0290</a:t>
            </a:r>
            <a:r>
              <a:rPr lang="en-US" sz="1600"/>
              <a:t>, </a:t>
            </a:r>
            <a:r>
              <a:rPr lang="en-US" sz="1600" smtClean="0"/>
              <a:t>0710.1271]. </a:t>
            </a:r>
            <a:r>
              <a:rPr lang="en-US" sz="1600"/>
              <a:t>Duan, Fuller &amp; </a:t>
            </a:r>
            <a:r>
              <a:rPr lang="en-US" sz="1600" smtClean="0"/>
              <a:t>Qian [0706.4293</a:t>
            </a:r>
            <a:r>
              <a:rPr lang="en-US" sz="1600"/>
              <a:t>, 0801.1363, </a:t>
            </a:r>
            <a:r>
              <a:rPr lang="en-US" sz="1600" smtClean="0"/>
              <a:t>0808.2046, 1001.2799]. </a:t>
            </a:r>
            <a:r>
              <a:rPr lang="en-US" sz="1600"/>
              <a:t>Duan, Fuller </a:t>
            </a:r>
            <a:r>
              <a:rPr lang="en-US" sz="1600" smtClean="0"/>
              <a:t>&amp; Carlson [0803.3650]. </a:t>
            </a:r>
            <a:r>
              <a:rPr lang="en-US" sz="1600"/>
              <a:t>Duan &amp; </a:t>
            </a:r>
            <a:r>
              <a:rPr lang="en-US" sz="1600" smtClean="0"/>
              <a:t>Kneller [0904.0974]. </a:t>
            </a:r>
            <a:r>
              <a:rPr lang="en-US" sz="1600"/>
              <a:t>Duan &amp; </a:t>
            </a:r>
            <a:r>
              <a:rPr lang="en-US" sz="1600" smtClean="0"/>
              <a:t>Friedland [1006.2359]. </a:t>
            </a:r>
            <a:r>
              <a:rPr lang="en-US" sz="1600"/>
              <a:t>Duan, </a:t>
            </a:r>
            <a:r>
              <a:rPr lang="en-US" sz="1600" smtClean="0"/>
              <a:t>Friedland, McLaughlin </a:t>
            </a:r>
            <a:r>
              <a:rPr lang="en-US" sz="1600"/>
              <a:t>&amp; </a:t>
            </a:r>
            <a:r>
              <a:rPr lang="en-US" sz="1600" smtClean="0"/>
              <a:t>Surman [1012.0532]. Esteban-Pretel</a:t>
            </a:r>
            <a:r>
              <a:rPr lang="en-US" sz="1600"/>
              <a:t>, Mirizzi, Pastor, </a:t>
            </a:r>
            <a:r>
              <a:rPr lang="en-US" sz="1600" smtClean="0"/>
              <a:t>Tomàs, Raffelt</a:t>
            </a:r>
            <a:r>
              <a:rPr lang="en-US" sz="1600"/>
              <a:t>, Serpico &amp; </a:t>
            </a:r>
            <a:r>
              <a:rPr lang="en-US" sz="1600" smtClean="0"/>
              <a:t>Sigl [0807.0659]. Esteban-Pretel</a:t>
            </a:r>
            <a:r>
              <a:rPr lang="en-US" sz="1600"/>
              <a:t>, Pastor, Tomàs, Raffelt &amp; </a:t>
            </a:r>
            <a:r>
              <a:rPr lang="en-US" sz="1600" smtClean="0"/>
              <a:t>Sigl [0706.2498</a:t>
            </a:r>
            <a:r>
              <a:rPr lang="en-US" sz="1600"/>
              <a:t>, </a:t>
            </a:r>
            <a:r>
              <a:rPr lang="en-US" sz="1600" smtClean="0"/>
              <a:t>0712.1137]. Fogli</a:t>
            </a:r>
            <a:r>
              <a:rPr lang="en-US" sz="1600"/>
              <a:t>, Lisi, Marrone &amp; </a:t>
            </a:r>
            <a:r>
              <a:rPr lang="en-US" sz="1600" smtClean="0"/>
              <a:t>Mirizzi [0707.1998]. </a:t>
            </a:r>
            <a:r>
              <a:rPr lang="en-US" sz="1600"/>
              <a:t>Fogli, Lisi, Marrone &amp; </a:t>
            </a:r>
            <a:r>
              <a:rPr lang="en-US" sz="1600" smtClean="0"/>
              <a:t>Tamborra [0812.3031]. Friedland [1001.0996]. </a:t>
            </a:r>
            <a:r>
              <a:rPr lang="en-US" sz="1600"/>
              <a:t>Gava &amp; </a:t>
            </a:r>
            <a:r>
              <a:rPr lang="en-US" sz="1600" smtClean="0"/>
              <a:t>Jean-Louis [0907.3947]. </a:t>
            </a:r>
            <a:r>
              <a:rPr lang="en-US" sz="1600"/>
              <a:t>Gava &amp; </a:t>
            </a:r>
            <a:r>
              <a:rPr lang="en-US" sz="1600" smtClean="0"/>
              <a:t>Volpe [0807.3418]. </a:t>
            </a:r>
            <a:r>
              <a:rPr lang="en-US" sz="1600"/>
              <a:t>Galais, Kneller &amp; </a:t>
            </a:r>
            <a:r>
              <a:rPr lang="en-US" sz="1600" smtClean="0"/>
              <a:t>Volpe [1102.1471]. Galais &amp; Volpe [1103.5302]. Gava</a:t>
            </a:r>
            <a:r>
              <a:rPr lang="en-US" sz="1600"/>
              <a:t>, Kneller, Volpe &amp; </a:t>
            </a:r>
            <a:r>
              <a:rPr lang="en-US" sz="1600" smtClean="0"/>
              <a:t>McLaughlin [0902.0317]. Hannestad, Raffelt</a:t>
            </a:r>
            <a:r>
              <a:rPr lang="en-US" sz="1600"/>
              <a:t>, Sigl &amp; </a:t>
            </a:r>
            <a:r>
              <a:rPr lang="en-US" sz="1600" smtClean="0"/>
              <a:t>Wong [astro-ph/0608695]. </a:t>
            </a:r>
            <a:r>
              <a:rPr lang="en-US" sz="1600"/>
              <a:t>Wei </a:t>
            </a:r>
            <a:r>
              <a:rPr lang="en-US" sz="1600" smtClean="0"/>
              <a:t>Liao [0904.0075</a:t>
            </a:r>
            <a:r>
              <a:rPr lang="en-US" sz="1600"/>
              <a:t>, </a:t>
            </a:r>
            <a:r>
              <a:rPr lang="en-US" sz="1600" smtClean="0"/>
              <a:t>0904.2855].  </a:t>
            </a:r>
            <a:r>
              <a:rPr lang="en-US" sz="1600"/>
              <a:t>Lunardini, Müller &amp; </a:t>
            </a:r>
            <a:r>
              <a:rPr lang="en-US" sz="1600" smtClean="0"/>
              <a:t>Janka [0712.3000]. </a:t>
            </a:r>
            <a:r>
              <a:rPr lang="en-US" sz="1600"/>
              <a:t>Mirizzi, Pozzorini, Raffelt &amp; </a:t>
            </a:r>
            <a:r>
              <a:rPr lang="en-US" sz="1600" smtClean="0"/>
              <a:t>Serpico [0907.3674]. Mirizzi &amp; </a:t>
            </a:r>
            <a:r>
              <a:rPr lang="en-US" sz="1600"/>
              <a:t>Serpico </a:t>
            </a:r>
            <a:r>
              <a:rPr lang="en-US" sz="1600" smtClean="0"/>
              <a:t>[1111.4483]. Mirizzi &amp; Tomàs [1012.1339]. </a:t>
            </a:r>
            <a:r>
              <a:rPr lang="fi-FI" sz="1600" smtClean="0"/>
              <a:t>Pehlivan</a:t>
            </a:r>
            <a:r>
              <a:rPr lang="fi-FI" sz="1600"/>
              <a:t>, </a:t>
            </a:r>
            <a:r>
              <a:rPr lang="fi-FI" sz="1600" smtClean="0"/>
              <a:t>Balantekin</a:t>
            </a:r>
            <a:r>
              <a:rPr lang="fi-FI" sz="1600"/>
              <a:t>, </a:t>
            </a:r>
            <a:r>
              <a:rPr lang="fi-FI" sz="1600" smtClean="0"/>
              <a:t>Kajino &amp; Yoshida [</a:t>
            </a:r>
            <a:r>
              <a:rPr lang="en-US" sz="1600" smtClean="0"/>
              <a:t>1105.1182]. Pejcha</a:t>
            </a:r>
            <a:r>
              <a:rPr lang="en-US" sz="1600"/>
              <a:t>, </a:t>
            </a:r>
            <a:r>
              <a:rPr lang="en-US" sz="1600" smtClean="0"/>
              <a:t>Dasgupta &amp; Thompson [1106.5718]. Raffelt [0810.1407, 1103.2891]. Raffelt </a:t>
            </a:r>
            <a:r>
              <a:rPr lang="en-US" sz="1600"/>
              <a:t>&amp; </a:t>
            </a:r>
            <a:r>
              <a:rPr lang="en-US" sz="1600" smtClean="0"/>
              <a:t>Sigl [hep-ph/0701182]. </a:t>
            </a:r>
            <a:r>
              <a:rPr lang="en-US" sz="1600"/>
              <a:t>Raffelt &amp; </a:t>
            </a:r>
            <a:r>
              <a:rPr lang="en-US" smtClean="0"/>
              <a:t>Smirnov</a:t>
            </a:r>
            <a:r>
              <a:rPr lang="en-US" sz="1600" smtClean="0"/>
              <a:t> [0705.1830</a:t>
            </a:r>
            <a:r>
              <a:rPr lang="en-US" sz="1600"/>
              <a:t>, </a:t>
            </a:r>
            <a:r>
              <a:rPr lang="en-US" sz="1600" smtClean="0"/>
              <a:t>0709.4641]. </a:t>
            </a:r>
            <a:r>
              <a:rPr lang="en-US" sz="1600"/>
              <a:t>Raffelt &amp; Tamborra [1006.0002]. Sawyer </a:t>
            </a:r>
            <a:r>
              <a:rPr lang="en-US" sz="1600" smtClean="0"/>
              <a:t>[hep-ph/0408265</a:t>
            </a:r>
            <a:r>
              <a:rPr lang="en-US" sz="1600"/>
              <a:t>, </a:t>
            </a:r>
            <a:r>
              <a:rPr lang="en-US" sz="1600" smtClean="0"/>
              <a:t>0503013, 0803.4319, 1011.4585]. </a:t>
            </a:r>
            <a:r>
              <a:rPr lang="sv-SE" sz="1600" smtClean="0"/>
              <a:t>Sarikas</a:t>
            </a:r>
            <a:r>
              <a:rPr lang="sv-SE" sz="1600"/>
              <a:t>, </a:t>
            </a:r>
            <a:r>
              <a:rPr lang="sv-SE" sz="1600" smtClean="0"/>
              <a:t>Raffelt</a:t>
            </a:r>
            <a:r>
              <a:rPr lang="sv-SE" sz="1600"/>
              <a:t>, </a:t>
            </a:r>
            <a:r>
              <a:rPr lang="sv-SE" sz="1600" smtClean="0"/>
              <a:t>Hüdepohl </a:t>
            </a:r>
            <a:r>
              <a:rPr lang="sv-SE" sz="1600"/>
              <a:t>&amp; </a:t>
            </a:r>
            <a:r>
              <a:rPr lang="sv-SE" sz="1600" smtClean="0"/>
              <a:t>Janka</a:t>
            </a:r>
            <a:r>
              <a:rPr lang="sv-SE" sz="1600"/>
              <a:t> </a:t>
            </a:r>
            <a:r>
              <a:rPr lang="en-US" sz="1600" smtClean="0"/>
              <a:t>[1109.3601]. </a:t>
            </a:r>
            <a:r>
              <a:rPr lang="sv-SE" sz="1600"/>
              <a:t>Sarikas, </a:t>
            </a:r>
            <a:r>
              <a:rPr lang="sv-SE" sz="1600" smtClean="0"/>
              <a:t>Tamborra, Raffelt</a:t>
            </a:r>
            <a:r>
              <a:rPr lang="sv-SE" sz="1600"/>
              <a:t>, Hüdepohl &amp; </a:t>
            </a:r>
            <a:r>
              <a:rPr lang="sv-SE" sz="1600" smtClean="0"/>
              <a:t>Janka </a:t>
            </a:r>
            <a:r>
              <a:rPr lang="en-US" sz="1600" smtClean="0"/>
              <a:t>[1204.0971]. Saviano, Chakraborty, Fischer, Mirizzi</a:t>
            </a:r>
            <a:r>
              <a:rPr lang="en-US" sz="1600"/>
              <a:t> </a:t>
            </a:r>
            <a:r>
              <a:rPr lang="en-US" sz="1600" smtClean="0"/>
              <a:t>[1203.1484]. Wu &amp; Qian [1105.2068].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2315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Baade and Zwicky</a:t>
            </a: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91982" y="5615980"/>
            <a:ext cx="7488939" cy="10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/>
          <a:p>
            <a:pPr defTabSz="921018"/>
            <a:r>
              <a:rPr lang="en-US" sz="2000">
                <a:latin typeface="+mj-lt"/>
              </a:rPr>
              <a:t> </a:t>
            </a:r>
            <a:r>
              <a:rPr lang="en-US" sz="2000">
                <a:solidFill>
                  <a:srgbClr val="003399"/>
                </a:solidFill>
                <a:latin typeface="+mj-lt"/>
              </a:rPr>
              <a:t>Baade and Zwicky were the first to speculate about a </a:t>
            </a:r>
            <a:r>
              <a:rPr lang="en-US" sz="2000" smtClean="0">
                <a:solidFill>
                  <a:srgbClr val="003399"/>
                </a:solidFill>
                <a:latin typeface="+mj-lt"/>
              </a:rPr>
              <a:t>connection</a:t>
            </a:r>
          </a:p>
          <a:p>
            <a:pPr defTabSz="921018"/>
            <a:r>
              <a:rPr lang="en-US" sz="200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000" smtClean="0">
                <a:solidFill>
                  <a:srgbClr val="003399"/>
                </a:solidFill>
                <a:latin typeface="+mj-lt"/>
              </a:rPr>
              <a:t>between </a:t>
            </a:r>
            <a:r>
              <a:rPr lang="en-US" sz="2000">
                <a:solidFill>
                  <a:srgbClr val="003399"/>
                </a:solidFill>
                <a:latin typeface="+mj-lt"/>
              </a:rPr>
              <a:t>supernova explosions and neutron-star formation</a:t>
            </a:r>
          </a:p>
          <a:p>
            <a:pPr defTabSz="921018"/>
            <a:r>
              <a:rPr lang="en-US" sz="2000">
                <a:solidFill>
                  <a:srgbClr val="003399"/>
                </a:solidFill>
                <a:latin typeface="+mj-lt"/>
              </a:rPr>
              <a:t>                                                            </a:t>
            </a:r>
            <a:r>
              <a:rPr lang="en-US" sz="2000" smtClean="0">
                <a:solidFill>
                  <a:srgbClr val="003399"/>
                </a:solidFill>
                <a:latin typeface="+mj-lt"/>
              </a:rPr>
              <a:t>                       [</a:t>
            </a:r>
            <a:r>
              <a:rPr lang="en-US" sz="2000">
                <a:solidFill>
                  <a:srgbClr val="003399"/>
                </a:solidFill>
                <a:latin typeface="+mj-lt"/>
              </a:rPr>
              <a:t>Phys. Rev. 45 (1934) 138]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36104" y="5111629"/>
            <a:ext cx="3528392" cy="43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7530" tIns="48765" rIns="97530" bIns="48765" anchor="ctr"/>
          <a:lstStyle/>
          <a:p>
            <a:pPr algn="ctr" defTabSz="921018"/>
            <a:r>
              <a:rPr lang="en-US" sz="2000">
                <a:latin typeface="+mj-lt"/>
              </a:rPr>
              <a:t>Walter Baade (</a:t>
            </a:r>
            <a:r>
              <a:rPr lang="en-US" sz="2000" smtClean="0">
                <a:latin typeface="+mj-lt"/>
              </a:rPr>
              <a:t>1893–1960</a:t>
            </a:r>
            <a:r>
              <a:rPr lang="en-US" sz="2000">
                <a:latin typeface="+mj-lt"/>
              </a:rPr>
              <a:t>)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752529" y="5111629"/>
            <a:ext cx="3528392" cy="43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7530" tIns="48765" rIns="97530" bIns="48765" anchor="ctr"/>
          <a:lstStyle/>
          <a:p>
            <a:pPr algn="ctr" defTabSz="921018"/>
            <a:r>
              <a:rPr lang="en-US" sz="2000">
                <a:latin typeface="+mj-lt"/>
              </a:rPr>
              <a:t>Fritz Zwicky (</a:t>
            </a:r>
            <a:r>
              <a:rPr lang="en-US" sz="2000" smtClean="0">
                <a:latin typeface="+mj-lt"/>
              </a:rPr>
              <a:t>1898</a:t>
            </a:r>
            <a:r>
              <a:rPr lang="en-US" sz="2000"/>
              <a:t>–</a:t>
            </a:r>
            <a:r>
              <a:rPr lang="en-US" sz="2000" smtClean="0">
                <a:latin typeface="+mj-lt"/>
              </a:rPr>
              <a:t>1974</a:t>
            </a:r>
            <a:r>
              <a:rPr lang="en-US" sz="2000">
                <a:latin typeface="+mj-lt"/>
              </a:rPr>
              <a:t>)</a:t>
            </a: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2" y="288207"/>
            <a:ext cx="3528000" cy="47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32" y="287547"/>
            <a:ext cx="3527999" cy="47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03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Looking forward to the next galactic supernova</a:t>
            </a:r>
            <a:endParaRPr lang="en-US"/>
          </a:p>
        </p:txBody>
      </p:sp>
      <p:pic>
        <p:nvPicPr>
          <p:cNvPr id="3" name="Picture 3" descr="C:\Users\Georg Raffelt\Desktop\s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" y="492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4016" y="5472431"/>
            <a:ext cx="8928993" cy="115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theory progress is needed to reliably interpret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signal of next galactic supernova!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7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Stellar Collapse and Supernova Explosion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8032" y="935709"/>
            <a:ext cx="4176464" cy="4968618"/>
            <a:chOff x="288032" y="935709"/>
            <a:chExt cx="4176464" cy="4968618"/>
          </a:xfrm>
        </p:grpSpPr>
        <p:sp>
          <p:nvSpPr>
            <p:cNvPr id="4" name="Oval 10" descr="C:\vortrag\material\usedpics\star1.tif"/>
            <p:cNvSpPr>
              <a:spLocks noChangeAspect="1" noChangeArrowheads="1"/>
            </p:cNvSpPr>
            <p:nvPr/>
          </p:nvSpPr>
          <p:spPr bwMode="auto">
            <a:xfrm>
              <a:off x="936104" y="2015993"/>
              <a:ext cx="2880320" cy="2879990"/>
            </a:xfrm>
            <a:prstGeom prst="ellipse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>
              <a:off x="936104" y="5400329"/>
              <a:ext cx="2880320" cy="503998"/>
            </a:xfrm>
            <a:prstGeom prst="wedgeRectCallout">
              <a:avLst>
                <a:gd name="adj1" fmla="val -727"/>
                <a:gd name="adj2" fmla="val -430653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/>
            <a:p>
              <a:pPr algn="ctr" defTabSz="921018"/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Hydrogen Burning</a:t>
              </a:r>
              <a:endParaRPr lang="de-DE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88032" y="935709"/>
              <a:ext cx="4176464" cy="50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5400" algn="ctr" rotWithShape="0">
                      <a:schemeClr val="accent2"/>
                    </a:outerShdw>
                  </a:effectLst>
                </a14:hiddenEffects>
              </a:ext>
            </a:extLst>
          </p:spPr>
          <p:txBody>
            <a:bodyPr wrap="none" lIns="86402" tIns="43201" rIns="86402" bIns="43201" anchor="ctr"/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Main-sequence star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80521" y="936396"/>
            <a:ext cx="4176464" cy="5255971"/>
            <a:chOff x="4680521" y="936396"/>
            <a:chExt cx="4176464" cy="5255971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680521" y="936396"/>
              <a:ext cx="4176464" cy="50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5400" algn="ctr" rotWithShape="0">
                      <a:schemeClr val="accent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Helium-burning star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Oval 4" descr="C:\vortrag\material\usedpics\star2.tif"/>
            <p:cNvSpPr>
              <a:spLocks noChangeAspect="1" noChangeArrowheads="1"/>
            </p:cNvSpPr>
            <p:nvPr/>
          </p:nvSpPr>
          <p:spPr bwMode="auto">
            <a:xfrm>
              <a:off x="5040572" y="1727747"/>
              <a:ext cx="3456384" cy="3455988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4968562" y="5400380"/>
              <a:ext cx="1728000" cy="791987"/>
            </a:xfrm>
            <a:prstGeom prst="wedgeRectCallout">
              <a:avLst>
                <a:gd name="adj1" fmla="val 52525"/>
                <a:gd name="adj2" fmla="val -289516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/>
            <a:p>
              <a:pPr algn="ctr" defTabSz="921018">
                <a:lnSpc>
                  <a:spcPts val="2400"/>
                </a:lnSpc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Helium</a:t>
              </a:r>
            </a:p>
            <a:p>
              <a:pPr algn="ctr" defTabSz="921018">
                <a:lnSpc>
                  <a:spcPts val="2400"/>
                </a:lnSpc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Burning</a:t>
              </a:r>
              <a:endParaRPr lang="de-DE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6840761" y="5400380"/>
              <a:ext cx="1728192" cy="791987"/>
            </a:xfrm>
            <a:prstGeom prst="wedgeRectCallout">
              <a:avLst>
                <a:gd name="adj1" fmla="val -43280"/>
                <a:gd name="adj2" fmla="val -201159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/>
            <a:p>
              <a:pPr algn="ctr" defTabSz="921018">
                <a:lnSpc>
                  <a:spcPts val="2400"/>
                </a:lnSpc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Hydrogen</a:t>
              </a:r>
            </a:p>
            <a:p>
              <a:pPr algn="ctr" defTabSz="921018">
                <a:lnSpc>
                  <a:spcPts val="2400"/>
                </a:lnSpc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Burning</a:t>
              </a:r>
              <a:endParaRPr lang="de-DE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65225" y="864448"/>
            <a:ext cx="4608513" cy="561595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3892" y="918728"/>
            <a:ext cx="4464000" cy="5256370"/>
            <a:chOff x="129767" y="935997"/>
            <a:chExt cx="4464000" cy="5256370"/>
          </a:xfrm>
        </p:grpSpPr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288033" y="935997"/>
              <a:ext cx="4177964" cy="50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5400" algn="ctr" rotWithShape="0">
                      <a:schemeClr val="accent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Onion structure</a:t>
              </a:r>
            </a:p>
          </p:txBody>
        </p:sp>
        <p:sp>
          <p:nvSpPr>
            <p:cNvPr id="15" name="Oval 17" descr="C:\PICS\mysketches\bigstar.jpg"/>
            <p:cNvSpPr>
              <a:spLocks noChangeAspect="1" noChangeArrowheads="1"/>
            </p:cNvSpPr>
            <p:nvPr/>
          </p:nvSpPr>
          <p:spPr bwMode="auto">
            <a:xfrm>
              <a:off x="129767" y="1603628"/>
              <a:ext cx="4464000" cy="4461988"/>
            </a:xfrm>
            <a:prstGeom prst="ellipse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1080022" y="4572373"/>
              <a:ext cx="2592288" cy="1619994"/>
            </a:xfrm>
            <a:prstGeom prst="rect">
              <a:avLst/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algn="ctr" rotWithShape="0">
                      <a:schemeClr val="accent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Degenerate iron core:</a:t>
              </a:r>
            </a:p>
            <a:p>
              <a:pPr algn="l">
                <a:buFont typeface="Symbol" pitchFamily="18" charset="2"/>
                <a:buNone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   </a:t>
              </a: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  <a:sym typeface="Symbol" pitchFamily="18" charset="2"/>
                </a:rPr>
                <a:t>r</a:t>
              </a: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    </a:t>
              </a:r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 </a:t>
              </a:r>
              <a:r>
                <a:rPr lang="en-US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 </a:t>
              </a:r>
              <a:r>
                <a:rPr lang="en-US" sz="2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 </a:t>
              </a: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10</a:t>
              </a:r>
              <a:r>
                <a:rPr lang="en-US" sz="2400" b="1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9</a:t>
              </a:r>
              <a:r>
                <a:rPr lang="en-US" sz="2000" b="1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 </a:t>
              </a: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 g cm</a:t>
              </a:r>
              <a:r>
                <a:rPr lang="en-US" sz="2000" b="1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  <a:sym typeface="Symbol" pitchFamily="18" charset="2"/>
                </a:rPr>
                <a:t>-</a:t>
              </a:r>
              <a:r>
                <a:rPr lang="en-US" sz="2000" b="1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3</a:t>
              </a:r>
            </a:p>
            <a:p>
              <a:pPr algn="l">
                <a:buFont typeface="Symbol" pitchFamily="18" charset="2"/>
                <a:buNone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T     </a:t>
              </a:r>
              <a:r>
                <a:rPr lang="en-US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 </a:t>
              </a: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10</a:t>
              </a:r>
              <a:r>
                <a:rPr lang="en-US" sz="2400" b="1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10</a:t>
              </a:r>
              <a:r>
                <a:rPr lang="en-US" sz="2000" b="1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 </a:t>
              </a: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 K</a:t>
              </a:r>
            </a:p>
            <a:p>
              <a:pPr algn="l">
                <a:buFont typeface="Symbol" pitchFamily="18" charset="2"/>
                <a:buNone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en-US" sz="2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en-US" sz="2400" b="1" baseline="-25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</a:t>
              </a:r>
              <a:r>
                <a:rPr lang="en-US" sz="2000" b="1" baseline="-25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 1.5 </a:t>
              </a:r>
              <a:r>
                <a:rPr lang="en-US" sz="2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M</a:t>
              </a:r>
              <a:r>
                <a:rPr lang="en-US" sz="2400" b="1" baseline="-25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sun</a:t>
              </a:r>
              <a:endParaRPr lang="en-US" sz="20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endParaRPr>
            </a:p>
            <a:p>
              <a:pPr algn="l">
                <a:buFont typeface="Symbol" pitchFamily="18" charset="2"/>
                <a:buNone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en-US" sz="2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en-US" sz="2400" b="1" baseline="-25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  </a:t>
              </a:r>
              <a:r>
                <a:rPr lang="en-US" sz="1600" b="1" baseline="-25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 </a:t>
              </a: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3</a:t>
              </a:r>
              <a:r>
                <a:rPr lang="en-US" sz="2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000 </a:t>
              </a: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km</a:t>
              </a:r>
              <a:endPara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4680642" y="863997"/>
            <a:ext cx="4320480" cy="575997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618212" y="935637"/>
            <a:ext cx="7238773" cy="4608640"/>
            <a:chOff x="1618212" y="935637"/>
            <a:chExt cx="7238773" cy="4608640"/>
          </a:xfrm>
        </p:grpSpPr>
        <p:grpSp>
          <p:nvGrpSpPr>
            <p:cNvPr id="19" name="Group 18"/>
            <p:cNvGrpSpPr/>
            <p:nvPr/>
          </p:nvGrpSpPr>
          <p:grpSpPr>
            <a:xfrm>
              <a:off x="1618212" y="2152983"/>
              <a:ext cx="4678067" cy="3311525"/>
              <a:chOff x="1584092" y="2159807"/>
              <a:chExt cx="4678067" cy="3311525"/>
            </a:xfrm>
            <a:solidFill>
              <a:srgbClr val="808080">
                <a:alpha val="75000"/>
              </a:srgbClr>
            </a:solidFill>
          </p:grpSpPr>
          <p:sp>
            <p:nvSpPr>
              <p:cNvPr id="22" name="Chord 21"/>
              <p:cNvSpPr/>
              <p:nvPr/>
            </p:nvSpPr>
            <p:spPr>
              <a:xfrm>
                <a:off x="1584092" y="3055730"/>
                <a:ext cx="1512000" cy="1512000"/>
              </a:xfrm>
              <a:prstGeom prst="chord">
                <a:avLst>
                  <a:gd name="adj1" fmla="val 6207652"/>
                  <a:gd name="adj2" fmla="val 154593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rapezoid 22"/>
              <p:cNvSpPr/>
              <p:nvPr/>
            </p:nvSpPr>
            <p:spPr>
              <a:xfrm rot="16200000">
                <a:off x="2555403" y="1764577"/>
                <a:ext cx="3311525" cy="4101986"/>
              </a:xfrm>
              <a:prstGeom prst="trapezoid">
                <a:avLst>
                  <a:gd name="adj" fmla="val 27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25" descr="C:\vortrag\material\usedpics\implosion.tif"/>
            <p:cNvSpPr>
              <a:spLocks noChangeAspect="1" noChangeArrowheads="1"/>
            </p:cNvSpPr>
            <p:nvPr/>
          </p:nvSpPr>
          <p:spPr bwMode="auto">
            <a:xfrm>
              <a:off x="5040572" y="2088277"/>
              <a:ext cx="3456397" cy="3456000"/>
            </a:xfrm>
            <a:prstGeom prst="ellipse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4680521" y="935637"/>
              <a:ext cx="4176464" cy="50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5400" algn="ctr" rotWithShape="0">
                      <a:schemeClr val="accent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Collapse (implosion)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882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Stellar Collapse and Supernova Explosion</a:t>
            </a:r>
          </a:p>
        </p:txBody>
      </p:sp>
      <p:sp>
        <p:nvSpPr>
          <p:cNvPr id="3" name="Oval 25" descr="C:\vortrag\material\usedpics\implosion.tif"/>
          <p:cNvSpPr>
            <a:spLocks noChangeAspect="1" noChangeArrowheads="1"/>
          </p:cNvSpPr>
          <p:nvPr/>
        </p:nvSpPr>
        <p:spPr bwMode="auto">
          <a:xfrm>
            <a:off x="5040655" y="2088277"/>
            <a:ext cx="3456397" cy="345600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4680521" y="935637"/>
            <a:ext cx="4176464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Collapse (implosion)</a:t>
            </a:r>
          </a:p>
        </p:txBody>
      </p:sp>
      <p:pic>
        <p:nvPicPr>
          <p:cNvPr id="5" name="Picture 21" descr="C:\Users\Georg Raffelt\Desktop\sh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72" y="1368395"/>
            <a:ext cx="4896545" cy="48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4682021" y="935997"/>
            <a:ext cx="4174848" cy="5039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Explosion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7913" y="935996"/>
            <a:ext cx="6408889" cy="5544411"/>
            <a:chOff x="287913" y="935996"/>
            <a:chExt cx="6408889" cy="5544411"/>
          </a:xfrm>
        </p:grpSpPr>
        <p:sp>
          <p:nvSpPr>
            <p:cNvPr id="8" name="Rectangle 29"/>
            <p:cNvSpPr>
              <a:spLocks noChangeArrowheads="1"/>
            </p:cNvSpPr>
            <p:nvPr/>
          </p:nvSpPr>
          <p:spPr bwMode="auto">
            <a:xfrm>
              <a:off x="287913" y="935996"/>
              <a:ext cx="4176464" cy="504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5400" algn="ctr" rotWithShape="0">
                      <a:schemeClr val="accent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Newborn Neutron Star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AutoShape 30"/>
                <p:cNvSpPr>
                  <a:spLocks noChangeArrowheads="1"/>
                </p:cNvSpPr>
                <p:nvPr/>
              </p:nvSpPr>
              <p:spPr bwMode="auto">
                <a:xfrm>
                  <a:off x="936003" y="1516309"/>
                  <a:ext cx="2880347" cy="643688"/>
                </a:xfrm>
                <a:prstGeom prst="leftRightArrow">
                  <a:avLst>
                    <a:gd name="adj1" fmla="val 52444"/>
                    <a:gd name="adj2" fmla="val 49641"/>
                  </a:avLst>
                </a:prstGeom>
                <a:solidFill>
                  <a:srgbClr val="4D4D4D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1796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7530" tIns="48765" rIns="97530" bIns="48765" anchor="ctr"/>
                <a:lstStyle/>
                <a:p>
                  <a:pPr algn="ctr" defTabSz="921018"/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~</m:t>
                      </m:r>
                    </m:oMath>
                  </a14:m>
                  <a:r>
                    <a:rPr lang="en-US" sz="2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50 km</a:t>
                  </a:r>
                </a:p>
              </p:txBody>
            </p:sp>
          </mc:Choice>
          <mc:Fallback xmlns="">
            <p:sp>
              <p:nvSpPr>
                <p:cNvPr id="64" name="AutoShap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6003" y="1516309"/>
                  <a:ext cx="2880347" cy="643688"/>
                </a:xfrm>
                <a:prstGeom prst="leftRightArrow">
                  <a:avLst>
                    <a:gd name="adj1" fmla="val 52444"/>
                    <a:gd name="adj2" fmla="val 49641"/>
                  </a:avLst>
                </a:prstGeom>
                <a:blipFill rotWithShape="1"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AutoShape 26"/>
            <p:cNvSpPr>
              <a:spLocks noChangeArrowheads="1"/>
            </p:cNvSpPr>
            <p:nvPr/>
          </p:nvSpPr>
          <p:spPr bwMode="auto">
            <a:xfrm rot="16200000">
              <a:off x="3204153" y="1764440"/>
              <a:ext cx="2880841" cy="4104456"/>
            </a:xfrm>
            <a:custGeom>
              <a:avLst/>
              <a:gdLst>
                <a:gd name="G0" fmla="+- 7548 0 0"/>
                <a:gd name="G1" fmla="+- 21600 0 7548"/>
                <a:gd name="G2" fmla="*/ 7548 1 2"/>
                <a:gd name="G3" fmla="+- 21600 0 G2"/>
                <a:gd name="G4" fmla="+/ 7548 21600 2"/>
                <a:gd name="G5" fmla="+/ G1 0 2"/>
                <a:gd name="G6" fmla="*/ 21600 21600 7548"/>
                <a:gd name="G7" fmla="*/ G6 1 2"/>
                <a:gd name="G8" fmla="+- 21600 0 G7"/>
                <a:gd name="G9" fmla="*/ 21600 1 2"/>
                <a:gd name="G10" fmla="+- 7548 0 G9"/>
                <a:gd name="G11" fmla="?: G10 G8 0"/>
                <a:gd name="G12" fmla="?: G10 G7 21600"/>
                <a:gd name="T0" fmla="*/ 17826 w 21600"/>
                <a:gd name="T1" fmla="*/ 10800 h 21600"/>
                <a:gd name="T2" fmla="*/ 10800 w 21600"/>
                <a:gd name="T3" fmla="*/ 21600 h 21600"/>
                <a:gd name="T4" fmla="*/ 3774 w 21600"/>
                <a:gd name="T5" fmla="*/ 10800 h 21600"/>
                <a:gd name="T6" fmla="*/ 10800 w 21600"/>
                <a:gd name="T7" fmla="*/ 0 h 21600"/>
                <a:gd name="T8" fmla="*/ 5574 w 21600"/>
                <a:gd name="T9" fmla="*/ 5574 h 21600"/>
                <a:gd name="T10" fmla="*/ 16026 w 21600"/>
                <a:gd name="T11" fmla="*/ 1602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548" y="21600"/>
                  </a:lnTo>
                  <a:lnTo>
                    <a:pt x="1405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27"/>
            <p:cNvSpPr>
              <a:spLocks noChangeAspect="1" noChangeArrowheads="1"/>
            </p:cNvSpPr>
            <p:nvPr/>
          </p:nvSpPr>
          <p:spPr bwMode="auto">
            <a:xfrm>
              <a:off x="935150" y="2375837"/>
              <a:ext cx="2881202" cy="2882352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31"/>
                <p:cNvSpPr>
                  <a:spLocks noChangeArrowheads="1"/>
                </p:cNvSpPr>
                <p:nvPr/>
              </p:nvSpPr>
              <p:spPr bwMode="auto">
                <a:xfrm>
                  <a:off x="936625" y="5328070"/>
                  <a:ext cx="2879696" cy="1152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2000" b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Proto-Neutron Star</a:t>
                  </a:r>
                </a:p>
                <a:p>
                  <a:pPr algn="l">
                    <a:lnSpc>
                      <a:spcPct val="120000"/>
                    </a:lnSpc>
                    <a:buFont typeface="Symbol" pitchFamily="18" charset="2"/>
                    <a:buNone/>
                  </a:pPr>
                  <a:r>
                    <a:rPr lang="en-US" sz="2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</a:rPr>
                    <a:t>r</a:t>
                  </a:r>
                  <a:r>
                    <a:rPr lang="en-US" sz="2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Symbol" pitchFamily="18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sym typeface="Symbol" pitchFamily="18" charset="2"/>
                        </a:rPr>
                        <m:t>~</m:t>
                      </m:r>
                    </m:oMath>
                  </a14:m>
                  <a:r>
                    <a:rPr lang="en-US" sz="2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Symbol" pitchFamily="18" charset="2"/>
                    </a:rPr>
                    <a:t> </a:t>
                  </a:r>
                  <a:r>
                    <a:rPr lang="en-US" sz="2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</a:rPr>
                    <a:t>r</a:t>
                  </a:r>
                  <a:r>
                    <a:rPr lang="en-US" sz="2400" baseline="-25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Symbol" pitchFamily="18" charset="2"/>
                    </a:rPr>
                    <a:t>nuc</a:t>
                  </a:r>
                  <a:r>
                    <a:rPr lang="en-US" sz="2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Symbol" pitchFamily="18" charset="2"/>
                    </a:rPr>
                    <a:t> </a:t>
                  </a:r>
                  <a:r>
                    <a:rPr lang="en-US" sz="2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  <a:sym typeface="Symbol" pitchFamily="18" charset="2"/>
                    </a:rPr>
                    <a:t>=</a:t>
                  </a:r>
                  <a:r>
                    <a:rPr lang="en-US" sz="2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Symbol" pitchFamily="18" charset="2"/>
                    </a:rPr>
                    <a:t> 3</a:t>
                  </a:r>
                  <a:r>
                    <a:rPr lang="en-US" sz="16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Symbol" pitchFamily="18" charset="2"/>
                    </a:rPr>
                    <a:t> </a:t>
                  </a:r>
                  <a:r>
                    <a:rPr lang="en-US" sz="2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Symbol" pitchFamily="18" charset="2"/>
                    </a:rPr>
                    <a:t></a:t>
                  </a:r>
                  <a:r>
                    <a:rPr lang="en-US" sz="7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Symbol" pitchFamily="18" charset="2"/>
                    </a:rPr>
                    <a:t> </a:t>
                  </a:r>
                  <a:r>
                    <a:rPr lang="en-US" sz="2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Symbol" pitchFamily="18" charset="2"/>
                    </a:rPr>
                    <a:t>10</a:t>
                  </a:r>
                  <a:r>
                    <a:rPr lang="en-US" sz="2400" baseline="30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Symbol" pitchFamily="18" charset="2"/>
                    </a:rPr>
                    <a:t>14</a:t>
                  </a:r>
                  <a:r>
                    <a:rPr lang="en-US" sz="1000" baseline="30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Symbol" pitchFamily="18" charset="2"/>
                    </a:rPr>
                    <a:t> </a:t>
                  </a:r>
                  <a:r>
                    <a:rPr lang="en-US" sz="1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Symbol" pitchFamily="18" charset="2"/>
                    </a:rPr>
                    <a:t> </a:t>
                  </a:r>
                  <a:r>
                    <a:rPr lang="en-US" sz="2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Symbol" pitchFamily="18" charset="2"/>
                    </a:rPr>
                    <a:t>g cm</a:t>
                  </a:r>
                  <a:r>
                    <a:rPr lang="en-US" sz="2400" baseline="30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  <a:sym typeface="Symbol" pitchFamily="18" charset="2"/>
                    </a:rPr>
                    <a:t>-</a:t>
                  </a:r>
                  <a:r>
                    <a:rPr lang="en-US" sz="2400" baseline="30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Symbol" pitchFamily="18" charset="2"/>
                    </a:rPr>
                    <a:t>3</a:t>
                  </a:r>
                  <a:r>
                    <a:rPr lang="en-US" sz="2000" baseline="30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Symbol" pitchFamily="18" charset="2"/>
                    </a:rPr>
                    <a:t> </a:t>
                  </a:r>
                  <a:endParaRPr lang="en-US" sz="2000" baseline="30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l">
                    <a:lnSpc>
                      <a:spcPct val="120000"/>
                    </a:lnSpc>
                    <a:buFont typeface="Symbol" pitchFamily="18" charset="2"/>
                    <a:buNone/>
                  </a:pPr>
                  <a:r>
                    <a:rPr lang="en-US" sz="2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sym typeface="Symbol" pitchFamily="18" charset="2"/>
                        </a:rPr>
                        <m:t>~</m:t>
                      </m:r>
                    </m:oMath>
                  </a14:m>
                  <a:r>
                    <a:rPr lang="en-US" sz="2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Symbol" pitchFamily="18" charset="2"/>
                    </a:rPr>
                    <a:t> 30 MeV</a:t>
                  </a:r>
                </a:p>
              </p:txBody>
            </p:sp>
          </mc:Choice>
          <mc:Fallback xmlns="">
            <p:sp>
              <p:nvSpPr>
                <p:cNvPr id="66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6625" y="5328070"/>
                  <a:ext cx="2879696" cy="115233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542" t="-1587" r="-1695" b="-1164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Oval 23"/>
          <p:cNvSpPr>
            <a:spLocks noChangeArrowheads="1"/>
          </p:cNvSpPr>
          <p:nvPr/>
        </p:nvSpPr>
        <p:spPr bwMode="auto">
          <a:xfrm>
            <a:off x="6336776" y="3384100"/>
            <a:ext cx="864072" cy="863997"/>
          </a:xfrm>
          <a:prstGeom prst="ellipse">
            <a:avLst/>
          </a:prstGeom>
          <a:solidFill>
            <a:srgbClr val="4D4D4D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4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Stellar Collapse and Supernova Explosion</a:t>
            </a:r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287913" y="935996"/>
            <a:ext cx="4176464" cy="50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Newborn Neutron Star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30"/>
              <p:cNvSpPr>
                <a:spLocks noChangeArrowheads="1"/>
              </p:cNvSpPr>
              <p:nvPr/>
            </p:nvSpPr>
            <p:spPr bwMode="auto">
              <a:xfrm>
                <a:off x="936003" y="1516309"/>
                <a:ext cx="2880347" cy="643688"/>
              </a:xfrm>
              <a:prstGeom prst="leftRightArrow">
                <a:avLst>
                  <a:gd name="adj1" fmla="val 52444"/>
                  <a:gd name="adj2" fmla="val 49641"/>
                </a:avLst>
              </a:prstGeom>
              <a:solidFill>
                <a:srgbClr val="4D4D4D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7530" tIns="48765" rIns="97530" bIns="48765" anchor="ctr"/>
              <a:lstStyle/>
              <a:p>
                <a:pPr algn="ctr" defTabSz="921018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~</m:t>
                    </m:r>
                  </m:oMath>
                </a14:m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50 km</a:t>
                </a:r>
              </a:p>
            </p:txBody>
          </p:sp>
        </mc:Choice>
        <mc:Fallback xmlns="">
          <p:sp>
            <p:nvSpPr>
              <p:cNvPr id="4" name="AutoShap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6003" y="1516309"/>
                <a:ext cx="2880347" cy="643688"/>
              </a:xfrm>
              <a:prstGeom prst="leftRightArrow">
                <a:avLst>
                  <a:gd name="adj1" fmla="val 52444"/>
                  <a:gd name="adj2" fmla="val 49641"/>
                </a:avLst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27"/>
          <p:cNvSpPr>
            <a:spLocks noChangeAspect="1" noChangeArrowheads="1"/>
          </p:cNvSpPr>
          <p:nvPr/>
        </p:nvSpPr>
        <p:spPr bwMode="auto">
          <a:xfrm>
            <a:off x="935150" y="2375837"/>
            <a:ext cx="2881202" cy="2882352"/>
          </a:xfrm>
          <a:prstGeom prst="ellipse">
            <a:avLst/>
          </a:prstGeom>
          <a:solidFill>
            <a:srgbClr val="4D4D4D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1"/>
              <p:cNvSpPr>
                <a:spLocks noChangeArrowheads="1"/>
              </p:cNvSpPr>
              <p:nvPr/>
            </p:nvSpPr>
            <p:spPr bwMode="auto">
              <a:xfrm>
                <a:off x="936625" y="5328070"/>
                <a:ext cx="2879696" cy="11523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20000"/>
                  </a:lnSpc>
                </a:pPr>
                <a:r>
                  <a:rPr lang="en-US" sz="2000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Proto-Neutron Star</a:t>
                </a:r>
              </a:p>
              <a:p>
                <a:pPr algn="l">
                  <a:lnSpc>
                    <a:spcPct val="120000"/>
                  </a:lnSpc>
                  <a:buFont typeface="Symbol" pitchFamily="18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r</a:t>
                </a:r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 pitchFamily="18" charset="2"/>
                      </a:rPr>
                      <m:t>~</m:t>
                    </m:r>
                  </m:oMath>
                </a14:m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 </a:t>
                </a:r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r</a:t>
                </a:r>
                <a:r>
                  <a:rPr lang="en-US" sz="2400" baseline="-25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nuc</a:t>
                </a:r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 </a:t>
                </a:r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  <a:sym typeface="Symbol" pitchFamily="18" charset="2"/>
                  </a:rPr>
                  <a:t>=</a:t>
                </a:r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 3</a:t>
                </a:r>
                <a:r>
                  <a:rPr lang="en-US" sz="16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 </a:t>
                </a:r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</a:t>
                </a:r>
                <a:r>
                  <a:rPr lang="en-US" sz="7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 </a:t>
                </a:r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10</a:t>
                </a:r>
                <a:r>
                  <a:rPr lang="en-US" sz="2400" baseline="30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14</a:t>
                </a:r>
                <a:r>
                  <a:rPr lang="en-US" sz="1000" baseline="30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 </a:t>
                </a:r>
                <a:r>
                  <a:rPr lang="en-US" sz="1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 </a:t>
                </a:r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g cm</a:t>
                </a:r>
                <a:r>
                  <a:rPr lang="en-US" sz="2400" baseline="30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  <a:sym typeface="Symbol" pitchFamily="18" charset="2"/>
                  </a:rPr>
                  <a:t>-</a:t>
                </a:r>
                <a:r>
                  <a:rPr lang="en-US" sz="2400" baseline="30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3</a:t>
                </a:r>
                <a:r>
                  <a:rPr lang="en-US" sz="2000" baseline="30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 </a:t>
                </a:r>
                <a:endParaRPr lang="en-US" sz="20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l">
                  <a:lnSpc>
                    <a:spcPct val="120000"/>
                  </a:lnSpc>
                  <a:buFont typeface="Symbol" pitchFamily="18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 pitchFamily="18" charset="2"/>
                      </a:rPr>
                      <m:t>~</m:t>
                    </m:r>
                  </m:oMath>
                </a14:m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 30 MeV</a:t>
                </a:r>
              </a:p>
            </p:txBody>
          </p:sp>
        </mc:Choice>
        <mc:Fallback xmlns="">
          <p:sp>
            <p:nvSpPr>
              <p:cNvPr id="6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6625" y="5328070"/>
                <a:ext cx="2879696" cy="1152337"/>
              </a:xfrm>
              <a:prstGeom prst="rect">
                <a:avLst/>
              </a:prstGeom>
              <a:blipFill rotWithShape="1">
                <a:blip r:embed="rId3"/>
                <a:stretch>
                  <a:fillRect l="-2542" t="-1587" r="-1695" b="-1164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504056" y="1942494"/>
            <a:ext cx="3744416" cy="3743986"/>
            <a:chOff x="336" y="1295"/>
            <a:chExt cx="2496" cy="2496"/>
          </a:xfrm>
        </p:grpSpPr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877" y="2160"/>
              <a:ext cx="1413" cy="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7530" tIns="48765" rIns="97530" bIns="48765">
              <a:spAutoFit/>
            </a:bodyPr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b="1">
                  <a:solidFill>
                    <a:srgbClr val="FF0000"/>
                  </a:solidFill>
                  <a:effectLst/>
                  <a:latin typeface="Trebuchet MS" pitchFamily="34" charset="0"/>
                </a:rPr>
                <a:t>Neutrino</a:t>
              </a:r>
            </a:p>
            <a:p>
              <a:pPr algn="ctr"/>
              <a:r>
                <a:rPr lang="de-DE" b="1" smtClean="0">
                  <a:solidFill>
                    <a:srgbClr val="FF0000"/>
                  </a:solidFill>
                  <a:effectLst/>
                  <a:latin typeface="Trebuchet MS" pitchFamily="34" charset="0"/>
                </a:rPr>
                <a:t>cooling by</a:t>
              </a:r>
            </a:p>
            <a:p>
              <a:pPr algn="ctr"/>
              <a:r>
                <a:rPr lang="de-DE" b="1" smtClean="0">
                  <a:solidFill>
                    <a:srgbClr val="FF0000"/>
                  </a:solidFill>
                  <a:latin typeface="Trebuchet MS" pitchFamily="34" charset="0"/>
                </a:rPr>
                <a:t>diffusion</a:t>
              </a:r>
              <a:endParaRPr lang="de-DE" b="1">
                <a:solidFill>
                  <a:srgbClr val="FF0000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2400" y="2544"/>
              <a:ext cx="43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>
              <a:off x="336" y="2544"/>
              <a:ext cx="43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 rot="-5400000">
              <a:off x="1367" y="1511"/>
              <a:ext cx="43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rot="16200000" flipH="1">
              <a:off x="1367" y="3575"/>
              <a:ext cx="43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rot="1800000">
              <a:off x="2261" y="3059"/>
              <a:ext cx="43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 rot="1800000" flipH="1">
              <a:off x="474" y="2027"/>
              <a:ext cx="43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rot="-3600000">
              <a:off x="1883" y="1650"/>
              <a:ext cx="43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 rot="18000000" flipH="1">
              <a:off x="851" y="3437"/>
              <a:ext cx="43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 rot="19800000">
              <a:off x="2261" y="2027"/>
              <a:ext cx="43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 rot="19800000" flipH="1">
              <a:off x="474" y="3060"/>
              <a:ext cx="43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 rot="14400000">
              <a:off x="851" y="1650"/>
              <a:ext cx="43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rot="14400000" flipH="1">
              <a:off x="1884" y="3437"/>
              <a:ext cx="43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4608512" y="2015787"/>
                <a:ext cx="4464620" cy="4535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CC00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156" tIns="46078" rIns="92156" bIns="46078"/>
              <a:lstStyle>
                <a:lvl1pPr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487363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974725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63675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51038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4082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654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3226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798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200">
                    <a:solidFill>
                      <a:schemeClr val="bg1"/>
                    </a:solidFill>
                    <a:latin typeface="+mj-lt"/>
                  </a:rPr>
                  <a:t> Gravitational binding energy</a:t>
                </a:r>
              </a:p>
              <a:p>
                <a:endParaRPr lang="en-US" sz="800" smtClean="0">
                  <a:solidFill>
                    <a:schemeClr val="bg1"/>
                  </a:solidFill>
                  <a:latin typeface="+mj-lt"/>
                </a:endParaRPr>
              </a:p>
              <a:p>
                <a:r>
                  <a:rPr lang="en-US" sz="2200" smtClean="0">
                    <a:solidFill>
                      <a:schemeClr val="bg1"/>
                    </a:solidFill>
                    <a:latin typeface="+mj-lt"/>
                  </a:rPr>
                  <a:t>     </a:t>
                </a:r>
                <a:r>
                  <a:rPr lang="en-US" sz="2200">
                    <a:solidFill>
                      <a:schemeClr val="bg1"/>
                    </a:solidFill>
                    <a:latin typeface="+mj-lt"/>
                  </a:rPr>
                  <a:t>E</a:t>
                </a:r>
                <a:r>
                  <a:rPr lang="en-US" sz="2200" baseline="-25000">
                    <a:solidFill>
                      <a:schemeClr val="bg1"/>
                    </a:solidFill>
                    <a:effectLst/>
                    <a:latin typeface="+mj-lt"/>
                  </a:rPr>
                  <a:t>b</a:t>
                </a:r>
                <a:r>
                  <a:rPr lang="en-US" sz="2200">
                    <a:solidFill>
                      <a:schemeClr val="bg1"/>
                    </a:solidFill>
                    <a:latin typeface="+mj-lt"/>
                  </a:rPr>
                  <a:t>  </a:t>
                </a:r>
                <a:r>
                  <a:rPr lang="en-US" sz="220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 </a:t>
                </a:r>
                <a:r>
                  <a:rPr lang="en-US" sz="2200">
                    <a:solidFill>
                      <a:schemeClr val="bg1"/>
                    </a:solidFill>
                    <a:latin typeface="+mj-lt"/>
                  </a:rPr>
                  <a:t> 3 </a:t>
                </a:r>
                <a:r>
                  <a:rPr lang="en-US" sz="220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 10</a:t>
                </a:r>
                <a:r>
                  <a:rPr lang="en-US" baseline="30000">
                    <a:solidFill>
                      <a:schemeClr val="bg1"/>
                    </a:solidFill>
                    <a:effectLst/>
                    <a:latin typeface="+mj-lt"/>
                    <a:sym typeface="Symbol" pitchFamily="18" charset="2"/>
                  </a:rPr>
                  <a:t>53</a:t>
                </a:r>
                <a:r>
                  <a:rPr lang="en-US" sz="220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erg    17% M</a:t>
                </a:r>
                <a:r>
                  <a:rPr lang="en-US" sz="2200" baseline="-2500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SUN </a:t>
                </a:r>
                <a:r>
                  <a:rPr lang="en-US" sz="2200" smtClean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c</a:t>
                </a:r>
                <a:r>
                  <a:rPr lang="en-US" baseline="30000" smtClean="0">
                    <a:solidFill>
                      <a:schemeClr val="bg1"/>
                    </a:solidFill>
                    <a:effectLst/>
                    <a:latin typeface="+mj-lt"/>
                    <a:sym typeface="Symbol" pitchFamily="18" charset="2"/>
                  </a:rPr>
                  <a:t>2</a:t>
                </a:r>
                <a:endParaRPr lang="en-US" smtClean="0">
                  <a:solidFill>
                    <a:schemeClr val="bg1"/>
                  </a:solidFill>
                  <a:latin typeface="+mj-lt"/>
                </a:endParaRPr>
              </a:p>
              <a:p>
                <a:endParaRPr lang="en-US" sz="800" smtClean="0">
                  <a:solidFill>
                    <a:schemeClr val="bg1"/>
                  </a:solidFill>
                  <a:latin typeface="+mj-lt"/>
                </a:endParaRPr>
              </a:p>
              <a:p>
                <a:r>
                  <a:rPr lang="en-US" sz="2200" smtClean="0">
                    <a:solidFill>
                      <a:schemeClr val="bg1"/>
                    </a:solidFill>
                    <a:latin typeface="+mj-lt"/>
                  </a:rPr>
                  <a:t>This </a:t>
                </a:r>
                <a:r>
                  <a:rPr lang="en-US" sz="2200">
                    <a:solidFill>
                      <a:schemeClr val="bg1"/>
                    </a:solidFill>
                    <a:latin typeface="+mj-lt"/>
                  </a:rPr>
                  <a:t>shows up as  </a:t>
                </a:r>
              </a:p>
              <a:p>
                <a:r>
                  <a:rPr lang="en-US" sz="2200">
                    <a:solidFill>
                      <a:schemeClr val="bg1"/>
                    </a:solidFill>
                    <a:latin typeface="+mj-lt"/>
                  </a:rPr>
                  <a:t>  99%     Neutrinos		</a:t>
                </a:r>
              </a:p>
              <a:p>
                <a:r>
                  <a:rPr lang="en-US" sz="2200">
                    <a:solidFill>
                      <a:schemeClr val="bg1"/>
                    </a:solidFill>
                    <a:latin typeface="+mj-lt"/>
                  </a:rPr>
                  <a:t>     1%     Kinetic energy of explosion</a:t>
                </a:r>
              </a:p>
              <a:p>
                <a:r>
                  <a:rPr lang="en-US" sz="2200">
                    <a:solidFill>
                      <a:schemeClr val="bg1"/>
                    </a:solidFill>
                    <a:latin typeface="+mj-lt"/>
                  </a:rPr>
                  <a:t> 0.01%   Photons, outshine host </a:t>
                </a:r>
                <a:r>
                  <a:rPr lang="en-US" sz="2200" smtClean="0">
                    <a:solidFill>
                      <a:schemeClr val="bg1"/>
                    </a:solidFill>
                    <a:latin typeface="+mj-lt"/>
                  </a:rPr>
                  <a:t>galaxy</a:t>
                </a:r>
              </a:p>
              <a:p>
                <a:endParaRPr lang="en-US" sz="1200">
                  <a:solidFill>
                    <a:schemeClr val="bg1"/>
                  </a:solidFill>
                  <a:latin typeface="+mj-lt"/>
                </a:endParaRPr>
              </a:p>
              <a:p>
                <a:r>
                  <a:rPr lang="en-US" sz="2200">
                    <a:solidFill>
                      <a:schemeClr val="bg1"/>
                    </a:solidFill>
                    <a:latin typeface="+mj-lt"/>
                  </a:rPr>
                  <a:t>Neutrino luminosity</a:t>
                </a:r>
              </a:p>
              <a:p>
                <a:endParaRPr lang="en-US" sz="800">
                  <a:solidFill>
                    <a:schemeClr val="bg1"/>
                  </a:solidFill>
                  <a:latin typeface="+mj-lt"/>
                </a:endParaRPr>
              </a:p>
              <a:p>
                <a:r>
                  <a:rPr lang="en-US" sz="2200">
                    <a:solidFill>
                      <a:schemeClr val="bg1"/>
                    </a:solidFill>
                    <a:latin typeface="+mj-lt"/>
                  </a:rPr>
                  <a:t>     L</a:t>
                </a:r>
                <a:r>
                  <a:rPr lang="en-US" sz="2200" baseline="-25000">
                    <a:solidFill>
                      <a:schemeClr val="bg1"/>
                    </a:solidFill>
                    <a:latin typeface="Symbol" pitchFamily="18" charset="2"/>
                  </a:rPr>
                  <a:t>n</a:t>
                </a:r>
                <a:r>
                  <a:rPr lang="en-US" sz="2200" baseline="-25000">
                    <a:solidFill>
                      <a:schemeClr val="bg1"/>
                    </a:solidFill>
                    <a:latin typeface="+mj-lt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/>
                        <a:sym typeface="Symbol" pitchFamily="18" charset="2"/>
                      </a:rPr>
                      <m:t>~</m:t>
                    </m:r>
                  </m:oMath>
                </a14:m>
                <a:r>
                  <a:rPr lang="en-US" sz="220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 </a:t>
                </a:r>
                <a:r>
                  <a:rPr lang="en-US" sz="2200">
                    <a:solidFill>
                      <a:schemeClr val="bg1"/>
                    </a:solidFill>
                    <a:latin typeface="+mj-lt"/>
                  </a:rPr>
                  <a:t>3 </a:t>
                </a:r>
                <a:r>
                  <a:rPr lang="en-US" sz="220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 10</a:t>
                </a:r>
                <a:r>
                  <a:rPr lang="en-US" baseline="3000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53</a:t>
                </a:r>
                <a:r>
                  <a:rPr lang="en-US" sz="220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erg / 3 sec</a:t>
                </a:r>
              </a:p>
              <a:p>
                <a:r>
                  <a:rPr lang="en-US" sz="220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/>
                        <a:sym typeface="Symbol" pitchFamily="18" charset="2"/>
                      </a:rPr>
                      <m:t>~</m:t>
                    </m:r>
                  </m:oMath>
                </a14:m>
                <a:r>
                  <a:rPr lang="en-US" sz="220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 </a:t>
                </a:r>
                <a:r>
                  <a:rPr lang="en-US" sz="2200">
                    <a:solidFill>
                      <a:schemeClr val="bg1"/>
                    </a:solidFill>
                    <a:latin typeface="+mj-lt"/>
                  </a:rPr>
                  <a:t>3 </a:t>
                </a:r>
                <a:r>
                  <a:rPr lang="en-US" sz="220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 10</a:t>
                </a:r>
                <a:r>
                  <a:rPr lang="en-US" baseline="3000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19</a:t>
                </a:r>
                <a:r>
                  <a:rPr lang="en-US" sz="220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:r>
                  <a:rPr lang="en-US" sz="2200">
                    <a:solidFill>
                      <a:schemeClr val="bg1"/>
                    </a:solidFill>
                    <a:latin typeface="+mj-lt"/>
                  </a:rPr>
                  <a:t>L</a:t>
                </a:r>
                <a:r>
                  <a:rPr lang="en-US" sz="2200" baseline="-25000">
                    <a:solidFill>
                      <a:schemeClr val="bg1"/>
                    </a:solidFill>
                    <a:latin typeface="+mj-lt"/>
                  </a:rPr>
                  <a:t>SUN</a:t>
                </a:r>
              </a:p>
              <a:p>
                <a:endParaRPr lang="en-US" sz="800">
                  <a:solidFill>
                    <a:schemeClr val="bg1"/>
                  </a:solidFill>
                  <a:latin typeface="+mj-lt"/>
                </a:endParaRPr>
              </a:p>
              <a:p>
                <a:r>
                  <a:rPr lang="en-US" sz="2200">
                    <a:solidFill>
                      <a:schemeClr val="bg1"/>
                    </a:solidFill>
                    <a:latin typeface="+mj-lt"/>
                  </a:rPr>
                  <a:t> While it lasts, outshines the entire</a:t>
                </a:r>
              </a:p>
              <a:p>
                <a:r>
                  <a:rPr lang="en-US" sz="2200">
                    <a:solidFill>
                      <a:schemeClr val="bg1"/>
                    </a:solidFill>
                    <a:latin typeface="+mj-lt"/>
                  </a:rPr>
                  <a:t> visible </a:t>
                </a:r>
                <a:r>
                  <a:rPr lang="en-US" sz="2200" smtClean="0">
                    <a:solidFill>
                      <a:schemeClr val="bg1"/>
                    </a:solidFill>
                    <a:latin typeface="+mj-lt"/>
                  </a:rPr>
                  <a:t>universe</a:t>
                </a:r>
                <a:endParaRPr lang="de-DE" sz="220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8512" y="2015787"/>
                <a:ext cx="4464620" cy="4535825"/>
              </a:xfrm>
              <a:prstGeom prst="rect">
                <a:avLst/>
              </a:prstGeom>
              <a:blipFill rotWithShape="1">
                <a:blip r:embed="rId4"/>
                <a:stretch>
                  <a:fillRect l="-1639" t="-806" r="-3279" b="-1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85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GQUALITY" val="95"/>
  <p:tag name="BASENAME" val=""/>
  <p:tag name="SAVETOFOLDER" val="C:\Users\Georg Raffelt\Desktop\"/>
  <p:tag name="IMAGEWIDTH" val="200"/>
  <p:tag name="IMAGEHEIGHT" val="150"/>
  <p:tag name="EXPORTRANGE" val="EntirePresentation"/>
  <p:tag name="SIZEBY" val="PIXELS"/>
  <p:tag name="EXPORTAS" val="PNG"/>
  <p:tag name="NUMBERFORMAT" val="0000"/>
</p:tagLst>
</file>

<file path=ppt/theme/theme1.xml><?xml version="1.0" encoding="utf-8"?>
<a:theme xmlns:a="http://schemas.openxmlformats.org/drawingml/2006/main" name="Geor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</Template>
  <TotalTime>3656</TotalTime>
  <Words>3930</Words>
  <Application>Microsoft Office PowerPoint</Application>
  <PresentationFormat>Custom</PresentationFormat>
  <Paragraphs>731</Paragraphs>
  <Slides>60</Slides>
  <Notes>0</Notes>
  <HiddenSlides>3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Georg</vt:lpstr>
      <vt:lpstr>PHOTO-PAINT</vt:lpstr>
      <vt:lpstr>CorelPhotoPaint.Image.10</vt:lpstr>
      <vt:lpstr>Supernova Neutrinos</vt:lpstr>
      <vt:lpstr>Sanduleak -69 202</vt:lpstr>
      <vt:lpstr>Crab Nebula</vt:lpstr>
      <vt:lpstr>The Crab Pulsar</vt:lpstr>
      <vt:lpstr>Supernova Remnant in Cas A (SN 1667 ?)</vt:lpstr>
      <vt:lpstr>Baade and Zwicky</vt:lpstr>
      <vt:lpstr>Stellar Collapse and Supernova Explosion</vt:lpstr>
      <vt:lpstr>Stellar Collapse and Supernova Explosion</vt:lpstr>
      <vt:lpstr>Stellar Collapse and Supernova Explosion</vt:lpstr>
      <vt:lpstr>Predicting Neutrinos from Core Collapse</vt:lpstr>
      <vt:lpstr>Neutrino Signal of Supernova 1987A</vt:lpstr>
      <vt:lpstr>Interpreting SN 1987A Neutrinos</vt:lpstr>
      <vt:lpstr>Flavor Oscillations</vt:lpstr>
      <vt:lpstr>Why No Prompt Explosion?</vt:lpstr>
      <vt:lpstr>Delayed (Neutrino-Driven) Explosion</vt:lpstr>
      <vt:lpstr>Neutrinos Rejuvenating Stalled Shock</vt:lpstr>
      <vt:lpstr>Exploding Models (8–10 Solar Masses)</vt:lpstr>
      <vt:lpstr>Parametric 3D Simulation (Garching group)</vt:lpstr>
      <vt:lpstr>Standing Accretion Shock Instability (SASI)</vt:lpstr>
      <vt:lpstr>Neutrino-Driven Mechanism – Modern Version</vt:lpstr>
      <vt:lpstr>Gravitational Waves from Core-Collapse Supernovae</vt:lpstr>
      <vt:lpstr>Three Phases of Neutrino Emission</vt:lpstr>
      <vt:lpstr>Flavor Oscillations</vt:lpstr>
      <vt:lpstr>Operational Detectors for Supernova Neutrinos</vt:lpstr>
      <vt:lpstr>Super-Kamiokande Neutrino Detector</vt:lpstr>
      <vt:lpstr>Simulated Supernova Burst in Super-Kamiokande</vt:lpstr>
      <vt:lpstr>Supernova Pointing with Neutrinos</vt:lpstr>
      <vt:lpstr>IceCube Neutrino Telescope at the South Pole</vt:lpstr>
      <vt:lpstr>IceCube as a Supernova Neutrino Detector</vt:lpstr>
      <vt:lpstr>Variability seen in Neutrinos</vt:lpstr>
      <vt:lpstr>Next Generation Large-Scale Detector Concepts</vt:lpstr>
      <vt:lpstr>SuperNova Early Warning System (SNEWS)</vt:lpstr>
      <vt:lpstr>Flavor Oscillations</vt:lpstr>
      <vt:lpstr>Local Group of Galaxies</vt:lpstr>
      <vt:lpstr>Core-Collapse SN Rate in the Milky Way</vt:lpstr>
      <vt:lpstr>High and Low Supernova Rates in Nearby Galaxies</vt:lpstr>
      <vt:lpstr>The Red Supergiant Betelgeuse (Alpha Orionis)</vt:lpstr>
      <vt:lpstr>Flavor Oscillations</vt:lpstr>
      <vt:lpstr>Diffuse Supernova Neutrino Background (DSNB)</vt:lpstr>
      <vt:lpstr>Supernova vs. Star Formation Rate in the Universe</vt:lpstr>
      <vt:lpstr>Neutron Tagging in Super-K with Gadolinium</vt:lpstr>
      <vt:lpstr>Average spectral properties from DSNB</vt:lpstr>
      <vt:lpstr>Flavor Oscillations</vt:lpstr>
      <vt:lpstr>Do Neutrinos Gravitate?</vt:lpstr>
      <vt:lpstr>Millisecond Bounce Time Reconstruction</vt:lpstr>
      <vt:lpstr>Neutrino Limits by Intrinsic Signal Dispersion</vt:lpstr>
      <vt:lpstr>Supernova 1987A Energy-Loss Argument</vt:lpstr>
      <vt:lpstr>Axion Bounds and Searches</vt:lpstr>
      <vt:lpstr>Diffuse Supernova Axion Background (DSAB)</vt:lpstr>
      <vt:lpstr>Flavor Oscillations</vt:lpstr>
      <vt:lpstr>Three-Flavor Neutrino Parameters</vt:lpstr>
      <vt:lpstr>Neutrino Oscillations in Matter</vt:lpstr>
      <vt:lpstr>Flavor Oscillations in Core-Collapse Supernovae</vt:lpstr>
      <vt:lpstr>Mikheev-Smirnov-Wolfenstein (MSW) effect</vt:lpstr>
      <vt:lpstr>Three-Flavor Eigenvalue Diagram</vt:lpstr>
      <vt:lpstr>SN Flavor Oscillations and Mass Hierarchy</vt:lpstr>
      <vt:lpstr>Flavor-Off-Diagonal Refractive Index</vt:lpstr>
      <vt:lpstr>Flavor Oscillations in Core-Collapse Supernovae</vt:lpstr>
      <vt:lpstr>Collective Supernova Nu Oscillations since 2006</vt:lpstr>
      <vt:lpstr>Looking forward to the next galactic supernova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Neutrinos: Ghostparticles of the Universe</dc:title>
  <dc:creator>Georg Raffelt</dc:creator>
  <cp:lastModifiedBy>Georg G Raffelt</cp:lastModifiedBy>
  <cp:revision>408</cp:revision>
  <cp:lastPrinted>2011-04-10T14:40:34Z</cp:lastPrinted>
  <dcterms:created xsi:type="dcterms:W3CDTF">2006-08-16T00:00:00Z</dcterms:created>
  <dcterms:modified xsi:type="dcterms:W3CDTF">2012-10-23T06:32:25Z</dcterms:modified>
</cp:coreProperties>
</file>